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5" r:id="rId5"/>
    <p:sldId id="267" r:id="rId6"/>
    <p:sldId id="268" r:id="rId7"/>
    <p:sldId id="269" r:id="rId8"/>
    <p:sldId id="262" r:id="rId9"/>
    <p:sldId id="282" r:id="rId10"/>
    <p:sldId id="283" r:id="rId11"/>
    <p:sldId id="260" r:id="rId12"/>
    <p:sldId id="277" r:id="rId13"/>
    <p:sldId id="263" r:id="rId14"/>
    <p:sldId id="264" r:id="rId15"/>
    <p:sldId id="258" r:id="rId16"/>
    <p:sldId id="270" r:id="rId17"/>
    <p:sldId id="280" r:id="rId18"/>
    <p:sldId id="271" r:id="rId19"/>
    <p:sldId id="276" r:id="rId20"/>
    <p:sldId id="272" r:id="rId21"/>
    <p:sldId id="273" r:id="rId22"/>
    <p:sldId id="274" r:id="rId23"/>
    <p:sldId id="266" r:id="rId24"/>
    <p:sldId id="285" r:id="rId25"/>
    <p:sldId id="281" r:id="rId26"/>
    <p:sldId id="287" r:id="rId27"/>
    <p:sldId id="275" r:id="rId28"/>
    <p:sldId id="278" r:id="rId29"/>
    <p:sldId id="279" r:id="rId30"/>
    <p:sldId id="284" r:id="rId31"/>
    <p:sldId id="288" r:id="rId32"/>
    <p:sldId id="289" r:id="rId33"/>
    <p:sldId id="290" r:id="rId34"/>
    <p:sldId id="291" r:id="rId3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31E69-4EE8-436E-8427-64F489824B7A}" type="datetimeFigureOut">
              <a:rPr lang="it-IT" smtClean="0"/>
              <a:t>29/03/2018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26972-529A-4D6C-86BD-94F7C070BE9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8678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31E69-4EE8-436E-8427-64F489824B7A}" type="datetimeFigureOut">
              <a:rPr lang="it-IT" smtClean="0"/>
              <a:t>29/03/2018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26972-529A-4D6C-86BD-94F7C070BE9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6991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31E69-4EE8-436E-8427-64F489824B7A}" type="datetimeFigureOut">
              <a:rPr lang="it-IT" smtClean="0"/>
              <a:t>29/03/2018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26972-529A-4D6C-86BD-94F7C070BE9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3626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31E69-4EE8-436E-8427-64F489824B7A}" type="datetimeFigureOut">
              <a:rPr lang="it-IT" smtClean="0"/>
              <a:t>29/03/2018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26972-529A-4D6C-86BD-94F7C070BE9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91621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31E69-4EE8-436E-8427-64F489824B7A}" type="datetimeFigureOut">
              <a:rPr lang="it-IT" smtClean="0"/>
              <a:t>29/03/2018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26972-529A-4D6C-86BD-94F7C070BE9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0526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31E69-4EE8-436E-8427-64F489824B7A}" type="datetimeFigureOut">
              <a:rPr lang="it-IT" smtClean="0"/>
              <a:t>29/03/2018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26972-529A-4D6C-86BD-94F7C070BE9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79449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31E69-4EE8-436E-8427-64F489824B7A}" type="datetimeFigureOut">
              <a:rPr lang="it-IT" smtClean="0"/>
              <a:t>29/03/2018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26972-529A-4D6C-86BD-94F7C070BE9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3212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31E69-4EE8-436E-8427-64F489824B7A}" type="datetimeFigureOut">
              <a:rPr lang="it-IT" smtClean="0"/>
              <a:t>29/03/2018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26972-529A-4D6C-86BD-94F7C070BE9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60086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31E69-4EE8-436E-8427-64F489824B7A}" type="datetimeFigureOut">
              <a:rPr lang="it-IT" smtClean="0"/>
              <a:t>29/03/2018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26972-529A-4D6C-86BD-94F7C070BE9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6891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31E69-4EE8-436E-8427-64F489824B7A}" type="datetimeFigureOut">
              <a:rPr lang="it-IT" smtClean="0"/>
              <a:t>29/03/2018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26972-529A-4D6C-86BD-94F7C070BE9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64012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31E69-4EE8-436E-8427-64F489824B7A}" type="datetimeFigureOut">
              <a:rPr lang="it-IT" smtClean="0"/>
              <a:t>29/03/2018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26972-529A-4D6C-86BD-94F7C070BE9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6898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031E69-4EE8-436E-8427-64F489824B7A}" type="datetimeFigureOut">
              <a:rPr lang="it-IT" smtClean="0"/>
              <a:t>29/03/2018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426972-529A-4D6C-86BD-94F7C070BE9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8112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knowledge.exlibrisgroup.com/@api/deki/files/39080/Getting_the_Most_from_Alma_-_Managing_Combined_Print_and_Electronic_Journal_Subscriptions.pdf?revision=1" TargetMode="Externa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s://sandbox02-eu.alma.exlibrisgroup.com/mng/login?institute=39GEN_INST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00554" y="559656"/>
            <a:ext cx="9144000" cy="23876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it-IT" dirty="0" smtClean="0"/>
              <a:t/>
            </a:r>
            <a:br>
              <a:rPr lang="it-IT" dirty="0" smtClean="0"/>
            </a:br>
            <a:r>
              <a:rPr lang="it-IT" dirty="0"/>
              <a:t/>
            </a:r>
            <a:br>
              <a:rPr lang="it-IT" dirty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/>
              <a:t/>
            </a:r>
            <a:br>
              <a:rPr lang="it-IT" dirty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/>
              <a:t/>
            </a:r>
            <a:br>
              <a:rPr lang="it-IT" dirty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/>
              <a:t/>
            </a:r>
            <a:br>
              <a:rPr lang="it-IT" dirty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/>
              <a:t/>
            </a:r>
            <a:br>
              <a:rPr lang="it-IT" dirty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/>
              <a:t/>
            </a:r>
            <a:br>
              <a:rPr lang="it-IT" dirty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/>
              <a:t/>
            </a:r>
            <a:br>
              <a:rPr lang="it-IT" dirty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/>
              <a:t/>
            </a:r>
            <a:br>
              <a:rPr lang="it-IT" dirty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/>
              <a:t/>
            </a:r>
            <a:br>
              <a:rPr lang="it-IT" dirty="0"/>
            </a:br>
            <a:r>
              <a:rPr lang="it-IT" dirty="0" smtClean="0"/>
              <a:t>																		ALMA – RICERCA E ACQUISIZIONE delle RISORSE ELETTRONICHE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Sistema Bibliotecario – Università degli Studi di Genova</a:t>
            </a:r>
          </a:p>
          <a:p>
            <a:r>
              <a:rPr lang="it-IT" dirty="0" smtClean="0"/>
              <a:t>21 e 23 febbraio 2018</a:t>
            </a:r>
          </a:p>
          <a:p>
            <a:endParaRPr lang="it-IT" dirty="0"/>
          </a:p>
          <a:p>
            <a:r>
              <a:rPr lang="it-IT" dirty="0" smtClean="0"/>
              <a:t>					</a:t>
            </a:r>
            <a:r>
              <a:rPr lang="it-IT" i="1" dirty="0" smtClean="0"/>
              <a:t>Deanira Pisana</a:t>
            </a:r>
            <a:endParaRPr lang="it-IT" i="1" dirty="0"/>
          </a:p>
        </p:txBody>
      </p:sp>
    </p:spTree>
    <p:extLst>
      <p:ext uri="{BB962C8B-B14F-4D97-AF65-F5344CB8AC3E}">
        <p14:creationId xmlns:p14="http://schemas.microsoft.com/office/powerpoint/2010/main" val="780695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8300" y="804863"/>
            <a:ext cx="8915400" cy="524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23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Dati descrittivi</a:t>
            </a:r>
            <a:br>
              <a:rPr lang="it-IT" dirty="0" smtClean="0"/>
            </a:br>
            <a:endParaRPr lang="it-IT" dirty="0"/>
          </a:p>
        </p:txBody>
      </p:sp>
      <p:pic>
        <p:nvPicPr>
          <p:cNvPr id="5" name="Segnaposto immagine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268" r="268"/>
          <a:stretch>
            <a:fillRect/>
          </a:stretch>
        </p:blipFill>
        <p:spPr>
          <a:xfrm>
            <a:off x="5183188" y="1000304"/>
            <a:ext cx="6172200" cy="4873625"/>
          </a:xfrm>
          <a:prstGeom prst="rect">
            <a:avLst/>
          </a:prstGeom>
        </p:spPr>
      </p:pic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endParaRPr lang="it-IT" dirty="0" smtClean="0"/>
          </a:p>
          <a:p>
            <a:r>
              <a:rPr lang="it-IT" sz="2000" b="1" u="sng" dirty="0" smtClean="0"/>
              <a:t>Servizi</a:t>
            </a:r>
            <a:r>
              <a:rPr lang="it-IT" sz="2000" b="1" dirty="0" smtClean="0"/>
              <a:t> : </a:t>
            </a:r>
            <a:r>
              <a:rPr lang="it-IT" sz="2000" dirty="0" smtClean="0"/>
              <a:t>full-text (che troverete attivo da subito in Alma); eventuali altri servizi da attivare manualmente (es: database citazionali, doc. del. -collegato o non collegato a Nilde-, </a:t>
            </a:r>
            <a:r>
              <a:rPr lang="it-IT" sz="2000" dirty="0" err="1" smtClean="0"/>
              <a:t>ToC</a:t>
            </a:r>
            <a:r>
              <a:rPr lang="it-IT" sz="2000" dirty="0" smtClean="0"/>
              <a:t>, </a:t>
            </a:r>
            <a:r>
              <a:rPr lang="it-IT" sz="2000" dirty="0" err="1" smtClean="0"/>
              <a:t>abstracts</a:t>
            </a:r>
            <a:r>
              <a:rPr lang="it-IT" sz="2000" dirty="0" smtClean="0"/>
              <a:t>, indici </a:t>
            </a:r>
            <a:r>
              <a:rPr lang="it-IT" sz="2000" dirty="0" err="1" smtClean="0"/>
              <a:t>bibliometrici</a:t>
            </a:r>
            <a:r>
              <a:rPr lang="it-IT" sz="2000" dirty="0" smtClean="0"/>
              <a:t>, ecc.)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0957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it-IT" b="1" u="sng" dirty="0"/>
              <a:t>Livello di collegamento</a:t>
            </a:r>
            <a:r>
              <a:rPr lang="it-IT" b="1" dirty="0"/>
              <a:t>: </a:t>
            </a:r>
            <a:r>
              <a:rPr lang="it-IT" dirty="0"/>
              <a:t>articolo /numero fascicolo, volume/ rivista / home page sito </a:t>
            </a:r>
            <a:r>
              <a:rPr lang="it-IT" dirty="0" smtClean="0"/>
              <a:t>editore</a:t>
            </a:r>
            <a:endParaRPr lang="it-IT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706" y="1891140"/>
            <a:ext cx="885825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Ovale 4"/>
          <p:cNvSpPr/>
          <p:nvPr/>
        </p:nvSpPr>
        <p:spPr>
          <a:xfrm>
            <a:off x="2133601" y="2731478"/>
            <a:ext cx="3411415" cy="71510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Ovale 5"/>
          <p:cNvSpPr/>
          <p:nvPr/>
        </p:nvSpPr>
        <p:spPr>
          <a:xfrm>
            <a:off x="2133600" y="4724400"/>
            <a:ext cx="3411415" cy="73855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4695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SITUAZIONE ATTUALE:</a:t>
            </a:r>
            <a:br>
              <a:rPr lang="it-IT" dirty="0" smtClean="0"/>
            </a:br>
            <a:r>
              <a:rPr lang="it-IT" dirty="0" smtClean="0"/>
              <a:t>Come troviamo «impostate» le risorse in Alma?</a:t>
            </a:r>
            <a:endParaRPr lang="it-IT" dirty="0"/>
          </a:p>
        </p:txBody>
      </p:sp>
      <p:sp>
        <p:nvSpPr>
          <p:cNvPr id="3" name="Rettangolo 2"/>
          <p:cNvSpPr/>
          <p:nvPr/>
        </p:nvSpPr>
        <p:spPr>
          <a:xfrm>
            <a:off x="949568" y="2059467"/>
            <a:ext cx="9448799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it-IT" sz="2400" dirty="0">
                <a:solidFill>
                  <a:schemeClr val="accent4">
                    <a:lumMod val="50000"/>
                  </a:schemeClr>
                </a:solidFill>
              </a:rPr>
              <a:t>La migrazione </a:t>
            </a:r>
            <a:r>
              <a:rPr lang="it-IT" sz="2400" dirty="0" smtClean="0">
                <a:solidFill>
                  <a:schemeClr val="accent4">
                    <a:lumMod val="50000"/>
                  </a:schemeClr>
                </a:solidFill>
              </a:rPr>
              <a:t>ha permesso di passare </a:t>
            </a:r>
            <a:r>
              <a:rPr lang="it-IT" sz="2400" dirty="0">
                <a:solidFill>
                  <a:schemeClr val="accent4">
                    <a:lumMod val="50000"/>
                  </a:schemeClr>
                </a:solidFill>
              </a:rPr>
              <a:t>tutto il contenuto </a:t>
            </a:r>
            <a:r>
              <a:rPr lang="it-IT" sz="2400" dirty="0" smtClean="0">
                <a:solidFill>
                  <a:schemeClr val="accent4">
                    <a:lumMod val="50000"/>
                  </a:schemeClr>
                </a:solidFill>
              </a:rPr>
              <a:t>attivo in SFX già settato </a:t>
            </a:r>
            <a:r>
              <a:rPr lang="it-IT" sz="2400" dirty="0">
                <a:solidFill>
                  <a:schemeClr val="accent4">
                    <a:lumMod val="50000"/>
                  </a:schemeClr>
                </a:solidFill>
              </a:rPr>
              <a:t>a livello </a:t>
            </a:r>
            <a:r>
              <a:rPr lang="it-IT" sz="2400" dirty="0" smtClean="0">
                <a:solidFill>
                  <a:schemeClr val="accent4">
                    <a:lumMod val="50000"/>
                  </a:schemeClr>
                </a:solidFill>
              </a:rPr>
              <a:t>di Istituzione «Università </a:t>
            </a:r>
            <a:r>
              <a:rPr lang="it-IT" sz="2400" dirty="0">
                <a:solidFill>
                  <a:schemeClr val="accent4">
                    <a:lumMod val="50000"/>
                  </a:schemeClr>
                </a:solidFill>
              </a:rPr>
              <a:t>di </a:t>
            </a:r>
            <a:r>
              <a:rPr lang="it-IT" sz="2400" dirty="0" smtClean="0">
                <a:solidFill>
                  <a:schemeClr val="accent4">
                    <a:lumMod val="50000"/>
                  </a:schemeClr>
                </a:solidFill>
              </a:rPr>
              <a:t>Genova» e collegato alla community zone (per garantirne gli aggiornamenti del </a:t>
            </a:r>
            <a:r>
              <a:rPr lang="it-IT" sz="2400" dirty="0">
                <a:solidFill>
                  <a:schemeClr val="accent2">
                    <a:lumMod val="50000"/>
                  </a:schemeClr>
                </a:solidFill>
              </a:rPr>
              <a:t>Central Knowledge Base </a:t>
            </a:r>
            <a:r>
              <a:rPr lang="it-IT" sz="2400" dirty="0" smtClean="0">
                <a:solidFill>
                  <a:schemeClr val="accent2">
                    <a:lumMod val="50000"/>
                  </a:schemeClr>
                </a:solidFill>
              </a:rPr>
              <a:t>).</a:t>
            </a:r>
          </a:p>
          <a:p>
            <a:pPr lvl="0" algn="just"/>
            <a:endParaRPr lang="it-IT" sz="2400" dirty="0" smtClean="0"/>
          </a:p>
          <a:p>
            <a:pPr algn="just"/>
            <a:r>
              <a:rPr lang="it-IT" sz="2400" dirty="0" smtClean="0">
                <a:solidFill>
                  <a:schemeClr val="accent6">
                    <a:lumMod val="50000"/>
                  </a:schemeClr>
                </a:solidFill>
              </a:rPr>
              <a:t>Ciò significa che anche </a:t>
            </a:r>
            <a:r>
              <a:rPr lang="it-IT" sz="2400" dirty="0">
                <a:solidFill>
                  <a:schemeClr val="accent6">
                    <a:lumMod val="50000"/>
                  </a:schemeClr>
                </a:solidFill>
              </a:rPr>
              <a:t>in </a:t>
            </a:r>
            <a:r>
              <a:rPr lang="it-IT" sz="2400" dirty="0" smtClean="0">
                <a:solidFill>
                  <a:schemeClr val="accent6">
                    <a:lumMod val="50000"/>
                  </a:schemeClr>
                </a:solidFill>
              </a:rPr>
              <a:t>Alma l’accesso alle </a:t>
            </a:r>
            <a:r>
              <a:rPr lang="it-IT" sz="2400" dirty="0">
                <a:solidFill>
                  <a:schemeClr val="accent6">
                    <a:lumMod val="50000"/>
                  </a:schemeClr>
                </a:solidFill>
              </a:rPr>
              <a:t>risorse elettroniche </a:t>
            </a:r>
            <a:r>
              <a:rPr lang="it-IT" sz="2400" dirty="0" smtClean="0">
                <a:solidFill>
                  <a:schemeClr val="accent6">
                    <a:lumMod val="50000"/>
                  </a:schemeClr>
                </a:solidFill>
              </a:rPr>
              <a:t>è garantito per gli </a:t>
            </a:r>
            <a:r>
              <a:rPr lang="it-IT" sz="2400" dirty="0">
                <a:solidFill>
                  <a:schemeClr val="accent6">
                    <a:lumMod val="50000"/>
                  </a:schemeClr>
                </a:solidFill>
              </a:rPr>
              <a:t>utenti istituzionali attraverso </a:t>
            </a:r>
            <a:r>
              <a:rPr lang="it-IT" sz="2400" dirty="0" err="1">
                <a:solidFill>
                  <a:schemeClr val="accent6">
                    <a:lumMod val="50000"/>
                  </a:schemeClr>
                </a:solidFill>
              </a:rPr>
              <a:t>range</a:t>
            </a:r>
            <a:r>
              <a:rPr lang="it-IT" sz="2400" dirty="0">
                <a:solidFill>
                  <a:schemeClr val="accent6">
                    <a:lumMod val="50000"/>
                  </a:schemeClr>
                </a:solidFill>
              </a:rPr>
              <a:t> IP istituzione. </a:t>
            </a:r>
            <a:endParaRPr lang="it-IT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just"/>
            <a:r>
              <a:rPr lang="it-IT" sz="2400" dirty="0" smtClean="0">
                <a:solidFill>
                  <a:schemeClr val="accent6">
                    <a:lumMod val="50000"/>
                  </a:schemeClr>
                </a:solidFill>
              </a:rPr>
              <a:t>Fuori rete di Ateneo, attraverso </a:t>
            </a:r>
            <a:r>
              <a:rPr lang="it-IT" sz="2400" dirty="0" err="1" smtClean="0">
                <a:solidFill>
                  <a:schemeClr val="accent6">
                    <a:lumMod val="50000"/>
                  </a:schemeClr>
                </a:solidFill>
              </a:rPr>
              <a:t>proxy</a:t>
            </a:r>
            <a:r>
              <a:rPr lang="it-IT" sz="2400" dirty="0" smtClean="0">
                <a:solidFill>
                  <a:schemeClr val="accent6">
                    <a:lumMod val="50000"/>
                  </a:schemeClr>
                </a:solidFill>
              </a:rPr>
              <a:t> e credenziali </a:t>
            </a:r>
            <a:r>
              <a:rPr lang="it-IT" sz="2400" dirty="0" err="1" smtClean="0">
                <a:solidFill>
                  <a:schemeClr val="accent6">
                    <a:lumMod val="50000"/>
                  </a:schemeClr>
                </a:solidFill>
              </a:rPr>
              <a:t>UnigePass</a:t>
            </a:r>
            <a:r>
              <a:rPr lang="it-IT" sz="2400" dirty="0" smtClean="0">
                <a:solidFill>
                  <a:schemeClr val="accent6">
                    <a:lumMod val="50000"/>
                  </a:schemeClr>
                </a:solidFill>
              </a:rPr>
              <a:t> (come attualmente).</a:t>
            </a:r>
          </a:p>
          <a:p>
            <a:pPr lvl="0"/>
            <a:endParaRPr lang="it-IT" sz="2400" dirty="0" smtClean="0"/>
          </a:p>
          <a:p>
            <a:r>
              <a:rPr lang="it-IT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690399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CONSEGUENZA: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just"/>
            <a:r>
              <a:rPr lang="it-IT" dirty="0" smtClean="0"/>
              <a:t>Le risorse attualmente funzionano come dovuto, pertanto </a:t>
            </a:r>
            <a:r>
              <a:rPr lang="it-IT" dirty="0" smtClean="0">
                <a:sym typeface="Wingdings" panose="05000000000000000000" pitchFamily="2" charset="2"/>
              </a:rPr>
              <a:t></a:t>
            </a:r>
            <a:r>
              <a:rPr lang="it-IT" u="sng" dirty="0" smtClean="0"/>
              <a:t>toccare le impostazioni delle risorse attive SOLO se necessario</a:t>
            </a:r>
            <a:r>
              <a:rPr lang="it-IT" dirty="0" smtClean="0"/>
              <a:t>:</a:t>
            </a:r>
          </a:p>
          <a:p>
            <a:pPr marL="0" indent="0" algn="just">
              <a:buNone/>
            </a:pPr>
            <a:r>
              <a:rPr lang="it-IT" i="1" dirty="0" smtClean="0"/>
              <a:t> esempi</a:t>
            </a:r>
            <a:r>
              <a:rPr lang="it-IT" dirty="0" smtClean="0"/>
              <a:t>: per modificare limiti di accesso, le annate a cui si ha diritto; per eliminare un’attivazione per titoli non più disponibili; per chiudere un trial; ecc.</a:t>
            </a:r>
          </a:p>
          <a:p>
            <a:pPr algn="just"/>
            <a:endParaRPr lang="it-IT" dirty="0" smtClean="0"/>
          </a:p>
          <a:p>
            <a:pPr algn="just"/>
            <a:r>
              <a:rPr lang="it-IT" dirty="0" smtClean="0">
                <a:solidFill>
                  <a:srgbClr val="C00000"/>
                </a:solidFill>
              </a:rPr>
              <a:t>PERTANTO </a:t>
            </a:r>
            <a:r>
              <a:rPr lang="it-IT" dirty="0" smtClean="0">
                <a:solidFill>
                  <a:srgbClr val="C00000"/>
                </a:solidFill>
                <a:sym typeface="Wingdings" panose="05000000000000000000" pitchFamily="2" charset="2"/>
              </a:rPr>
              <a:t> </a:t>
            </a:r>
            <a:r>
              <a:rPr lang="it-IT" dirty="0" smtClean="0">
                <a:solidFill>
                  <a:srgbClr val="C00000"/>
                </a:solidFill>
              </a:rPr>
              <a:t>Aggiungere un ordine al record di elettronico SOLO se necessario (</a:t>
            </a:r>
            <a:r>
              <a:rPr lang="it-IT" i="1" dirty="0" smtClean="0">
                <a:solidFill>
                  <a:srgbClr val="C00000"/>
                </a:solidFill>
              </a:rPr>
              <a:t>esempio</a:t>
            </a:r>
            <a:r>
              <a:rPr lang="it-IT" dirty="0" smtClean="0">
                <a:solidFill>
                  <a:srgbClr val="C00000"/>
                </a:solidFill>
              </a:rPr>
              <a:t>: nuove acquisizioni di solo online).</a:t>
            </a:r>
          </a:p>
          <a:p>
            <a:pPr marL="0" indent="0" algn="just">
              <a:buNone/>
            </a:pPr>
            <a:r>
              <a:rPr lang="it-IT" dirty="0" smtClean="0">
                <a:solidFill>
                  <a:srgbClr val="C00000"/>
                </a:solidFill>
              </a:rPr>
              <a:t>   (</a:t>
            </a:r>
            <a:r>
              <a:rPr lang="it-IT" dirty="0" err="1" smtClean="0">
                <a:solidFill>
                  <a:srgbClr val="C00000"/>
                </a:solidFill>
              </a:rPr>
              <a:t>p.s.:Nessuna</a:t>
            </a:r>
            <a:r>
              <a:rPr lang="it-IT" dirty="0" smtClean="0">
                <a:solidFill>
                  <a:srgbClr val="C00000"/>
                </a:solidFill>
              </a:rPr>
              <a:t> risorsa elettronica attualmente contiene dati di ordine!)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92237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9511689" cy="1125415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it-IT" sz="3600" b="1" dirty="0" smtClean="0"/>
              <a:t>SCOPI</a:t>
            </a:r>
            <a:endParaRPr lang="it-IT" sz="3600" b="1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7" y="2057400"/>
            <a:ext cx="9535135" cy="3811588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endParaRPr lang="it-IT" dirty="0" smtClean="0"/>
          </a:p>
          <a:p>
            <a:endParaRPr lang="it-IT" dirty="0"/>
          </a:p>
          <a:p>
            <a:pPr marL="285750" indent="-285750">
              <a:buFontTx/>
              <a:buChar char="-"/>
            </a:pPr>
            <a:r>
              <a:rPr lang="it-IT" sz="2400" dirty="0" smtClean="0"/>
              <a:t>ACQUISIRE UNA RISORSA ELETTRONICA (TITOLO, PACCHETTO, ECC.) </a:t>
            </a:r>
          </a:p>
          <a:p>
            <a:pPr marL="285750" indent="-285750">
              <a:buFontTx/>
              <a:buChar char="-"/>
            </a:pPr>
            <a:endParaRPr lang="it-IT" sz="2400" dirty="0"/>
          </a:p>
          <a:p>
            <a:pPr marL="285750" indent="-285750">
              <a:buFontTx/>
              <a:buChar char="-"/>
            </a:pPr>
            <a:r>
              <a:rPr lang="it-IT" sz="2400" dirty="0" smtClean="0"/>
              <a:t>ATTIVARE LA RISORSA</a:t>
            </a:r>
          </a:p>
          <a:p>
            <a:pPr marL="285750" indent="-285750">
              <a:buFontTx/>
              <a:buChar char="-"/>
            </a:pPr>
            <a:endParaRPr lang="it-IT" sz="2400" dirty="0"/>
          </a:p>
          <a:p>
            <a:pPr marL="285750" indent="-285750">
              <a:buFontTx/>
              <a:buChar char="-"/>
            </a:pPr>
            <a:r>
              <a:rPr lang="it-IT" sz="2400" dirty="0" smtClean="0"/>
              <a:t>ALTRE OPZIONI E GESTIONI SUCCESSIVE (MANTENIMENTO)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206386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r>
              <a:rPr lang="it-IT" dirty="0" smtClean="0"/>
              <a:t>CASISTICHE: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it-IT" b="1" dirty="0" smtClean="0"/>
              <a:t>1. TIPOLOGIA della RISORSA:</a:t>
            </a:r>
          </a:p>
          <a:p>
            <a:r>
              <a:rPr lang="it-IT" dirty="0" smtClean="0"/>
              <a:t>SOLO ONLINE (per tutti i materiali: e-journal, e-book, pacchetto, database)</a:t>
            </a:r>
          </a:p>
          <a:p>
            <a:r>
              <a:rPr lang="it-IT" dirty="0" smtClean="0"/>
              <a:t>PRINT + ONLINE (di norma per e-</a:t>
            </a:r>
            <a:r>
              <a:rPr lang="it-IT" dirty="0" err="1" smtClean="0"/>
              <a:t>journals</a:t>
            </a:r>
            <a:r>
              <a:rPr lang="it-IT" dirty="0" smtClean="0"/>
              <a:t> sottoscritti dalle singole biblioteche; eventualmente anche per e-book; raramente per pacchetto)</a:t>
            </a:r>
          </a:p>
          <a:p>
            <a:endParaRPr lang="it-IT" dirty="0" smtClean="0"/>
          </a:p>
          <a:p>
            <a:pPr marL="0" indent="0">
              <a:buNone/>
            </a:pPr>
            <a:r>
              <a:rPr lang="it-IT" b="1" dirty="0" smtClean="0"/>
              <a:t>2. METODO DELL’ ACQUISIZIONE:</a:t>
            </a:r>
          </a:p>
          <a:p>
            <a:r>
              <a:rPr lang="it-IT" dirty="0" smtClean="0"/>
              <a:t>Vero e proprio acquisto una-tantum (di norma per e-books, raramente per pacchetto o altro)</a:t>
            </a:r>
          </a:p>
          <a:p>
            <a:r>
              <a:rPr lang="it-IT" dirty="0" smtClean="0"/>
              <a:t>Abbonamento</a:t>
            </a:r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40952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Un po’ di numeri: dati </a:t>
            </a:r>
            <a:r>
              <a:rPr lang="it-IT" dirty="0" err="1" smtClean="0"/>
              <a:t>Celdes</a:t>
            </a:r>
            <a:r>
              <a:rPr lang="it-IT" dirty="0" smtClean="0"/>
              <a:t> 2017 relativi alle 5 Biblioteche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endParaRPr lang="it-IT" dirty="0" smtClean="0"/>
          </a:p>
          <a:p>
            <a:r>
              <a:rPr lang="it-IT" dirty="0" smtClean="0"/>
              <a:t>TITOLI PRINT+ FREE ONLINE: n. 418</a:t>
            </a:r>
          </a:p>
          <a:p>
            <a:r>
              <a:rPr lang="it-IT" dirty="0" smtClean="0"/>
              <a:t>TITOLI PRINT + ONLINE: n. 105</a:t>
            </a:r>
          </a:p>
          <a:p>
            <a:r>
              <a:rPr lang="it-IT" dirty="0" smtClean="0"/>
              <a:t>TITOLI SOLO ONLINE: n. 193 </a:t>
            </a:r>
            <a:r>
              <a:rPr lang="it-IT" dirty="0" smtClean="0">
                <a:sym typeface="Wingdings" panose="05000000000000000000" pitchFamily="2" charset="2"/>
              </a:rPr>
              <a:t> senza riga d’ordine in </a:t>
            </a:r>
            <a:r>
              <a:rPr lang="it-IT" dirty="0" err="1" smtClean="0">
                <a:sym typeface="Wingdings" panose="05000000000000000000" pitchFamily="2" charset="2"/>
              </a:rPr>
              <a:t>Aleph</a:t>
            </a:r>
            <a:r>
              <a:rPr lang="it-IT" dirty="0" smtClean="0">
                <a:sym typeface="Wingdings" panose="05000000000000000000" pitchFamily="2" charset="2"/>
              </a:rPr>
              <a:t> e quindi ereditati senza dati di acquisizione. </a:t>
            </a:r>
          </a:p>
          <a:p>
            <a:endParaRPr lang="it-IT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it-IT" dirty="0" smtClean="0">
                <a:sym typeface="Wingdings" panose="05000000000000000000" pitchFamily="2" charset="2"/>
              </a:rPr>
              <a:t>Per tutti i suddetti: Il record bibliografico arriva da SFX. Può esistere una scheda </a:t>
            </a:r>
            <a:r>
              <a:rPr lang="it-IT" dirty="0" err="1" smtClean="0">
                <a:sym typeface="Wingdings" panose="05000000000000000000" pitchFamily="2" charset="2"/>
              </a:rPr>
              <a:t>Aleph</a:t>
            </a:r>
            <a:r>
              <a:rPr lang="it-IT" dirty="0" smtClean="0">
                <a:sym typeface="Wingdings" panose="05000000000000000000" pitchFamily="2" charset="2"/>
              </a:rPr>
              <a:t> relativa al cartaceo (es.: Lettere italiane)</a:t>
            </a:r>
            <a:endParaRPr lang="it-IT" dirty="0"/>
          </a:p>
          <a:p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Totale periodici ordinati l’anno scorso: n. 2018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36175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b="1" i="1" dirty="0" smtClean="0"/>
              <a:t>Acquisizione di un abbonamento NUOVO SOLO on-line</a:t>
            </a:r>
            <a:br>
              <a:rPr lang="it-IT" sz="3600" b="1" i="1" dirty="0" smtClean="0"/>
            </a:br>
            <a:r>
              <a:rPr lang="it-IT" sz="3600" dirty="0" smtClean="0"/>
              <a:t>PASSO 1: RICERCA IN COMMUNITY</a:t>
            </a:r>
            <a:endParaRPr lang="it-IT" sz="3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6943" y="1746738"/>
            <a:ext cx="7722569" cy="4558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vale 2"/>
          <p:cNvSpPr/>
          <p:nvPr/>
        </p:nvSpPr>
        <p:spPr>
          <a:xfrm>
            <a:off x="7608276" y="3634154"/>
            <a:ext cx="844062" cy="527538"/>
          </a:xfrm>
          <a:prstGeom prst="ellipse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5" name="Connettore 2 4"/>
          <p:cNvCxnSpPr/>
          <p:nvPr/>
        </p:nvCxnSpPr>
        <p:spPr>
          <a:xfrm flipH="1">
            <a:off x="8540261" y="2497015"/>
            <a:ext cx="1160585" cy="961293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6427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/>
          <a:lstStyle/>
          <a:p>
            <a:r>
              <a:rPr lang="it-IT" dirty="0" smtClean="0"/>
              <a:t>Note: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A questo livello (da scheda del titolo), «Lista portfolio» offre l’elenco delle piattaforme su cui viene offerto l’online. </a:t>
            </a:r>
          </a:p>
          <a:p>
            <a:pPr marL="0" indent="0" algn="just">
              <a:buNone/>
            </a:pPr>
            <a:r>
              <a:rPr lang="it-IT" b="1" dirty="0" smtClean="0"/>
              <a:t>N.B.: </a:t>
            </a:r>
            <a:r>
              <a:rPr lang="it-IT" dirty="0" smtClean="0"/>
              <a:t>Se stiamo ordinando/rinnovando titoli di riviste online dal fornitore usuale dei periodici, possiamo evitare di fare una scelta. Optare per una o l’altra piattaforma ha senso solo quando imprescindibile (di norma, per database o pacchetti)</a:t>
            </a:r>
          </a:p>
          <a:p>
            <a:endParaRPr lang="it-IT" dirty="0"/>
          </a:p>
          <a:p>
            <a:r>
              <a:rPr lang="it-IT" dirty="0" smtClean="0"/>
              <a:t>Il record prelevato da Community è in MARC 21 (ma l’utente in Primo non nota differenze con record UNIMARC)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62847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La Ricerca delle «risorse elettroniche» in Alma</a:t>
            </a:r>
            <a:br>
              <a:rPr lang="it-IT" dirty="0" smtClean="0"/>
            </a:br>
            <a:endParaRPr lang="it-IT" dirty="0"/>
          </a:p>
        </p:txBody>
      </p:sp>
      <p:pic>
        <p:nvPicPr>
          <p:cNvPr id="5" name="Segnaposto immagine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8970" b="8970"/>
          <a:stretch>
            <a:fillRect/>
          </a:stretch>
        </p:blipFill>
        <p:spPr>
          <a:xfrm>
            <a:off x="5166946" y="1118903"/>
            <a:ext cx="6172200" cy="487362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399"/>
            <a:ext cx="3932237" cy="3899263"/>
          </a:xfrm>
        </p:spPr>
        <p:txBody>
          <a:bodyPr/>
          <a:lstStyle/>
          <a:p>
            <a:endParaRPr lang="it-IT" dirty="0" smtClean="0"/>
          </a:p>
          <a:p>
            <a:pPr marL="285750" indent="-285750">
              <a:buFontTx/>
              <a:buChar char="-"/>
            </a:pPr>
            <a:r>
              <a:rPr lang="it-IT" dirty="0" smtClean="0"/>
              <a:t>Semplice: 3 criteri base, suscettibili di specifiche ad hoc </a:t>
            </a:r>
          </a:p>
          <a:p>
            <a:endParaRPr lang="it-IT" dirty="0" smtClean="0"/>
          </a:p>
          <a:p>
            <a:pPr marL="285750" indent="-285750">
              <a:buFontTx/>
              <a:buChar char="-"/>
            </a:pPr>
            <a:r>
              <a:rPr lang="it-IT" dirty="0" smtClean="0"/>
              <a:t>Avanzata: un mare magnum di possibilità…</a:t>
            </a:r>
          </a:p>
          <a:p>
            <a:pPr marL="285750" indent="-285750">
              <a:buFontTx/>
              <a:buChar char="-"/>
            </a:pPr>
            <a:endParaRPr lang="it-IT" dirty="0"/>
          </a:p>
          <a:p>
            <a:pPr marL="285750" indent="-285750">
              <a:buFontTx/>
              <a:buChar char="-"/>
            </a:pPr>
            <a:endParaRPr lang="it-IT" dirty="0" smtClean="0"/>
          </a:p>
          <a:p>
            <a:r>
              <a:rPr lang="it-IT" dirty="0" smtClean="0"/>
              <a:t>Strade alternative di ricerca, anche per le risorse elettroniche, sono quelle relative all’ordine, alle fatture, ecc. (identiche a quelle viste per il cartaceo)</a:t>
            </a:r>
            <a:endParaRPr lang="it-IT" dirty="0"/>
          </a:p>
        </p:txBody>
      </p:sp>
      <p:sp>
        <p:nvSpPr>
          <p:cNvPr id="3" name="Rettangolo arrotondato 2"/>
          <p:cNvSpPr/>
          <p:nvPr/>
        </p:nvSpPr>
        <p:spPr>
          <a:xfrm>
            <a:off x="6529754" y="2297723"/>
            <a:ext cx="1723292" cy="96129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Freccia a destra 5"/>
          <p:cNvSpPr/>
          <p:nvPr/>
        </p:nvSpPr>
        <p:spPr>
          <a:xfrm rot="19187431">
            <a:off x="5148719" y="3437815"/>
            <a:ext cx="1317444" cy="2358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2704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9" y="1663777"/>
            <a:ext cx="8348662" cy="156802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7757" y="3681513"/>
            <a:ext cx="6108089" cy="276141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795339" y="515815"/>
            <a:ext cx="110918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i="1" dirty="0"/>
              <a:t>Acquisizione di un abbonamento </a:t>
            </a:r>
            <a:r>
              <a:rPr lang="it-IT" sz="2400" b="1" i="1" dirty="0" smtClean="0"/>
              <a:t>NUOVO SOLO on-line</a:t>
            </a:r>
          </a:p>
          <a:p>
            <a:r>
              <a:rPr lang="it-IT" sz="2400" dirty="0" smtClean="0"/>
              <a:t>PASSO 2: APRIRE UN ORDINE</a:t>
            </a:r>
            <a:endParaRPr lang="it-IT" sz="2400" dirty="0"/>
          </a:p>
        </p:txBody>
      </p:sp>
      <p:sp>
        <p:nvSpPr>
          <p:cNvPr id="3" name="Ovale 2"/>
          <p:cNvSpPr/>
          <p:nvPr/>
        </p:nvSpPr>
        <p:spPr>
          <a:xfrm>
            <a:off x="8299937" y="1646421"/>
            <a:ext cx="961293" cy="599219"/>
          </a:xfrm>
          <a:prstGeom prst="ellipse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54548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3" y="1109663"/>
            <a:ext cx="10848975" cy="463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2949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871538"/>
            <a:ext cx="10896600" cy="511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e 1"/>
          <p:cNvSpPr/>
          <p:nvPr/>
        </p:nvSpPr>
        <p:spPr>
          <a:xfrm>
            <a:off x="808892" y="3716215"/>
            <a:ext cx="4865077" cy="98473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Ovale 2"/>
          <p:cNvSpPr/>
          <p:nvPr/>
        </p:nvSpPr>
        <p:spPr>
          <a:xfrm>
            <a:off x="6435969" y="1711569"/>
            <a:ext cx="1477108" cy="38686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3063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609600" y="1125416"/>
            <a:ext cx="10750062" cy="517064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it-IT" sz="2400" b="1" dirty="0"/>
              <a:t>G</a:t>
            </a:r>
            <a:r>
              <a:rPr lang="it-IT" sz="2400" b="1" dirty="0" smtClean="0"/>
              <a:t>estione </a:t>
            </a:r>
            <a:r>
              <a:rPr lang="it-IT" sz="2400" b="1" dirty="0"/>
              <a:t>delle acquisizioni </a:t>
            </a:r>
            <a:r>
              <a:rPr lang="it-IT" sz="2400" b="1" dirty="0" smtClean="0"/>
              <a:t>in </a:t>
            </a:r>
            <a:r>
              <a:rPr lang="it-IT" sz="2400" b="1" dirty="0"/>
              <a:t>caso di </a:t>
            </a:r>
            <a:r>
              <a:rPr lang="it-IT" sz="2400" b="1" dirty="0" smtClean="0"/>
              <a:t>periodici </a:t>
            </a:r>
            <a:r>
              <a:rPr lang="it-IT" sz="2400" b="1" dirty="0"/>
              <a:t>cartacei </a:t>
            </a:r>
            <a:r>
              <a:rPr lang="it-IT" sz="2400" b="1" dirty="0" smtClean="0"/>
              <a:t>+ on-line a pagamento.</a:t>
            </a:r>
          </a:p>
          <a:p>
            <a:pPr lvl="0"/>
            <a:endParaRPr lang="it-IT" dirty="0"/>
          </a:p>
          <a:p>
            <a:r>
              <a:rPr lang="it-IT" dirty="0" smtClean="0"/>
              <a:t>Se esiste un’unica fattura con due voci e due costi distinti, è possibile collegare il </a:t>
            </a:r>
            <a:r>
              <a:rPr lang="it-IT" dirty="0"/>
              <a:t>PO Line per il cartaceo al PO Line per l’abbonamento elettronico. </a:t>
            </a:r>
            <a:endParaRPr lang="it-IT" dirty="0" smtClean="0"/>
          </a:p>
          <a:p>
            <a:endParaRPr lang="it-IT" dirty="0" smtClean="0"/>
          </a:p>
          <a:p>
            <a:r>
              <a:rPr lang="it-IT" dirty="0" smtClean="0"/>
              <a:t>PASSI:</a:t>
            </a:r>
          </a:p>
          <a:p>
            <a:endParaRPr lang="it-IT" dirty="0" smtClean="0"/>
          </a:p>
          <a:p>
            <a:r>
              <a:rPr lang="it-IT" dirty="0" smtClean="0">
                <a:solidFill>
                  <a:srgbClr val="FF0000"/>
                </a:solidFill>
              </a:rPr>
              <a:t>1) Cercare il titolo d’interesse in Community Zone;</a:t>
            </a:r>
          </a:p>
          <a:p>
            <a:r>
              <a:rPr lang="it-IT" dirty="0" smtClean="0">
                <a:solidFill>
                  <a:srgbClr val="FF0000"/>
                </a:solidFill>
              </a:rPr>
              <a:t>2) Creare </a:t>
            </a:r>
            <a:r>
              <a:rPr lang="it-IT" dirty="0">
                <a:solidFill>
                  <a:srgbClr val="FF0000"/>
                </a:solidFill>
              </a:rPr>
              <a:t>la linea PO </a:t>
            </a:r>
            <a:r>
              <a:rPr lang="it-IT" dirty="0" smtClean="0">
                <a:solidFill>
                  <a:srgbClr val="FF0000"/>
                </a:solidFill>
              </a:rPr>
              <a:t>cliccando semplicemente su «Ordine» (eventualmente procedere con la Revisione);</a:t>
            </a:r>
          </a:p>
          <a:p>
            <a:endParaRPr lang="it-IT" dirty="0" smtClean="0"/>
          </a:p>
          <a:p>
            <a:r>
              <a:rPr lang="it-IT" dirty="0"/>
              <a:t>(</a:t>
            </a:r>
            <a:r>
              <a:rPr lang="it-IT" dirty="0" smtClean="0"/>
              <a:t>Utilizzare un </a:t>
            </a:r>
            <a:r>
              <a:rPr lang="it-IT" dirty="0" err="1" smtClean="0"/>
              <a:t>template</a:t>
            </a:r>
            <a:r>
              <a:rPr lang="it-IT" dirty="0" smtClean="0"/>
              <a:t> predefinito, se utile. Ricordarsi di precisare a cosa riferisce il </a:t>
            </a:r>
            <a:r>
              <a:rPr lang="it-IT" dirty="0"/>
              <a:t>nostro </a:t>
            </a:r>
            <a:r>
              <a:rPr lang="it-IT" dirty="0" smtClean="0"/>
              <a:t>ordine, tipo:  </a:t>
            </a:r>
            <a:r>
              <a:rPr lang="it-IT" dirty="0"/>
              <a:t>Vol. </a:t>
            </a:r>
            <a:r>
              <a:rPr lang="it-IT" dirty="0" smtClean="0"/>
              <a:t>80, 2018 nei campi DATA DI PUBBLICAZIONE e specificare date di INIZIO/FINE);</a:t>
            </a:r>
          </a:p>
          <a:p>
            <a:endParaRPr lang="it-IT" dirty="0" smtClean="0"/>
          </a:p>
          <a:p>
            <a:r>
              <a:rPr lang="it-IT" dirty="0" smtClean="0">
                <a:solidFill>
                  <a:srgbClr val="FF0000"/>
                </a:solidFill>
              </a:rPr>
              <a:t>3) Ritrovare il titolo oggetto dell’ordine nell’elenco delle «Attività che richiedono attenzione» (Task </a:t>
            </a:r>
            <a:r>
              <a:rPr lang="it-IT" dirty="0">
                <a:solidFill>
                  <a:srgbClr val="FF0000"/>
                </a:solidFill>
              </a:rPr>
              <a:t>List </a:t>
            </a:r>
            <a:r>
              <a:rPr lang="it-IT" dirty="0" smtClean="0">
                <a:solidFill>
                  <a:srgbClr val="FF0000"/>
                </a:solidFill>
              </a:rPr>
              <a:t>) indicate come: Risorse elettroniche - attivazione) e attivare la risorsa; </a:t>
            </a:r>
          </a:p>
          <a:p>
            <a:endParaRPr lang="it-IT" dirty="0"/>
          </a:p>
          <a:p>
            <a:endParaRPr lang="it-IT" dirty="0"/>
          </a:p>
          <a:p>
            <a:endParaRPr lang="it-IT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5416" y="5221165"/>
            <a:ext cx="1914525" cy="14097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Ovale 2"/>
          <p:cNvSpPr/>
          <p:nvPr/>
        </p:nvSpPr>
        <p:spPr>
          <a:xfrm>
            <a:off x="8112369" y="5221165"/>
            <a:ext cx="1090246" cy="107489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0252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609600" y="301168"/>
            <a:ext cx="10750062" cy="618630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it-IT" sz="2400" dirty="0" smtClean="0"/>
          </a:p>
          <a:p>
            <a:r>
              <a:rPr lang="it-IT" sz="2400" dirty="0" smtClean="0"/>
              <a:t>LA </a:t>
            </a:r>
            <a:r>
              <a:rPr lang="it-IT" sz="2400" dirty="0"/>
              <a:t>PRIMA PARTE E’ TERMINATA, E’ NECESSARIO COLLEGARE LA SECONDA LINEA PO</a:t>
            </a:r>
            <a:r>
              <a:rPr lang="it-IT" sz="2400" dirty="0" smtClean="0"/>
              <a:t>:</a:t>
            </a:r>
          </a:p>
          <a:p>
            <a:endParaRPr lang="it-IT" sz="2400" dirty="0"/>
          </a:p>
          <a:p>
            <a:r>
              <a:rPr lang="it-IT" sz="2400" dirty="0">
                <a:solidFill>
                  <a:srgbClr val="FF0000"/>
                </a:solidFill>
              </a:rPr>
              <a:t>4) Cercare nuovamente il titolo d’interesse in Istituzione per recuperare il record lavorato;</a:t>
            </a:r>
          </a:p>
          <a:p>
            <a:r>
              <a:rPr lang="it-IT" sz="2400" dirty="0">
                <a:solidFill>
                  <a:srgbClr val="FF0000"/>
                </a:solidFill>
              </a:rPr>
              <a:t>5) Creare la linea PO cliccando nuovamente su «Ordine»;</a:t>
            </a:r>
          </a:p>
          <a:p>
            <a:r>
              <a:rPr lang="it-IT" sz="2400" dirty="0"/>
              <a:t>Alma avvisa dell’esistenza di un altro ordine, chiede conferma per proseguire.</a:t>
            </a:r>
          </a:p>
          <a:p>
            <a:r>
              <a:rPr lang="it-IT" sz="2400" dirty="0"/>
              <a:t>I DUE ORDINI SARANNO COSI’ COLLEGATI AL MEDESIMO RECORD</a:t>
            </a:r>
          </a:p>
          <a:p>
            <a:r>
              <a:rPr lang="it-IT" sz="2400" dirty="0">
                <a:solidFill>
                  <a:srgbClr val="FF0000"/>
                </a:solidFill>
              </a:rPr>
              <a:t>6) Procedere con la </a:t>
            </a:r>
            <a:r>
              <a:rPr lang="it-IT" sz="2400" dirty="0" smtClean="0">
                <a:solidFill>
                  <a:srgbClr val="FF0000"/>
                </a:solidFill>
              </a:rPr>
              <a:t>eventuale Revisione </a:t>
            </a:r>
            <a:r>
              <a:rPr lang="it-IT" sz="2400" dirty="0">
                <a:solidFill>
                  <a:srgbClr val="FF0000"/>
                </a:solidFill>
              </a:rPr>
              <a:t>per aggiungere i dati descrittivi necessari.</a:t>
            </a:r>
          </a:p>
          <a:p>
            <a:endParaRPr lang="it-IT" sz="2400" dirty="0"/>
          </a:p>
          <a:p>
            <a:endParaRPr lang="it-IT" sz="2400" dirty="0"/>
          </a:p>
          <a:p>
            <a:r>
              <a:rPr lang="it-IT" sz="2400" dirty="0" smtClean="0"/>
              <a:t>(</a:t>
            </a:r>
            <a:r>
              <a:rPr lang="it-IT" sz="2400" b="1" u="sng" dirty="0" smtClean="0"/>
              <a:t>nota bene</a:t>
            </a:r>
            <a:r>
              <a:rPr lang="it-IT" sz="2400" dirty="0" smtClean="0"/>
              <a:t>: nel </a:t>
            </a:r>
            <a:r>
              <a:rPr lang="it-IT" sz="2400" dirty="0"/>
              <a:t>caso si </a:t>
            </a:r>
            <a:r>
              <a:rPr lang="it-IT" sz="2400" dirty="0" smtClean="0"/>
              <a:t>vogliano </a:t>
            </a:r>
            <a:r>
              <a:rPr lang="it-IT" sz="2400" dirty="0"/>
              <a:t>creare due linee PO anche </a:t>
            </a:r>
            <a:r>
              <a:rPr lang="it-IT" sz="2400" dirty="0" smtClean="0"/>
              <a:t>nel caso di </a:t>
            </a:r>
            <a:r>
              <a:rPr lang="it-IT" sz="2400" b="1" dirty="0" err="1"/>
              <a:t>print</a:t>
            </a:r>
            <a:r>
              <a:rPr lang="it-IT" sz="2400" b="1" dirty="0"/>
              <a:t>+ free online</a:t>
            </a:r>
            <a:r>
              <a:rPr lang="it-IT" sz="2400" dirty="0"/>
              <a:t>, </a:t>
            </a:r>
            <a:r>
              <a:rPr lang="it-IT" sz="2400" dirty="0" smtClean="0"/>
              <a:t>scegliere, per l’ordine dell’elettronico, il </a:t>
            </a:r>
            <a:r>
              <a:rPr lang="it-IT" sz="2400" dirty="0"/>
              <a:t>METODO DI ACQUISIZIONE «Tecnico</a:t>
            </a:r>
            <a:r>
              <a:rPr lang="it-IT" sz="2400" dirty="0" smtClean="0"/>
              <a:t>». Esso permette di creare un ordine «fittizio» con valore 0 –zero- che non verrà spedito al fornitore)</a:t>
            </a:r>
          </a:p>
          <a:p>
            <a:endParaRPr lang="it-IT" dirty="0" smtClean="0"/>
          </a:p>
          <a:p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3796962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86862" y="656492"/>
            <a:ext cx="11605846" cy="609397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endParaRPr lang="it-IT" dirty="0" smtClean="0"/>
          </a:p>
          <a:p>
            <a:r>
              <a:rPr lang="it-IT" sz="2400" b="1" dirty="0" smtClean="0"/>
              <a:t>CONSEGUENZE:</a:t>
            </a:r>
          </a:p>
          <a:p>
            <a:endParaRPr lang="it-IT" sz="2400" b="1" dirty="0" smtClean="0"/>
          </a:p>
          <a:p>
            <a:endParaRPr lang="it-IT" sz="2400" dirty="0"/>
          </a:p>
          <a:p>
            <a:r>
              <a:rPr lang="it-IT" sz="2400" dirty="0" smtClean="0"/>
              <a:t>- ORA CERCANDO  </a:t>
            </a:r>
            <a:r>
              <a:rPr lang="it-IT" sz="2400" dirty="0"/>
              <a:t>GLI ORDINI PER «TITOLO PERIODICO» troveremo 2 risultati con indicazione differente </a:t>
            </a:r>
            <a:r>
              <a:rPr lang="it-IT" sz="2400" dirty="0" smtClean="0"/>
              <a:t>nel campo «TIPO </a:t>
            </a:r>
            <a:r>
              <a:rPr lang="it-IT" sz="2400" dirty="0"/>
              <a:t>DI MATERIALE»</a:t>
            </a:r>
          </a:p>
          <a:p>
            <a:endParaRPr lang="it-IT" sz="2400" dirty="0"/>
          </a:p>
          <a:p>
            <a:r>
              <a:rPr lang="it-IT" sz="2400" dirty="0" smtClean="0"/>
              <a:t>- PER </a:t>
            </a:r>
            <a:r>
              <a:rPr lang="it-IT" sz="2400" dirty="0"/>
              <a:t>IL CARTACEO MANCHERA’ LA GESTIONE DELL’ARRIVO DEI  FASCICOLI, ECC.</a:t>
            </a:r>
          </a:p>
          <a:p>
            <a:endParaRPr lang="it-IT" sz="2400" dirty="0"/>
          </a:p>
          <a:p>
            <a:r>
              <a:rPr lang="it-IT" sz="2400" dirty="0" smtClean="0"/>
              <a:t>- IN </a:t>
            </a:r>
            <a:r>
              <a:rPr lang="it-IT" sz="2400" i="1" dirty="0" smtClean="0">
                <a:solidFill>
                  <a:srgbClr val="00B050"/>
                </a:solidFill>
              </a:rPr>
              <a:t>UNO </a:t>
            </a:r>
            <a:r>
              <a:rPr lang="it-IT" sz="2400" i="1" dirty="0">
                <a:solidFill>
                  <a:srgbClr val="00B050"/>
                </a:solidFill>
              </a:rPr>
              <a:t>PER </a:t>
            </a:r>
            <a:r>
              <a:rPr lang="it-IT" sz="2400" i="1" dirty="0" smtClean="0">
                <a:solidFill>
                  <a:srgbClr val="00B050"/>
                </a:solidFill>
              </a:rPr>
              <a:t>TUTTO</a:t>
            </a:r>
            <a:r>
              <a:rPr lang="it-IT" sz="2400" dirty="0" smtClean="0"/>
              <a:t> </a:t>
            </a:r>
            <a:r>
              <a:rPr lang="it-IT" sz="2400" dirty="0">
                <a:sym typeface="Wingdings" panose="05000000000000000000" pitchFamily="2" charset="2"/>
              </a:rPr>
              <a:t> L’UTENTE VEDRA’ UN UNICO RECORD CON L’ESISTENZA DELLA COPIA FISICA E LA DISPONIBILITA’ DELL’ELETTRONICO.</a:t>
            </a:r>
            <a:endParaRPr lang="it-IT" sz="2400" dirty="0"/>
          </a:p>
          <a:p>
            <a:endParaRPr lang="it-IT" sz="2400" dirty="0" smtClean="0"/>
          </a:p>
          <a:p>
            <a:endParaRPr lang="it-IT" dirty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r>
              <a:rPr lang="it-IT" dirty="0" smtClean="0"/>
              <a:t>Help </a:t>
            </a:r>
            <a:r>
              <a:rPr lang="it-IT" dirty="0"/>
              <a:t>Online - </a:t>
            </a:r>
            <a:r>
              <a:rPr lang="it-IT" u="sng" dirty="0">
                <a:hlinkClick r:id="rId2"/>
              </a:rPr>
              <a:t>https://knowledge.exlibrisgroup.com/@api/deki/files/39080/Getting_the_Most_from_Alma_-_Managing_Combined_Print_and_Electronic_Journal_Subscriptions.pdf?revision=1</a:t>
            </a:r>
            <a:r>
              <a:rPr lang="it-IT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42755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085850"/>
            <a:ext cx="10363200" cy="468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e 1"/>
          <p:cNvSpPr/>
          <p:nvPr/>
        </p:nvSpPr>
        <p:spPr>
          <a:xfrm>
            <a:off x="1910862" y="4431323"/>
            <a:ext cx="2203938" cy="1340827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6" name="Connettore 2 5"/>
          <p:cNvCxnSpPr/>
          <p:nvPr/>
        </p:nvCxnSpPr>
        <p:spPr>
          <a:xfrm flipH="1" flipV="1">
            <a:off x="3622431" y="5404338"/>
            <a:ext cx="1195754" cy="504093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4455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" y="876300"/>
            <a:ext cx="1013460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e 1"/>
          <p:cNvSpPr/>
          <p:nvPr/>
        </p:nvSpPr>
        <p:spPr>
          <a:xfrm>
            <a:off x="6400800" y="876300"/>
            <a:ext cx="3704492" cy="1562100"/>
          </a:xfrm>
          <a:prstGeom prst="ellipse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7792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ATTIVAZIONE / </a:t>
            </a:r>
            <a:r>
              <a:rPr lang="it-IT" smtClean="0"/>
              <a:t>DISATTIVAZIONE  elettronico</a:t>
            </a:r>
            <a:endParaRPr lang="it-IT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850" y="2201069"/>
            <a:ext cx="925830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arrotondato 2"/>
          <p:cNvSpPr/>
          <p:nvPr/>
        </p:nvSpPr>
        <p:spPr>
          <a:xfrm>
            <a:off x="8487508" y="1957754"/>
            <a:ext cx="2485292" cy="1559169"/>
          </a:xfrm>
          <a:prstGeom prst="round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5692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75000"/>
            </a:schemeClr>
          </a:solidFill>
        </p:spPr>
        <p:txBody>
          <a:bodyPr/>
          <a:lstStyle/>
          <a:p>
            <a:r>
              <a:rPr lang="it-IT" b="1" dirty="0" smtClean="0"/>
              <a:t>AUTOMATISMI 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endParaRPr lang="it-IT" dirty="0" smtClean="0"/>
          </a:p>
          <a:p>
            <a:r>
              <a:rPr lang="it-IT" dirty="0" smtClean="0"/>
              <a:t>Settato il caricamento automatico titoli per pacchetto </a:t>
            </a:r>
            <a:r>
              <a:rPr lang="it-IT" dirty="0" err="1" smtClean="0"/>
              <a:t>Elsevier</a:t>
            </a:r>
            <a:r>
              <a:rPr lang="it-IT" dirty="0" smtClean="0"/>
              <a:t> e pacchetto </a:t>
            </a:r>
            <a:r>
              <a:rPr lang="it-IT" dirty="0" err="1" smtClean="0"/>
              <a:t>Ovid</a:t>
            </a:r>
            <a:endParaRPr lang="it-IT" dirty="0" smtClean="0"/>
          </a:p>
          <a:p>
            <a:endParaRPr lang="it-IT" dirty="0" smtClean="0"/>
          </a:p>
          <a:p>
            <a:r>
              <a:rPr lang="it-IT" dirty="0" smtClean="0"/>
              <a:t>«Job» specifici da definire, programmabili a scadenze regolari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it-IT" b="1" dirty="0" smtClean="0"/>
              <a:t>... e semi-automatismi:</a:t>
            </a:r>
          </a:p>
          <a:p>
            <a:pPr marL="0" indent="0">
              <a:buNone/>
            </a:pPr>
            <a:endParaRPr lang="it-IT" dirty="0"/>
          </a:p>
          <a:p>
            <a:pPr>
              <a:buFontTx/>
              <a:buChar char="-"/>
            </a:pPr>
            <a:r>
              <a:rPr lang="it-IT" dirty="0" smtClean="0"/>
              <a:t>Caricamento di elenchi titoli per attivazione o disattivazione  dell’online tramite file </a:t>
            </a:r>
            <a:r>
              <a:rPr lang="it-IT" dirty="0" err="1" smtClean="0"/>
              <a:t>excel</a:t>
            </a:r>
            <a:endParaRPr lang="it-IT" dirty="0" smtClean="0"/>
          </a:p>
          <a:p>
            <a:pPr>
              <a:buFontTx/>
              <a:buChar char="-"/>
            </a:pPr>
            <a:r>
              <a:rPr lang="it-IT" dirty="0" smtClean="0"/>
              <a:t>Esportazione dati (per finalità ad hoc)</a:t>
            </a:r>
          </a:p>
          <a:p>
            <a:pPr>
              <a:buFontTx/>
              <a:buChar char="-"/>
            </a:pPr>
            <a:endParaRPr lang="it-IT" dirty="0"/>
          </a:p>
          <a:p>
            <a:pPr>
              <a:buFontTx/>
              <a:buChar char="-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10492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0715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it-IT" b="1" dirty="0" smtClean="0">
                <a:solidFill>
                  <a:schemeClr val="accent1">
                    <a:lumMod val="50000"/>
                  </a:schemeClr>
                </a:solidFill>
              </a:rPr>
              <a:t>Nella ricerca, cosa si intende con….</a:t>
            </a:r>
            <a:endParaRPr lang="it-IT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306286"/>
            <a:ext cx="5181600" cy="48706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b="1" dirty="0" smtClean="0"/>
              <a:t>1 - TITOLI ELETTRONICI     		</a:t>
            </a:r>
            <a:r>
              <a:rPr lang="it-IT" sz="2400" b="1" dirty="0" smtClean="0">
                <a:sym typeface="Wingdings" panose="05000000000000000000" pitchFamily="2" charset="2"/>
              </a:rPr>
              <a:t></a:t>
            </a:r>
            <a:endParaRPr lang="it-IT" sz="2400" b="1" dirty="0" smtClean="0"/>
          </a:p>
          <a:p>
            <a:pPr marL="0" indent="0">
              <a:buNone/>
            </a:pPr>
            <a:endParaRPr lang="it-IT" sz="2400" b="1" dirty="0" smtClean="0"/>
          </a:p>
          <a:p>
            <a:pPr marL="0" indent="0">
              <a:buNone/>
            </a:pPr>
            <a:r>
              <a:rPr lang="it-IT" sz="2400" b="1" dirty="0" smtClean="0"/>
              <a:t>2 - PORTFOLIO ELETTRONICI (o solo «portfolio»)				</a:t>
            </a:r>
            <a:r>
              <a:rPr lang="it-IT" sz="2400" b="1" dirty="0" smtClean="0">
                <a:sym typeface="Wingdings" panose="05000000000000000000" pitchFamily="2" charset="2"/>
              </a:rPr>
              <a:t></a:t>
            </a:r>
            <a:endParaRPr lang="it-IT" sz="2400" b="1" dirty="0" smtClean="0"/>
          </a:p>
          <a:p>
            <a:endParaRPr lang="it-IT" sz="2400" b="1" dirty="0" smtClean="0"/>
          </a:p>
          <a:p>
            <a:endParaRPr lang="it-IT" sz="2400" b="1" dirty="0" smtClean="0"/>
          </a:p>
          <a:p>
            <a:pPr marL="0" indent="0">
              <a:buNone/>
            </a:pPr>
            <a:r>
              <a:rPr lang="it-IT" sz="2400" b="1" dirty="0" smtClean="0"/>
              <a:t>3 - PACCHETTO			</a:t>
            </a:r>
            <a:r>
              <a:rPr lang="it-IT" sz="2400" b="1" dirty="0" smtClean="0">
                <a:sym typeface="Wingdings" panose="05000000000000000000" pitchFamily="2" charset="2"/>
              </a:rPr>
              <a:t></a:t>
            </a:r>
            <a:endParaRPr lang="it-IT" sz="2400" b="1" dirty="0" smtClean="0"/>
          </a:p>
          <a:p>
            <a:pPr marL="0" indent="0">
              <a:buNone/>
            </a:pPr>
            <a:endParaRPr lang="it-IT" sz="2400" b="1" dirty="0" smtClean="0"/>
          </a:p>
          <a:p>
            <a:pPr marL="0" indent="0">
              <a:buNone/>
            </a:pPr>
            <a:r>
              <a:rPr lang="it-IT" sz="2400" b="1" dirty="0" smtClean="0">
                <a:solidFill>
                  <a:srgbClr val="C00000"/>
                </a:solidFill>
              </a:rPr>
              <a:t>(DA NON USARE:  «COLLEZIONE» </a:t>
            </a:r>
          </a:p>
          <a:p>
            <a:pPr marL="0" indent="0">
              <a:buNone/>
            </a:pPr>
            <a:r>
              <a:rPr lang="it-IT" sz="2400" b="1" dirty="0">
                <a:solidFill>
                  <a:srgbClr val="C00000"/>
                </a:solidFill>
              </a:rPr>
              <a:t>p</a:t>
            </a:r>
            <a:r>
              <a:rPr lang="it-IT" sz="2400" b="1" dirty="0" smtClean="0">
                <a:solidFill>
                  <a:srgbClr val="C00000"/>
                </a:solidFill>
              </a:rPr>
              <a:t>erché riguarda le risorse digitali)</a:t>
            </a:r>
            <a:endParaRPr lang="it-IT" sz="2400" b="1" dirty="0">
              <a:solidFill>
                <a:srgbClr val="C00000"/>
              </a:solidFill>
            </a:endParaRP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214846"/>
            <a:ext cx="5181600" cy="49621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dirty="0" smtClean="0"/>
              <a:t>1 – Ricerca qualunque titolo di libro o periodico in formato elettronico;</a:t>
            </a:r>
          </a:p>
          <a:p>
            <a:pPr marL="0" indent="0">
              <a:buNone/>
            </a:pPr>
            <a:endParaRPr lang="it-IT" sz="2400" dirty="0" smtClean="0"/>
          </a:p>
          <a:p>
            <a:pPr marL="0" indent="0">
              <a:buNone/>
            </a:pPr>
            <a:r>
              <a:rPr lang="it-IT" sz="2400" dirty="0" smtClean="0"/>
              <a:t>2 - Come prima, un singolo titolo di libro o periodico elettronico, ma associato a (contenuto in) uno o più pacchetti elettronici;</a:t>
            </a:r>
          </a:p>
          <a:p>
            <a:pPr marL="0" indent="0">
              <a:buNone/>
            </a:pPr>
            <a:r>
              <a:rPr lang="it-IT" sz="2400" dirty="0" smtClean="0"/>
              <a:t>3 - Una collezione elettronica, gratuita o a pagamento, aggregata o selettiva, locale o altro, ecc</a:t>
            </a:r>
            <a:r>
              <a:rPr lang="it-IT" dirty="0" smtClean="0"/>
              <a:t>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70086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…. </a:t>
            </a:r>
            <a:r>
              <a:rPr lang="it-IT" i="1" dirty="0" smtClean="0"/>
              <a:t>Grazie dell’attenzione!</a:t>
            </a:r>
            <a:endParaRPr lang="it-IT" i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192215" y="2286001"/>
            <a:ext cx="6904892" cy="3505200"/>
          </a:xfrm>
          <a:ln>
            <a:solidFill>
              <a:srgbClr val="FFC000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it-IT" dirty="0" smtClean="0"/>
          </a:p>
          <a:p>
            <a:pPr marL="0" indent="0" algn="ctr">
              <a:buNone/>
            </a:pPr>
            <a:r>
              <a:rPr lang="it-IT" dirty="0" smtClean="0"/>
              <a:t>Deanira </a:t>
            </a:r>
            <a:r>
              <a:rPr lang="it-IT" dirty="0"/>
              <a:t>Pisana</a:t>
            </a:r>
          </a:p>
          <a:p>
            <a:pPr marL="0" indent="0" algn="ctr">
              <a:buNone/>
            </a:pPr>
            <a:r>
              <a:rPr lang="it-IT" sz="2700" dirty="0" smtClean="0"/>
              <a:t>Servizio </a:t>
            </a:r>
            <a:r>
              <a:rPr lang="it-IT" sz="2700" dirty="0"/>
              <a:t>sistema bibliotecario di Ateneo </a:t>
            </a:r>
          </a:p>
          <a:p>
            <a:pPr algn="ctr"/>
            <a:endParaRPr lang="it-IT" dirty="0"/>
          </a:p>
          <a:p>
            <a:pPr marL="0" indent="0" algn="ctr">
              <a:buNone/>
            </a:pPr>
            <a:r>
              <a:rPr lang="it-IT" dirty="0" smtClean="0"/>
              <a:t>Telefono:  </a:t>
            </a:r>
            <a:r>
              <a:rPr lang="it-IT" dirty="0"/>
              <a:t>010209 - 51556</a:t>
            </a:r>
          </a:p>
          <a:p>
            <a:pPr marL="0" indent="0" algn="ctr">
              <a:buNone/>
            </a:pPr>
            <a:r>
              <a:rPr lang="it-IT" dirty="0" smtClean="0"/>
              <a:t>E-mail: Deanira.Pisana@unige.it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05126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ESERCITAZIONI</a:t>
            </a:r>
            <a:r>
              <a:rPr lang="it-IT" dirty="0" smtClean="0"/>
              <a:t> – 23 Febbraio 2018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 smtClean="0"/>
          </a:p>
          <a:p>
            <a:r>
              <a:rPr lang="it-IT" dirty="0" smtClean="0"/>
              <a:t>Utente per prove su </a:t>
            </a:r>
            <a:r>
              <a:rPr lang="it-IT" dirty="0" err="1" smtClean="0"/>
              <a:t>Sandbox</a:t>
            </a:r>
            <a:r>
              <a:rPr lang="it-IT" dirty="0" smtClean="0"/>
              <a:t>:</a:t>
            </a:r>
          </a:p>
          <a:p>
            <a:pPr marL="0" indent="0">
              <a:buNone/>
            </a:pPr>
            <a:r>
              <a:rPr lang="en-GB" u="sng" dirty="0">
                <a:hlinkClick r:id="rId2"/>
              </a:rPr>
              <a:t>https://sandbox02-eu.alma.exlibrisgroup.com/mng/login?institute=39GEN_INST</a:t>
            </a:r>
            <a:r>
              <a:rPr lang="en-GB" dirty="0"/>
              <a:t> </a:t>
            </a:r>
            <a:endParaRPr lang="en-GB" dirty="0" smtClean="0"/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91512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it-IT" b="1" dirty="0" smtClean="0"/>
              <a:t>Esercizio 1</a:t>
            </a:r>
            <a:r>
              <a:rPr lang="it-IT" dirty="0" smtClean="0"/>
              <a:t>: identificare e ordinare una collezione elettronica dalla Community Zone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it-IT" dirty="0" smtClean="0"/>
          </a:p>
          <a:p>
            <a:r>
              <a:rPr lang="it-IT" dirty="0" smtClean="0"/>
              <a:t>1) Cercare per «Pacchetto» </a:t>
            </a:r>
            <a:r>
              <a:rPr lang="it-IT" dirty="0" smtClean="0">
                <a:sym typeface="Wingdings" panose="05000000000000000000" pitchFamily="2" charset="2"/>
              </a:rPr>
              <a:t> campo da ricercare: «Creatore»  termine «</a:t>
            </a:r>
            <a:r>
              <a:rPr lang="it-IT" dirty="0" err="1" smtClean="0">
                <a:sym typeface="Wingdings" panose="05000000000000000000" pitchFamily="2" charset="2"/>
              </a:rPr>
              <a:t>Physics</a:t>
            </a:r>
            <a:r>
              <a:rPr lang="it-IT" dirty="0">
                <a:sym typeface="Wingdings" panose="05000000000000000000" pitchFamily="2" charset="2"/>
              </a:rPr>
              <a:t>» oppure </a:t>
            </a:r>
            <a:r>
              <a:rPr lang="it-IT" dirty="0" smtClean="0">
                <a:sym typeface="Wingdings" panose="05000000000000000000" pitchFamily="2" charset="2"/>
              </a:rPr>
              <a:t>«Cambridge </a:t>
            </a:r>
            <a:r>
              <a:rPr lang="it-IT" dirty="0" err="1">
                <a:sym typeface="Wingdings" panose="05000000000000000000" pitchFamily="2" charset="2"/>
              </a:rPr>
              <a:t>university</a:t>
            </a:r>
            <a:r>
              <a:rPr lang="it-IT" dirty="0">
                <a:sym typeface="Wingdings" panose="05000000000000000000" pitchFamily="2" charset="2"/>
              </a:rPr>
              <a:t> </a:t>
            </a:r>
            <a:r>
              <a:rPr lang="it-IT" dirty="0" smtClean="0">
                <a:sym typeface="Wingdings" panose="05000000000000000000" pitchFamily="2" charset="2"/>
              </a:rPr>
              <a:t>press»</a:t>
            </a:r>
          </a:p>
          <a:p>
            <a:pPr marL="0" indent="0">
              <a:buNone/>
            </a:pPr>
            <a:endParaRPr lang="it-IT" dirty="0" smtClean="0">
              <a:sym typeface="Wingdings" panose="05000000000000000000" pitchFamily="2" charset="2"/>
            </a:endParaRPr>
          </a:p>
          <a:p>
            <a:r>
              <a:rPr lang="it-IT" dirty="0" smtClean="0">
                <a:sym typeface="Wingdings" panose="05000000000000000000" pitchFamily="2" charset="2"/>
              </a:rPr>
              <a:t>2) cliccare su </a:t>
            </a:r>
            <a:r>
              <a:rPr lang="it-IT" dirty="0" err="1" smtClean="0">
                <a:sym typeface="Wingdings" panose="05000000000000000000" pitchFamily="2" charset="2"/>
              </a:rPr>
              <a:t>tab</a:t>
            </a:r>
            <a:r>
              <a:rPr lang="it-IT" dirty="0" smtClean="0">
                <a:sym typeface="Wingdings" panose="05000000000000000000" pitchFamily="2" charset="2"/>
              </a:rPr>
              <a:t> Community</a:t>
            </a:r>
          </a:p>
          <a:p>
            <a:endParaRPr lang="it-IT" dirty="0" smtClean="0">
              <a:sym typeface="Wingdings" panose="05000000000000000000" pitchFamily="2" charset="2"/>
            </a:endParaRPr>
          </a:p>
          <a:p>
            <a:r>
              <a:rPr lang="it-IT" dirty="0" smtClean="0">
                <a:sym typeface="Wingdings" panose="05000000000000000000" pitchFamily="2" charset="2"/>
              </a:rPr>
              <a:t>3) scegliere una collezione elettronica con un numero limitato di titoli collegati (controlla numeri in «Lista portfolio», meglio se meno di 100)</a:t>
            </a:r>
          </a:p>
        </p:txBody>
      </p:sp>
    </p:spTree>
    <p:extLst>
      <p:ext uri="{BB962C8B-B14F-4D97-AF65-F5344CB8AC3E}">
        <p14:creationId xmlns:p14="http://schemas.microsoft.com/office/powerpoint/2010/main" val="578058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it-IT" b="1" dirty="0" smtClean="0"/>
              <a:t>Esercizio 1 </a:t>
            </a:r>
            <a:r>
              <a:rPr lang="it-IT" dirty="0" smtClean="0"/>
              <a:t>(</a:t>
            </a:r>
            <a:r>
              <a:rPr lang="it-IT" i="1" dirty="0" smtClean="0"/>
              <a:t>continuazione…</a:t>
            </a:r>
            <a:r>
              <a:rPr lang="it-IT" dirty="0" smtClean="0"/>
              <a:t>)</a:t>
            </a:r>
            <a:endParaRPr lang="en-GB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503" y="1690688"/>
            <a:ext cx="10906689" cy="1993565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709411" y="3801885"/>
            <a:ext cx="10283456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/>
              <a:t>Ricordarsi di precisare a cosa riferisce il nostro ordine, tipo:  </a:t>
            </a:r>
            <a:r>
              <a:rPr lang="it-IT" sz="2400" dirty="0" smtClean="0"/>
              <a:t>Vol</a:t>
            </a:r>
            <a:r>
              <a:rPr lang="it-IT" sz="2400" dirty="0"/>
              <a:t>. 80, 2018 </a:t>
            </a:r>
            <a:endParaRPr lang="it-IT" sz="2400" dirty="0" smtClean="0"/>
          </a:p>
          <a:p>
            <a:r>
              <a:rPr lang="it-IT" sz="2400" dirty="0" smtClean="0"/>
              <a:t>nei </a:t>
            </a:r>
            <a:r>
              <a:rPr lang="it-IT" sz="2400" dirty="0"/>
              <a:t>campi DATA DI PUBBLICAZIONE e specificare date di INIZIO/FINE</a:t>
            </a:r>
            <a:endParaRPr lang="it-IT" sz="2400" dirty="0" smtClean="0"/>
          </a:p>
          <a:p>
            <a:r>
              <a:rPr lang="it-IT" sz="2400" dirty="0" smtClean="0"/>
              <a:t>Inserire Fornitore, Prezzo, Fondo, Codice: a vostra scelta</a:t>
            </a:r>
          </a:p>
          <a:p>
            <a:r>
              <a:rPr lang="it-IT" sz="2600" dirty="0" smtClean="0"/>
              <a:t>+ ORDINA ORA</a:t>
            </a:r>
            <a:endParaRPr lang="it-IT" sz="26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600" dirty="0" smtClean="0"/>
              <a:t>5) Nella zona Istituzione, cercare il Pacchetto appena ordinato e notare </a:t>
            </a:r>
          </a:p>
          <a:p>
            <a:r>
              <a:rPr lang="it-IT" sz="2600" dirty="0"/>
              <a:t>	</a:t>
            </a:r>
            <a:r>
              <a:rPr lang="it-IT" sz="2600" dirty="0" smtClean="0"/>
              <a:t>l’ icona </a:t>
            </a:r>
            <a:endParaRPr lang="en-GB" sz="2600" dirty="0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4029" y="5739818"/>
            <a:ext cx="614027" cy="667421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799222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765665" cy="2068982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it-IT" b="1" dirty="0"/>
              <a:t>Esercizio </a:t>
            </a:r>
            <a:r>
              <a:rPr lang="it-IT" b="1" dirty="0" smtClean="0"/>
              <a:t>2</a:t>
            </a:r>
            <a:r>
              <a:rPr lang="it-IT" dirty="0" smtClean="0"/>
              <a:t>: </a:t>
            </a:r>
            <a:r>
              <a:rPr lang="it-IT" dirty="0"/>
              <a:t>identificare e ordinare </a:t>
            </a:r>
            <a:r>
              <a:rPr lang="it-IT" dirty="0" smtClean="0"/>
              <a:t>un portfolio elettronico dalla </a:t>
            </a:r>
            <a:r>
              <a:rPr lang="it-IT" dirty="0"/>
              <a:t>Community </a:t>
            </a:r>
            <a:r>
              <a:rPr lang="it-IT" dirty="0" smtClean="0"/>
              <a:t>Zone </a:t>
            </a:r>
            <a:r>
              <a:rPr lang="it-IT" dirty="0" smtClean="0">
                <a:sym typeface="Wingdings" panose="05000000000000000000" pitchFamily="2" charset="2"/>
              </a:rPr>
              <a:t> seguire i passi dell’esercizio 1, ma acquisire un titolo singolo e aggiungere: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2240923"/>
            <a:ext cx="10515600" cy="393603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Da scheda titolo, chiedere </a:t>
            </a:r>
            <a:r>
              <a:rPr lang="it-IT" i="1" dirty="0" smtClean="0"/>
              <a:t>Lista Portfolio</a:t>
            </a:r>
            <a:r>
              <a:rPr lang="it-IT" dirty="0" smtClean="0"/>
              <a:t>, menù </a:t>
            </a:r>
            <a:r>
              <a:rPr lang="it-IT" i="1" dirty="0" smtClean="0"/>
              <a:t>Più azioni (…)</a:t>
            </a:r>
            <a:endParaRPr lang="en-GB" i="1" dirty="0" smtClean="0"/>
          </a:p>
          <a:p>
            <a:pPr marL="0" indent="0">
              <a:buNone/>
            </a:pPr>
            <a:r>
              <a:rPr lang="en-GB" dirty="0" smtClean="0"/>
              <a:t> </a:t>
            </a:r>
            <a:endParaRPr lang="it-IT" dirty="0" smtClean="0"/>
          </a:p>
          <a:p>
            <a:r>
              <a:rPr lang="it-IT" dirty="0" smtClean="0"/>
              <a:t>1) fare test «verifica accesso»</a:t>
            </a:r>
          </a:p>
          <a:p>
            <a:endParaRPr lang="it-IT" dirty="0"/>
          </a:p>
          <a:p>
            <a:r>
              <a:rPr lang="it-IT" dirty="0" smtClean="0"/>
              <a:t>2) attivare/disattivare </a:t>
            </a:r>
            <a:r>
              <a:rPr lang="it-IT" dirty="0"/>
              <a:t>la risorsa</a:t>
            </a:r>
            <a:endParaRPr lang="en-GB" dirty="0"/>
          </a:p>
          <a:p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(N.B.: si può fare anche da </a:t>
            </a:r>
            <a:r>
              <a:rPr lang="en-GB" i="1" dirty="0"/>
              <a:t>Editor portfolio </a:t>
            </a:r>
            <a:r>
              <a:rPr lang="en-GB" i="1" dirty="0" err="1" smtClean="0"/>
              <a:t>Elettronico</a:t>
            </a:r>
            <a:r>
              <a:rPr lang="en-GB" dirty="0" smtClean="0"/>
              <a:t>, </a:t>
            </a:r>
            <a:r>
              <a:rPr lang="en-GB" dirty="0" err="1" smtClean="0"/>
              <a:t>raggiungibile</a:t>
            </a:r>
            <a:r>
              <a:rPr lang="en-GB" dirty="0" smtClean="0"/>
              <a:t> </a:t>
            </a:r>
            <a:r>
              <a:rPr lang="en-GB" dirty="0" err="1" smtClean="0"/>
              <a:t>cliccando</a:t>
            </a:r>
            <a:r>
              <a:rPr lang="en-GB" dirty="0" smtClean="0"/>
              <a:t> </a:t>
            </a:r>
            <a:r>
              <a:rPr lang="en-GB" i="1" dirty="0" err="1" smtClean="0"/>
              <a:t>Edita</a:t>
            </a:r>
            <a:r>
              <a:rPr lang="en-GB" i="1" dirty="0" smtClean="0"/>
              <a:t> Portfolio</a:t>
            </a:r>
            <a:r>
              <a:rPr lang="en-GB" dirty="0" smtClean="0"/>
              <a:t>, </a:t>
            </a:r>
            <a:r>
              <a:rPr lang="en-GB" dirty="0" err="1" smtClean="0"/>
              <a:t>scegliere</a:t>
            </a:r>
            <a:r>
              <a:rPr lang="en-GB" dirty="0" smtClean="0"/>
              <a:t> poi tab </a:t>
            </a:r>
            <a:r>
              <a:rPr lang="en-GB" i="1" dirty="0" err="1" smtClean="0"/>
              <a:t>Informazioni</a:t>
            </a:r>
            <a:r>
              <a:rPr lang="en-GB" i="1" dirty="0" smtClean="0"/>
              <a:t> di </a:t>
            </a:r>
            <a:r>
              <a:rPr lang="en-GB" i="1" dirty="0" err="1" smtClean="0"/>
              <a:t>collegamento</a:t>
            </a:r>
            <a:r>
              <a:rPr lang="en-GB" dirty="0" smtClean="0"/>
              <a:t>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1315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76849"/>
            <a:ext cx="10515600" cy="1123706"/>
          </a:xfr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txBody>
          <a:bodyPr/>
          <a:lstStyle/>
          <a:p>
            <a:r>
              <a:rPr lang="it-IT" b="1" dirty="0">
                <a:solidFill>
                  <a:schemeClr val="accent1">
                    <a:lumMod val="50000"/>
                  </a:schemeClr>
                </a:solidFill>
              </a:rPr>
              <a:t>Cosa si intende con</a:t>
            </a:r>
            <a:r>
              <a:rPr lang="it-IT" b="1" dirty="0" smtClean="0">
                <a:solidFill>
                  <a:schemeClr val="accent1">
                    <a:lumMod val="50000"/>
                  </a:schemeClr>
                </a:solidFill>
              </a:rPr>
              <a:t>…. (</a:t>
            </a:r>
            <a:r>
              <a:rPr lang="it-IT" b="1" i="1" dirty="0" smtClean="0">
                <a:solidFill>
                  <a:schemeClr val="accent1">
                    <a:lumMod val="50000"/>
                  </a:schemeClr>
                </a:solidFill>
              </a:rPr>
              <a:t>esempi</a:t>
            </a:r>
            <a:r>
              <a:rPr lang="it-IT" b="1" dirty="0" smtClean="0">
                <a:solidFill>
                  <a:schemeClr val="accent1">
                    <a:lumMod val="50000"/>
                  </a:schemeClr>
                </a:solidFill>
              </a:rPr>
              <a:t>):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Pacchetto/collezione elettronica: </a:t>
            </a:r>
            <a:r>
              <a:rPr lang="it-IT" dirty="0" err="1" smtClean="0"/>
              <a:t>Elsevier</a:t>
            </a:r>
            <a:r>
              <a:rPr lang="it-IT" dirty="0" smtClean="0"/>
              <a:t> </a:t>
            </a:r>
            <a:r>
              <a:rPr lang="it-IT" dirty="0" err="1" smtClean="0"/>
              <a:t>ScienceDirect</a:t>
            </a:r>
            <a:r>
              <a:rPr lang="it-IT" dirty="0" smtClean="0"/>
              <a:t> </a:t>
            </a:r>
            <a:r>
              <a:rPr lang="it-IT" dirty="0" err="1" smtClean="0"/>
              <a:t>journals</a:t>
            </a:r>
            <a:r>
              <a:rPr lang="it-IT" dirty="0" smtClean="0"/>
              <a:t> complete; </a:t>
            </a:r>
            <a:r>
              <a:rPr lang="it-IT" dirty="0" err="1" smtClean="0"/>
              <a:t>ProQuest</a:t>
            </a:r>
            <a:r>
              <a:rPr lang="it-IT" dirty="0" smtClean="0"/>
              <a:t> Central; ecc.</a:t>
            </a:r>
          </a:p>
          <a:p>
            <a:endParaRPr lang="it-IT" dirty="0"/>
          </a:p>
          <a:p>
            <a:r>
              <a:rPr lang="it-IT" dirty="0" smtClean="0"/>
              <a:t>«Lista portfolio» </a:t>
            </a:r>
            <a:r>
              <a:rPr lang="it-IT" b="1" u="sng" dirty="0" smtClean="0"/>
              <a:t>del pacchetto</a:t>
            </a:r>
            <a:r>
              <a:rPr lang="it-IT" dirty="0" smtClean="0"/>
              <a:t>: numero ed elenco dei titoli in esso contenuti </a:t>
            </a:r>
          </a:p>
          <a:p>
            <a:endParaRPr lang="it-IT" dirty="0"/>
          </a:p>
          <a:p>
            <a:r>
              <a:rPr lang="it-IT" dirty="0" smtClean="0"/>
              <a:t>Portfolio elettronici = singoli titoli elettronici: Journal of sound and </a:t>
            </a:r>
            <a:r>
              <a:rPr lang="it-IT" dirty="0" err="1" smtClean="0"/>
              <a:t>vibration</a:t>
            </a:r>
            <a:r>
              <a:rPr lang="it-IT" dirty="0" smtClean="0"/>
              <a:t>; </a:t>
            </a:r>
            <a:r>
              <a:rPr lang="it-IT" dirty="0" err="1" smtClean="0"/>
              <a:t>Biomedical</a:t>
            </a:r>
            <a:r>
              <a:rPr lang="it-IT" dirty="0" smtClean="0"/>
              <a:t> Journal; ecc.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13246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048000" y="1859340"/>
            <a:ext cx="6096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dirty="0" smtClean="0"/>
              <a:t>Precisazioni  «tecnica» di </a:t>
            </a:r>
            <a:r>
              <a:rPr lang="it-IT" dirty="0" err="1" smtClean="0"/>
              <a:t>ExLibris</a:t>
            </a:r>
            <a:r>
              <a:rPr lang="it-IT" dirty="0" smtClean="0"/>
              <a:t> in merito alla distinzione tra  </a:t>
            </a:r>
            <a:r>
              <a:rPr lang="it-IT" i="1" dirty="0" smtClean="0"/>
              <a:t>Titoli elettronici</a:t>
            </a:r>
            <a:r>
              <a:rPr lang="it-IT" dirty="0" smtClean="0"/>
              <a:t> e </a:t>
            </a:r>
            <a:r>
              <a:rPr lang="it-IT" i="1" dirty="0" smtClean="0"/>
              <a:t>Portfolio elettronici </a:t>
            </a:r>
            <a:r>
              <a:rPr lang="it-IT" dirty="0" smtClean="0"/>
              <a:t>:</a:t>
            </a:r>
          </a:p>
          <a:p>
            <a:endParaRPr lang="it-IT" dirty="0"/>
          </a:p>
          <a:p>
            <a:r>
              <a:rPr lang="it-IT" dirty="0" smtClean="0"/>
              <a:t>La ricerca </a:t>
            </a:r>
            <a:r>
              <a:rPr lang="it-IT" dirty="0"/>
              <a:t>per </a:t>
            </a:r>
            <a:r>
              <a:rPr lang="it-IT" dirty="0">
                <a:solidFill>
                  <a:srgbClr val="FF0000"/>
                </a:solidFill>
              </a:rPr>
              <a:t>titoli elettronici </a:t>
            </a:r>
            <a:r>
              <a:rPr lang="it-IT" dirty="0"/>
              <a:t>agisce sui campi bibliografici dei metadati, mentre le ricerche per collezioni e per </a:t>
            </a:r>
            <a:r>
              <a:rPr lang="it-IT" dirty="0">
                <a:solidFill>
                  <a:srgbClr val="FF0000"/>
                </a:solidFill>
              </a:rPr>
              <a:t>portfolio</a:t>
            </a:r>
            <a:r>
              <a:rPr lang="it-IT" dirty="0"/>
              <a:t> agiscono su dati </a:t>
            </a:r>
            <a:r>
              <a:rPr lang="it-IT" dirty="0" smtClean="0"/>
              <a:t>dell’inventario</a:t>
            </a:r>
            <a:r>
              <a:rPr lang="it-IT" dirty="0"/>
              <a:t>. </a:t>
            </a:r>
            <a:endParaRPr lang="it-IT" dirty="0" smtClean="0"/>
          </a:p>
          <a:p>
            <a:endParaRPr lang="it-IT" dirty="0"/>
          </a:p>
          <a:p>
            <a:r>
              <a:rPr lang="it-IT" dirty="0"/>
              <a:t>Titoli elettronici = titoli dei record </a:t>
            </a:r>
            <a:r>
              <a:rPr lang="it-IT" dirty="0" err="1"/>
              <a:t>bib</a:t>
            </a:r>
            <a:r>
              <a:rPr lang="it-IT" dirty="0"/>
              <a:t>. per i titoli elettronici nel </a:t>
            </a:r>
            <a:r>
              <a:rPr lang="it-IT" dirty="0" err="1" smtClean="0"/>
              <a:t>repository</a:t>
            </a:r>
            <a:endParaRPr lang="it-IT" dirty="0" smtClean="0"/>
          </a:p>
          <a:p>
            <a:endParaRPr lang="it-IT" dirty="0"/>
          </a:p>
          <a:p>
            <a:r>
              <a:rPr lang="it-IT" dirty="0" smtClean="0"/>
              <a:t>Portfolio </a:t>
            </a:r>
            <a:r>
              <a:rPr lang="it-IT" dirty="0"/>
              <a:t>elettronico = </a:t>
            </a:r>
            <a:r>
              <a:rPr lang="it-IT" dirty="0" err="1"/>
              <a:t>portfolios</a:t>
            </a:r>
            <a:r>
              <a:rPr lang="it-IT" dirty="0"/>
              <a:t> elettronici nel </a:t>
            </a:r>
            <a:r>
              <a:rPr lang="it-IT" dirty="0" err="1"/>
              <a:t>repository</a:t>
            </a:r>
            <a:r>
              <a:rPr lang="it-IT" dirty="0"/>
              <a:t> (la stessa ricerca condotta nella CZ restituisce tutte le collezioni elettroniche che includono </a:t>
            </a:r>
            <a:r>
              <a:rPr lang="it-IT" dirty="0" smtClean="0"/>
              <a:t>quei </a:t>
            </a:r>
            <a:r>
              <a:rPr lang="it-IT" dirty="0" err="1"/>
              <a:t>portfolios</a:t>
            </a:r>
            <a:r>
              <a:rPr lang="it-IT" dirty="0"/>
              <a:t>).</a:t>
            </a:r>
          </a:p>
          <a:p>
            <a:r>
              <a:rPr lang="it-IT" dirty="0"/>
              <a:t> </a:t>
            </a:r>
          </a:p>
          <a:p>
            <a:r>
              <a:rPr lang="it-IT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705553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4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>Esempio: ricerca </a:t>
            </a:r>
            <a:r>
              <a:rPr lang="it-IT" dirty="0"/>
              <a:t>per </a:t>
            </a:r>
            <a:r>
              <a:rPr lang="it-IT" dirty="0" err="1"/>
              <a:t>Hydrobiologia</a:t>
            </a:r>
            <a:r>
              <a:rPr lang="it-IT" dirty="0"/>
              <a:t> </a:t>
            </a:r>
            <a:r>
              <a:rPr lang="it-IT" dirty="0" smtClean="0"/>
              <a:t>in Istituzione (cioè nel nostro posseduto) per «titoli elettronici»</a:t>
            </a:r>
            <a:r>
              <a:rPr lang="it-IT" dirty="0"/>
              <a:t/>
            </a:r>
            <a:br>
              <a:rPr lang="it-IT" dirty="0"/>
            </a:br>
            <a:endParaRPr lang="it-IT" dirty="0"/>
          </a:p>
        </p:txBody>
      </p:sp>
      <p:pic>
        <p:nvPicPr>
          <p:cNvPr id="4" name="Picture 44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86529" y="1825625"/>
            <a:ext cx="7818941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696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it-IT" dirty="0"/>
              <a:t>Esempio: ricerca per </a:t>
            </a:r>
            <a:r>
              <a:rPr lang="it-IT" dirty="0" err="1" smtClean="0"/>
              <a:t>Hydrobiologia</a:t>
            </a:r>
            <a:r>
              <a:rPr lang="it-IT" dirty="0" smtClean="0"/>
              <a:t> come «portfolio elettronico»</a:t>
            </a:r>
            <a:endParaRPr lang="it-IT" dirty="0"/>
          </a:p>
        </p:txBody>
      </p:sp>
      <p:pic>
        <p:nvPicPr>
          <p:cNvPr id="4" name="Picture 46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43960" y="1825625"/>
            <a:ext cx="8304080" cy="4351338"/>
          </a:xfrm>
          <a:prstGeom prst="rect">
            <a:avLst/>
          </a:prstGeom>
        </p:spPr>
      </p:pic>
      <p:sp>
        <p:nvSpPr>
          <p:cNvPr id="3" name="Ovale 2"/>
          <p:cNvSpPr/>
          <p:nvPr/>
        </p:nvSpPr>
        <p:spPr>
          <a:xfrm>
            <a:off x="2497015" y="4220308"/>
            <a:ext cx="1899139" cy="75027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6" name="Connettore 2 5"/>
          <p:cNvCxnSpPr/>
          <p:nvPr/>
        </p:nvCxnSpPr>
        <p:spPr>
          <a:xfrm>
            <a:off x="820615" y="3856892"/>
            <a:ext cx="1676400" cy="574431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9772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it-IT" sz="2400" b="1" dirty="0" smtClean="0"/>
              <a:t>Ricerca per «Titoli elettronici»: precisazione</a:t>
            </a:r>
            <a:r>
              <a:rPr lang="it-IT" sz="2400" dirty="0" smtClean="0"/>
              <a:t>.</a:t>
            </a:r>
            <a:br>
              <a:rPr lang="it-IT" sz="2400" dirty="0" smtClean="0"/>
            </a:br>
            <a:r>
              <a:rPr lang="it-IT" sz="2400" dirty="0" smtClean="0">
                <a:solidFill>
                  <a:schemeClr val="accent2">
                    <a:lumMod val="50000"/>
                  </a:schemeClr>
                </a:solidFill>
              </a:rPr>
              <a:t>Cosa succede se inserisco il nome di un pacchetto, anziché un singolo titolo, nei termini di ricerca? Troverò singoli titoli associati al termine di ricerca (per es.: dall’edizione).</a:t>
            </a:r>
            <a:endParaRPr lang="it-IT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93625" y="1825625"/>
            <a:ext cx="760475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5632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16075"/>
          </a:xfr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it-IT" sz="3200" dirty="0" smtClean="0"/>
              <a:t>Ricerca per titolo… curiosità: </a:t>
            </a:r>
            <a:br>
              <a:rPr lang="it-IT" sz="3200" dirty="0" smtClean="0"/>
            </a:br>
            <a:r>
              <a:rPr lang="it-IT" sz="2700" dirty="0" smtClean="0"/>
              <a:t>- Gli</a:t>
            </a:r>
            <a:r>
              <a:rPr lang="it-IT" sz="2700" dirty="0" smtClean="0">
                <a:solidFill>
                  <a:srgbClr val="FF0000"/>
                </a:solidFill>
              </a:rPr>
              <a:t> </a:t>
            </a:r>
            <a:r>
              <a:rPr lang="it-IT" sz="2700" b="1" i="1" dirty="0" smtClean="0">
                <a:solidFill>
                  <a:srgbClr val="FF0000"/>
                </a:solidFill>
              </a:rPr>
              <a:t>articoli</a:t>
            </a:r>
            <a:r>
              <a:rPr lang="it-IT" sz="2700" dirty="0" smtClean="0">
                <a:solidFill>
                  <a:srgbClr val="FF0000"/>
                </a:solidFill>
              </a:rPr>
              <a:t> </a:t>
            </a:r>
            <a:r>
              <a:rPr lang="it-IT" sz="2700" dirty="0" smtClean="0"/>
              <a:t>sono «termini ricercabili» («</a:t>
            </a:r>
            <a:r>
              <a:rPr lang="it-IT" sz="2700" dirty="0" err="1" smtClean="0"/>
              <a:t>search</a:t>
            </a:r>
            <a:r>
              <a:rPr lang="it-IT" sz="2700" dirty="0" smtClean="0"/>
              <a:t> </a:t>
            </a:r>
            <a:r>
              <a:rPr lang="it-IT" sz="2700" dirty="0" err="1" smtClean="0"/>
              <a:t>termes</a:t>
            </a:r>
            <a:r>
              <a:rPr lang="it-IT" sz="2700" dirty="0" smtClean="0"/>
              <a:t>») in Alma;</a:t>
            </a:r>
            <a:br>
              <a:rPr lang="it-IT" sz="2700" dirty="0" smtClean="0"/>
            </a:br>
            <a:r>
              <a:rPr lang="it-IT" sz="2700" dirty="0" smtClean="0"/>
              <a:t>- i caratteri speciali sono </a:t>
            </a:r>
            <a:r>
              <a:rPr lang="it-IT" sz="2700" b="1" dirty="0" smtClean="0">
                <a:solidFill>
                  <a:srgbClr val="FF0000"/>
                </a:solidFill>
              </a:rPr>
              <a:t>*</a:t>
            </a:r>
            <a:r>
              <a:rPr lang="it-IT" sz="2700" b="1" dirty="0" smtClean="0"/>
              <a:t> </a:t>
            </a:r>
            <a:r>
              <a:rPr lang="it-IT" sz="2700" dirty="0" smtClean="0"/>
              <a:t>(utilizzato in fondo per ricercare una «stringa di caratteri») e </a:t>
            </a:r>
            <a:r>
              <a:rPr lang="it-IT" sz="2700" b="1" dirty="0" smtClean="0">
                <a:solidFill>
                  <a:srgbClr val="FF0000"/>
                </a:solidFill>
              </a:rPr>
              <a:t>?</a:t>
            </a:r>
            <a:r>
              <a:rPr lang="it-IT" sz="2700" dirty="0" smtClean="0">
                <a:solidFill>
                  <a:srgbClr val="FF0000"/>
                </a:solidFill>
              </a:rPr>
              <a:t> </a:t>
            </a:r>
            <a:r>
              <a:rPr lang="it-IT" sz="2700" dirty="0" smtClean="0"/>
              <a:t>(sostitutivo di qualunque carattere).</a:t>
            </a:r>
            <a:endParaRPr lang="it-IT" sz="2700" dirty="0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1617" y="2098430"/>
            <a:ext cx="8118428" cy="422030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1725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1901</TotalTime>
  <Words>1458</Words>
  <Application>Microsoft Office PowerPoint</Application>
  <PresentationFormat>Widescreen</PresentationFormat>
  <Paragraphs>180</Paragraphs>
  <Slides>34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34</vt:i4>
      </vt:variant>
    </vt:vector>
  </HeadingPairs>
  <TitlesOfParts>
    <vt:vector size="39" baseType="lpstr">
      <vt:lpstr>Arial</vt:lpstr>
      <vt:lpstr>Calibri</vt:lpstr>
      <vt:lpstr>Calibri Light</vt:lpstr>
      <vt:lpstr>Wingdings</vt:lpstr>
      <vt:lpstr>Tema di Office</vt:lpstr>
      <vt:lpstr>                                    ALMA – RICERCA E ACQUISIZIONE delle RISORSE ELETTRONICHE</vt:lpstr>
      <vt:lpstr>La Ricerca delle «risorse elettroniche» in Alma </vt:lpstr>
      <vt:lpstr>Nella ricerca, cosa si intende con….</vt:lpstr>
      <vt:lpstr>Cosa si intende con…. (esempi):</vt:lpstr>
      <vt:lpstr>Presentazione standard di PowerPoint</vt:lpstr>
      <vt:lpstr> Esempio: ricerca per Hydrobiologia in Istituzione (cioè nel nostro posseduto) per «titoli elettronici» </vt:lpstr>
      <vt:lpstr>Esempio: ricerca per Hydrobiologia come «portfolio elettronico»</vt:lpstr>
      <vt:lpstr>Ricerca per «Titoli elettronici»: precisazione. Cosa succede se inserisco il nome di un pacchetto, anziché un singolo titolo, nei termini di ricerca? Troverò singoli titoli associati al termine di ricerca (per es.: dall’edizione).</vt:lpstr>
      <vt:lpstr>Ricerca per titolo… curiosità:  - Gli articoli sono «termini ricercabili» («search termes») in Alma; - i caratteri speciali sono * (utilizzato in fondo per ricercare una «stringa di caratteri») e ? (sostitutivo di qualunque carattere).</vt:lpstr>
      <vt:lpstr>Presentazione standard di PowerPoint</vt:lpstr>
      <vt:lpstr>Dati descrittivi </vt:lpstr>
      <vt:lpstr>Livello di collegamento: articolo /numero fascicolo, volume/ rivista / home page sito editore</vt:lpstr>
      <vt:lpstr>SITUAZIONE ATTUALE: Come troviamo «impostate» le risorse in Alma?</vt:lpstr>
      <vt:lpstr>CONSEGUENZA:</vt:lpstr>
      <vt:lpstr>SCOPI</vt:lpstr>
      <vt:lpstr>CASISTICHE:</vt:lpstr>
      <vt:lpstr>Un po’ di numeri: dati Celdes 2017 relativi alle 5 Biblioteche</vt:lpstr>
      <vt:lpstr>Acquisizione di un abbonamento NUOVO SOLO on-line PASSO 1: RICERCA IN COMMUNITY</vt:lpstr>
      <vt:lpstr>Note: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ATTIVAZIONE / DISATTIVAZIONE  elettronico</vt:lpstr>
      <vt:lpstr>AUTOMATISMI </vt:lpstr>
      <vt:lpstr>…. Grazie dell’attenzione!</vt:lpstr>
      <vt:lpstr>ESERCITAZIONI – 23 Febbraio 2018</vt:lpstr>
      <vt:lpstr>Esercizio 1: identificare e ordinare una collezione elettronica dalla Community Zone</vt:lpstr>
      <vt:lpstr>Esercizio 1 (continuazione…)</vt:lpstr>
      <vt:lpstr>Esercizio 2: identificare e ordinare un portfolio elettronico dalla Community Zone  seguire i passi dell’esercizio 1, ma acquisire un titolo singolo e aggiungere: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CORSO ALMA – RISORSE ELETTRONICHE</dc:title>
  <dc:creator>User</dc:creator>
  <cp:lastModifiedBy>Libera Marinelli</cp:lastModifiedBy>
  <cp:revision>87</cp:revision>
  <dcterms:created xsi:type="dcterms:W3CDTF">2018-01-29T13:26:37Z</dcterms:created>
  <dcterms:modified xsi:type="dcterms:W3CDTF">2018-03-29T08:38:29Z</dcterms:modified>
</cp:coreProperties>
</file>