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98" r:id="rId1"/>
  </p:sldMasterIdLst>
  <p:notesMasterIdLst>
    <p:notesMasterId r:id="rId109"/>
  </p:notesMasterIdLst>
  <p:handoutMasterIdLst>
    <p:handoutMasterId r:id="rId110"/>
  </p:handoutMasterIdLst>
  <p:sldIdLst>
    <p:sldId id="256" r:id="rId2"/>
    <p:sldId id="727" r:id="rId3"/>
    <p:sldId id="603" r:id="rId4"/>
    <p:sldId id="737" r:id="rId5"/>
    <p:sldId id="778" r:id="rId6"/>
    <p:sldId id="643" r:id="rId7"/>
    <p:sldId id="744" r:id="rId8"/>
    <p:sldId id="602" r:id="rId9"/>
    <p:sldId id="645" r:id="rId10"/>
    <p:sldId id="719" r:id="rId11"/>
    <p:sldId id="729" r:id="rId12"/>
    <p:sldId id="747" r:id="rId13"/>
    <p:sldId id="792" r:id="rId14"/>
    <p:sldId id="796" r:id="rId15"/>
    <p:sldId id="797" r:id="rId16"/>
    <p:sldId id="798" r:id="rId17"/>
    <p:sldId id="795" r:id="rId18"/>
    <p:sldId id="773" r:id="rId19"/>
    <p:sldId id="774" r:id="rId20"/>
    <p:sldId id="854" r:id="rId21"/>
    <p:sldId id="775" r:id="rId22"/>
    <p:sldId id="748" r:id="rId23"/>
    <p:sldId id="750" r:id="rId24"/>
    <p:sldId id="751" r:id="rId25"/>
    <p:sldId id="754" r:id="rId26"/>
    <p:sldId id="753" r:id="rId27"/>
    <p:sldId id="755" r:id="rId28"/>
    <p:sldId id="756" r:id="rId29"/>
    <p:sldId id="787" r:id="rId30"/>
    <p:sldId id="757" r:id="rId31"/>
    <p:sldId id="758" r:id="rId32"/>
    <p:sldId id="759" r:id="rId33"/>
    <p:sldId id="760" r:id="rId34"/>
    <p:sldId id="761" r:id="rId35"/>
    <p:sldId id="788" r:id="rId36"/>
    <p:sldId id="789" r:id="rId37"/>
    <p:sldId id="762" r:id="rId38"/>
    <p:sldId id="772" r:id="rId39"/>
    <p:sldId id="855" r:id="rId40"/>
    <p:sldId id="763" r:id="rId41"/>
    <p:sldId id="764" r:id="rId42"/>
    <p:sldId id="767" r:id="rId43"/>
    <p:sldId id="766" r:id="rId44"/>
    <p:sldId id="856" r:id="rId45"/>
    <p:sldId id="769" r:id="rId46"/>
    <p:sldId id="771" r:id="rId47"/>
    <p:sldId id="790" r:id="rId48"/>
    <p:sldId id="681" r:id="rId49"/>
    <p:sldId id="799" r:id="rId50"/>
    <p:sldId id="800" r:id="rId51"/>
    <p:sldId id="857" r:id="rId52"/>
    <p:sldId id="683" r:id="rId53"/>
    <p:sldId id="832" r:id="rId54"/>
    <p:sldId id="779" r:id="rId55"/>
    <p:sldId id="780" r:id="rId56"/>
    <p:sldId id="781" r:id="rId57"/>
    <p:sldId id="801" r:id="rId58"/>
    <p:sldId id="807" r:id="rId59"/>
    <p:sldId id="802" r:id="rId60"/>
    <p:sldId id="808" r:id="rId61"/>
    <p:sldId id="803" r:id="rId62"/>
    <p:sldId id="810" r:id="rId63"/>
    <p:sldId id="811" r:id="rId64"/>
    <p:sldId id="812" r:id="rId65"/>
    <p:sldId id="813" r:id="rId66"/>
    <p:sldId id="814" r:id="rId67"/>
    <p:sldId id="805" r:id="rId68"/>
    <p:sldId id="815" r:id="rId69"/>
    <p:sldId id="816" r:id="rId70"/>
    <p:sldId id="833" r:id="rId71"/>
    <p:sldId id="817" r:id="rId72"/>
    <p:sldId id="783" r:id="rId73"/>
    <p:sldId id="784" r:id="rId74"/>
    <p:sldId id="818" r:id="rId75"/>
    <p:sldId id="819" r:id="rId76"/>
    <p:sldId id="823" r:id="rId77"/>
    <p:sldId id="820" r:id="rId78"/>
    <p:sldId id="821" r:id="rId79"/>
    <p:sldId id="822" r:id="rId80"/>
    <p:sldId id="824" r:id="rId81"/>
    <p:sldId id="826" r:id="rId82"/>
    <p:sldId id="827" r:id="rId83"/>
    <p:sldId id="828" r:id="rId84"/>
    <p:sldId id="829" r:id="rId85"/>
    <p:sldId id="830" r:id="rId86"/>
    <p:sldId id="831" r:id="rId87"/>
    <p:sldId id="825" r:id="rId88"/>
    <p:sldId id="785" r:id="rId89"/>
    <p:sldId id="786" r:id="rId90"/>
    <p:sldId id="834" r:id="rId91"/>
    <p:sldId id="835" r:id="rId92"/>
    <p:sldId id="836" r:id="rId93"/>
    <p:sldId id="837" r:id="rId94"/>
    <p:sldId id="839" r:id="rId95"/>
    <p:sldId id="844" r:id="rId96"/>
    <p:sldId id="840" r:id="rId97"/>
    <p:sldId id="858" r:id="rId98"/>
    <p:sldId id="860" r:id="rId99"/>
    <p:sldId id="841" r:id="rId100"/>
    <p:sldId id="842" r:id="rId101"/>
    <p:sldId id="843" r:id="rId102"/>
    <p:sldId id="848" r:id="rId103"/>
    <p:sldId id="849" r:id="rId104"/>
    <p:sldId id="850" r:id="rId105"/>
    <p:sldId id="851" r:id="rId106"/>
    <p:sldId id="852" r:id="rId107"/>
    <p:sldId id="853" r:id="rId108"/>
  </p:sldIdLst>
  <p:sldSz cx="9144000" cy="6858000" type="overhead"/>
  <p:notesSz cx="9926638" cy="67976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bg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bg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bg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bg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browse/>
    <p:sldAll/>
    <p:penClr>
      <a:schemeClr val="tx1"/>
    </p:penClr>
  </p:showPr>
  <p:clrMru>
    <a:srgbClr val="FFFFFF"/>
    <a:srgbClr val="FFFFCC"/>
    <a:srgbClr val="FF9900"/>
    <a:srgbClr val="000099"/>
    <a:srgbClr val="B7DCDB"/>
    <a:srgbClr val="339933"/>
    <a:srgbClr val="339966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622" autoAdjust="0"/>
  </p:normalViewPr>
  <p:slideViewPr>
    <p:cSldViewPr>
      <p:cViewPr varScale="1">
        <p:scale>
          <a:sx n="75" d="100"/>
          <a:sy n="75" d="100"/>
        </p:scale>
        <p:origin x="-105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75" d="100"/>
          <a:sy n="75" d="100"/>
        </p:scale>
        <p:origin x="-1752" y="-120"/>
      </p:cViewPr>
      <p:guideLst>
        <p:guide orient="horz" pos="2141"/>
        <p:guide pos="3127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notesMaster" Target="notesMasters/notesMaster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4300538" cy="34052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it-IT" sz="900" dirty="0">
                <a:latin typeface="+mn-lt"/>
              </a:rPr>
              <a:t>Aleph500 versione </a:t>
            </a:r>
            <a:r>
              <a:rPr lang="it-IT" sz="900" dirty="0" smtClean="0">
                <a:latin typeface="+mn-lt"/>
              </a:rPr>
              <a:t>20, </a:t>
            </a:r>
            <a:r>
              <a:rPr lang="it-IT" sz="900" dirty="0">
                <a:latin typeface="+mn-lt"/>
              </a:rPr>
              <a:t>a cura di L. </a:t>
            </a:r>
            <a:r>
              <a:rPr lang="it-IT" sz="900" dirty="0" err="1">
                <a:latin typeface="+mn-lt"/>
              </a:rPr>
              <a:t>Marinelli</a:t>
            </a:r>
            <a:endParaRPr lang="it-IT" sz="900" dirty="0">
              <a:latin typeface="+mn-lt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6100" y="1"/>
            <a:ext cx="4300538" cy="34052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it-IT" dirty="0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457155"/>
            <a:ext cx="4651375" cy="34052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it-IT" sz="900" dirty="0">
                <a:latin typeface="Calibri" pitchFamily="34" charset="0"/>
              </a:rPr>
              <a:t>Genova, </a:t>
            </a:r>
            <a:r>
              <a:rPr lang="it-IT" sz="900" dirty="0" smtClean="0">
                <a:latin typeface="Calibri" pitchFamily="34" charset="0"/>
              </a:rPr>
              <a:t> CSSBA, 17.2.2015</a:t>
            </a:r>
            <a:endParaRPr lang="it-IT" sz="900" dirty="0">
              <a:latin typeface="Calibri" pitchFamily="34" charset="0"/>
            </a:endParaRP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6100" y="6457155"/>
            <a:ext cx="4300538" cy="34052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CC1F3354-FCC6-41CF-BE1E-8EAA7DB70F6F}" type="slidenum">
              <a:rPr lang="it-IT" sz="900">
                <a:latin typeface="Calibri" pitchFamily="34" charset="0"/>
              </a:rPr>
              <a:pPr>
                <a:defRPr/>
              </a:pPr>
              <a:t>‹N›</a:t>
            </a:fld>
            <a:endParaRPr lang="it-IT" sz="900" dirty="0">
              <a:latin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4300538" cy="34052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it-IT" dirty="0"/>
              <a:t>Aleph500 versione </a:t>
            </a:r>
            <a:r>
              <a:rPr lang="it-IT" dirty="0" smtClean="0"/>
              <a:t>20, </a:t>
            </a:r>
            <a:r>
              <a:rPr lang="it-IT" dirty="0"/>
              <a:t>a cura di L. </a:t>
            </a:r>
            <a:r>
              <a:rPr lang="it-IT" dirty="0" err="1"/>
              <a:t>Marinelli</a:t>
            </a:r>
            <a:endParaRPr lang="it-IT" dirty="0"/>
          </a:p>
        </p:txBody>
      </p:sp>
      <p:sp>
        <p:nvSpPr>
          <p:cNvPr id="5120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5626100" y="1"/>
            <a:ext cx="4300538" cy="34052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11620" name="Rectangle 1028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3265488" y="509588"/>
            <a:ext cx="3398837" cy="25511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3975" y="3230169"/>
            <a:ext cx="7278688" cy="305831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5120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7155"/>
            <a:ext cx="4300538" cy="34052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it-IT" dirty="0" smtClean="0"/>
              <a:t>Genova, CSSBA, 17.2.2015</a:t>
            </a:r>
            <a:endParaRPr lang="it-IT" dirty="0"/>
          </a:p>
        </p:txBody>
      </p:sp>
      <p:sp>
        <p:nvSpPr>
          <p:cNvPr id="5120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6100" y="6457155"/>
            <a:ext cx="4300538" cy="34052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F07BEA26-03C2-401F-9475-A59CDD8ADCF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026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it-IT" smtClean="0"/>
              <a:t>Aleph500 versione 20.2, a cura di L. Marinelli</a:t>
            </a:r>
          </a:p>
        </p:txBody>
      </p:sp>
      <p:sp>
        <p:nvSpPr>
          <p:cNvPr id="112643" name="Rectangle 1030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it-IT" smtClean="0"/>
              <a:t>Genova, 17.2.2015</a:t>
            </a:r>
          </a:p>
        </p:txBody>
      </p:sp>
      <p:sp>
        <p:nvSpPr>
          <p:cNvPr id="11264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58901B-1CAC-4E7C-9A4E-1AC718F5B6CC}" type="slidenum">
              <a:rPr lang="it-IT" smtClean="0"/>
              <a:pPr/>
              <a:t>1</a:t>
            </a:fld>
            <a:endParaRPr lang="it-IT" smtClean="0"/>
          </a:p>
        </p:txBody>
      </p:sp>
      <p:sp>
        <p:nvSpPr>
          <p:cNvPr id="11264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1026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it-IT" smtClean="0"/>
              <a:t>Aleph500 versione 20.2, a cura di L. Marinelli</a:t>
            </a:r>
          </a:p>
        </p:txBody>
      </p:sp>
      <p:sp>
        <p:nvSpPr>
          <p:cNvPr id="113667" name="Rectangle 1030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it-IT" smtClean="0"/>
              <a:t>Genova, 17.2.2015</a:t>
            </a:r>
          </a:p>
        </p:txBody>
      </p:sp>
      <p:sp>
        <p:nvSpPr>
          <p:cNvPr id="11366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BCE62E-5CC4-4B8C-96B4-7176B328B347}" type="slidenum">
              <a:rPr lang="it-IT" smtClean="0"/>
              <a:pPr/>
              <a:t>3</a:t>
            </a:fld>
            <a:endParaRPr lang="it-IT" smtClean="0"/>
          </a:p>
        </p:txBody>
      </p:sp>
      <p:sp>
        <p:nvSpPr>
          <p:cNvPr id="11366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3267075" y="509588"/>
            <a:ext cx="3398838" cy="2551112"/>
          </a:xfrm>
          <a:ln/>
        </p:spPr>
      </p:sp>
      <p:sp>
        <p:nvSpPr>
          <p:cNvPr id="11367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it-IT" smtClean="0">
              <a:latin typeface="Verdana" pitchFamily="34" charset="0"/>
            </a:endParaRPr>
          </a:p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1026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it-IT" smtClean="0"/>
              <a:t>Aleph500 versione 20.2, a cura di L. Marinelli</a:t>
            </a:r>
          </a:p>
        </p:txBody>
      </p:sp>
      <p:sp>
        <p:nvSpPr>
          <p:cNvPr id="114691" name="Rectangle 1030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it-IT" smtClean="0"/>
              <a:t>Genova, 17.2.2015</a:t>
            </a:r>
          </a:p>
        </p:txBody>
      </p:sp>
      <p:sp>
        <p:nvSpPr>
          <p:cNvPr id="11469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7D6EF1-DC96-4880-9090-42958D8D6E60}" type="slidenum">
              <a:rPr lang="it-IT" smtClean="0"/>
              <a:pPr/>
              <a:t>6</a:t>
            </a:fld>
            <a:endParaRPr lang="it-IT" smtClean="0"/>
          </a:p>
        </p:txBody>
      </p:sp>
      <p:sp>
        <p:nvSpPr>
          <p:cNvPr id="11469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endParaRPr lang="it-IT" sz="90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1026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it-IT" smtClean="0"/>
              <a:t>Aleph500 versione 20.2, a cura di L. Marinelli</a:t>
            </a:r>
          </a:p>
        </p:txBody>
      </p:sp>
      <p:sp>
        <p:nvSpPr>
          <p:cNvPr id="115715" name="Rectangle 1030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it-IT" smtClean="0"/>
              <a:t>Genova, 17.2.2015</a:t>
            </a:r>
          </a:p>
        </p:txBody>
      </p:sp>
      <p:sp>
        <p:nvSpPr>
          <p:cNvPr id="11571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FA23EB-3ECE-4057-B97A-1AAC407AFCC3}" type="slidenum">
              <a:rPr lang="it-IT" smtClean="0"/>
              <a:pPr/>
              <a:t>8</a:t>
            </a:fld>
            <a:endParaRPr lang="it-IT" smtClean="0"/>
          </a:p>
        </p:txBody>
      </p:sp>
      <p:sp>
        <p:nvSpPr>
          <p:cNvPr id="11571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endParaRPr lang="it-IT" sz="90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1026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it-IT" smtClean="0"/>
              <a:t>Aleph500 versione 20.2, a cura di L. Marinelli</a:t>
            </a:r>
          </a:p>
        </p:txBody>
      </p:sp>
      <p:sp>
        <p:nvSpPr>
          <p:cNvPr id="116739" name="Rectangle 1030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it-IT" smtClean="0"/>
              <a:t>Genova, 17.2.2015</a:t>
            </a:r>
          </a:p>
        </p:txBody>
      </p:sp>
      <p:sp>
        <p:nvSpPr>
          <p:cNvPr id="11674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E61C4B-B3C4-4B67-8182-C1FBC4CA78E5}" type="slidenum">
              <a:rPr lang="it-IT" smtClean="0"/>
              <a:pPr/>
              <a:t>9</a:t>
            </a:fld>
            <a:endParaRPr lang="it-IT" smtClean="0"/>
          </a:p>
        </p:txBody>
      </p:sp>
      <p:sp>
        <p:nvSpPr>
          <p:cNvPr id="116741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3267075" y="509588"/>
            <a:ext cx="3398838" cy="2551112"/>
          </a:xfrm>
          <a:ln/>
        </p:spPr>
      </p:sp>
      <p:sp>
        <p:nvSpPr>
          <p:cNvPr id="1167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1026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it-IT" smtClean="0"/>
              <a:t>Aleph500 versione 20.2, a cura di L. Marinelli</a:t>
            </a:r>
          </a:p>
        </p:txBody>
      </p:sp>
      <p:sp>
        <p:nvSpPr>
          <p:cNvPr id="117763" name="Rectangle 1030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it-IT" smtClean="0"/>
              <a:t>Genova, 17.2.2015</a:t>
            </a:r>
          </a:p>
        </p:txBody>
      </p:sp>
      <p:sp>
        <p:nvSpPr>
          <p:cNvPr id="11776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BF6A63-C979-4781-9166-9CAA98E18180}" type="slidenum">
              <a:rPr lang="it-IT" smtClean="0"/>
              <a:pPr/>
              <a:t>10</a:t>
            </a:fld>
            <a:endParaRPr lang="it-IT" smtClean="0"/>
          </a:p>
        </p:txBody>
      </p:sp>
      <p:sp>
        <p:nvSpPr>
          <p:cNvPr id="11776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endParaRPr lang="it-IT" sz="90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1026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it-IT" smtClean="0"/>
              <a:t>Aleph500 versione 20.2, a cura di L. Marinelli</a:t>
            </a:r>
          </a:p>
        </p:txBody>
      </p:sp>
      <p:sp>
        <p:nvSpPr>
          <p:cNvPr id="118787" name="Rectangle 1030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it-IT" smtClean="0"/>
              <a:t>Genova, 17.2.2015</a:t>
            </a:r>
          </a:p>
        </p:txBody>
      </p:sp>
      <p:sp>
        <p:nvSpPr>
          <p:cNvPr id="11878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7C4614-8A81-4AB5-8D61-954608058B83}" type="slidenum">
              <a:rPr lang="it-IT" smtClean="0"/>
              <a:pPr/>
              <a:t>11</a:t>
            </a:fld>
            <a:endParaRPr lang="it-IT" smtClean="0"/>
          </a:p>
        </p:txBody>
      </p:sp>
      <p:sp>
        <p:nvSpPr>
          <p:cNvPr id="11878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9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endParaRPr lang="it-IT" sz="90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1026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it-IT" smtClean="0"/>
              <a:t>Aleph500 versione 20.2, a cura di L. Marinelli</a:t>
            </a:r>
          </a:p>
        </p:txBody>
      </p:sp>
      <p:sp>
        <p:nvSpPr>
          <p:cNvPr id="119811" name="Rectangle 1030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it-IT" smtClean="0"/>
              <a:t>Genova, 17.2.2015</a:t>
            </a:r>
          </a:p>
        </p:txBody>
      </p:sp>
      <p:sp>
        <p:nvSpPr>
          <p:cNvPr id="11981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97495B-340B-4CD9-956D-4C5E601EF6F0}" type="slidenum">
              <a:rPr lang="it-IT" smtClean="0"/>
              <a:pPr/>
              <a:t>13</a:t>
            </a:fld>
            <a:endParaRPr lang="it-IT" smtClean="0"/>
          </a:p>
        </p:txBody>
      </p:sp>
      <p:sp>
        <p:nvSpPr>
          <p:cNvPr id="11981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1026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it-IT" smtClean="0"/>
              <a:t>Aleph500 versione 20.2, a cura di L. Marinelli</a:t>
            </a:r>
          </a:p>
        </p:txBody>
      </p:sp>
      <p:sp>
        <p:nvSpPr>
          <p:cNvPr id="120835" name="Rectangle 1030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it-IT" smtClean="0"/>
              <a:t>Genova, 17.2.2015</a:t>
            </a:r>
          </a:p>
        </p:txBody>
      </p:sp>
      <p:sp>
        <p:nvSpPr>
          <p:cNvPr id="12083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EE73D9-AC6A-4870-BA5A-6018A2539370}" type="slidenum">
              <a:rPr lang="it-IT" smtClean="0"/>
              <a:pPr/>
              <a:t>14</a:t>
            </a:fld>
            <a:endParaRPr lang="it-IT" smtClean="0"/>
          </a:p>
        </p:txBody>
      </p:sp>
      <p:sp>
        <p:nvSpPr>
          <p:cNvPr id="12083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1026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it-IT" smtClean="0"/>
              <a:t>Aleph500 versione 20.2, a cura di L. Marinelli</a:t>
            </a:r>
          </a:p>
        </p:txBody>
      </p:sp>
      <p:sp>
        <p:nvSpPr>
          <p:cNvPr id="121859" name="Rectangle 1030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it-IT" smtClean="0"/>
              <a:t>Genova, 17.2.2015</a:t>
            </a:r>
          </a:p>
        </p:txBody>
      </p:sp>
      <p:sp>
        <p:nvSpPr>
          <p:cNvPr id="12186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7C5067-2C4D-4620-BD1E-270E0C87A6C7}" type="slidenum">
              <a:rPr lang="it-IT" smtClean="0"/>
              <a:pPr/>
              <a:t>15</a:t>
            </a:fld>
            <a:endParaRPr lang="it-IT" smtClean="0"/>
          </a:p>
        </p:txBody>
      </p:sp>
      <p:sp>
        <p:nvSpPr>
          <p:cNvPr id="12186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1026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it-IT" smtClean="0"/>
              <a:t>Aleph500 versione 20.2, a cura di L. Marinelli</a:t>
            </a:r>
          </a:p>
        </p:txBody>
      </p:sp>
      <p:sp>
        <p:nvSpPr>
          <p:cNvPr id="122883" name="Rectangle 1030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it-IT" smtClean="0"/>
              <a:t>Genova, 17.2.2015</a:t>
            </a:r>
          </a:p>
        </p:txBody>
      </p:sp>
      <p:sp>
        <p:nvSpPr>
          <p:cNvPr id="12288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DB9893-BF18-43BF-9BD3-C083D909539F}" type="slidenum">
              <a:rPr lang="it-IT" smtClean="0"/>
              <a:pPr/>
              <a:t>16</a:t>
            </a:fld>
            <a:endParaRPr lang="it-IT" smtClean="0"/>
          </a:p>
        </p:txBody>
      </p:sp>
      <p:sp>
        <p:nvSpPr>
          <p:cNvPr id="12288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1026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it-IT" smtClean="0"/>
              <a:t>Aleph500 versione 20.2, a cura di L. Marinelli</a:t>
            </a:r>
          </a:p>
        </p:txBody>
      </p:sp>
      <p:sp>
        <p:nvSpPr>
          <p:cNvPr id="123907" name="Rectangle 1030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it-IT" smtClean="0"/>
              <a:t>Genova, 17.2.2015</a:t>
            </a:r>
          </a:p>
        </p:txBody>
      </p:sp>
      <p:sp>
        <p:nvSpPr>
          <p:cNvPr id="12390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525BBB-3DE2-43C5-BB71-F15EA9D4FBCC}" type="slidenum">
              <a:rPr lang="it-IT" smtClean="0"/>
              <a:pPr/>
              <a:t>18</a:t>
            </a:fld>
            <a:endParaRPr lang="it-IT" smtClean="0"/>
          </a:p>
        </p:txBody>
      </p:sp>
      <p:sp>
        <p:nvSpPr>
          <p:cNvPr id="12390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r>
              <a:rPr lang="it-IT" smtClean="0"/>
              <a:t>All data in ALEPH is in Unicode UTF-8 encoding. In addition to bibliographic data,</a:t>
            </a:r>
          </a:p>
          <a:p>
            <a:pPr eaLnBrk="1" hangingPunct="1"/>
            <a:r>
              <a:rPr lang="it-IT" smtClean="0"/>
              <a:t>administrative data (such as patron and vendor names, library names and so on) are in</a:t>
            </a:r>
          </a:p>
          <a:p>
            <a:pPr eaLnBrk="1" hangingPunct="1"/>
            <a:r>
              <a:rPr lang="it-IT" smtClean="0"/>
              <a:t>Unicode. All internal coded values (such as library codes) must be within the ASCII</a:t>
            </a:r>
          </a:p>
          <a:p>
            <a:pPr eaLnBrk="1" hangingPunct="1"/>
            <a:r>
              <a:rPr lang="it-IT" smtClean="0"/>
              <a:t>range of Unicode. Character conversion tables are used for setting filing</a:t>
            </a:r>
          </a:p>
          <a:p>
            <a:pPr eaLnBrk="1" hangingPunct="1"/>
            <a:r>
              <a:rPr lang="it-IT" smtClean="0"/>
              <a:t>equivalencies, and for translating different character sets (such as MARC8, 8859-1)</a:t>
            </a:r>
          </a:p>
          <a:p>
            <a:pPr eaLnBrk="1" hangingPunct="1"/>
            <a:r>
              <a:rPr lang="it-IT" smtClean="0"/>
              <a:t>into and from Unicode for import and export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1026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it-IT" smtClean="0"/>
              <a:t>Aleph500 versione 20.2, a cura di L. Marinelli</a:t>
            </a:r>
          </a:p>
        </p:txBody>
      </p:sp>
      <p:sp>
        <p:nvSpPr>
          <p:cNvPr id="124931" name="Rectangle 1030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it-IT" smtClean="0"/>
              <a:t>Genova, 17.2.2015</a:t>
            </a:r>
          </a:p>
        </p:txBody>
      </p:sp>
      <p:sp>
        <p:nvSpPr>
          <p:cNvPr id="12493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BE2744-F5B7-4EA3-BC39-59B13B7CAE75}" type="slidenum">
              <a:rPr lang="it-IT" smtClean="0"/>
              <a:pPr/>
              <a:t>19</a:t>
            </a:fld>
            <a:endParaRPr lang="it-IT" smtClean="0"/>
          </a:p>
        </p:txBody>
      </p:sp>
      <p:sp>
        <p:nvSpPr>
          <p:cNvPr id="12493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1026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it-IT" smtClean="0"/>
              <a:t>Aleph500 versione 20.2, a cura di L. Marinelli</a:t>
            </a:r>
          </a:p>
        </p:txBody>
      </p:sp>
      <p:sp>
        <p:nvSpPr>
          <p:cNvPr id="125955" name="Rectangle 1030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it-IT" smtClean="0"/>
              <a:t>Genova, 17.2.2015</a:t>
            </a:r>
          </a:p>
        </p:txBody>
      </p:sp>
      <p:sp>
        <p:nvSpPr>
          <p:cNvPr id="12595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641077-EB0C-43C5-821B-77DFD5C1798B}" type="slidenum">
              <a:rPr lang="it-IT" smtClean="0"/>
              <a:pPr/>
              <a:t>20</a:t>
            </a:fld>
            <a:endParaRPr lang="it-IT" smtClean="0"/>
          </a:p>
        </p:txBody>
      </p:sp>
      <p:sp>
        <p:nvSpPr>
          <p:cNvPr id="12595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1026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it-IT" smtClean="0"/>
              <a:t>Aleph500 versione 20.2, a cura di L. Marinelli</a:t>
            </a:r>
          </a:p>
        </p:txBody>
      </p:sp>
      <p:sp>
        <p:nvSpPr>
          <p:cNvPr id="126979" name="Rectangle 1030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it-IT" smtClean="0"/>
              <a:t>Genova, 17.2.2015</a:t>
            </a:r>
          </a:p>
        </p:txBody>
      </p:sp>
      <p:sp>
        <p:nvSpPr>
          <p:cNvPr id="12698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B3DE89-DFA9-4134-9196-D9E2367ABD58}" type="slidenum">
              <a:rPr lang="it-IT" smtClean="0"/>
              <a:pPr/>
              <a:t>21</a:t>
            </a:fld>
            <a:endParaRPr lang="it-IT" smtClean="0"/>
          </a:p>
        </p:txBody>
      </p:sp>
      <p:sp>
        <p:nvSpPr>
          <p:cNvPr id="12698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endParaRPr lang="it-IT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1026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it-IT" smtClean="0"/>
              <a:t>Aleph500 versione 20.2, a cura di L. Marinelli</a:t>
            </a:r>
          </a:p>
        </p:txBody>
      </p:sp>
      <p:sp>
        <p:nvSpPr>
          <p:cNvPr id="128003" name="Rectangle 1030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it-IT" smtClean="0"/>
              <a:t>Genova, 17.2.2015</a:t>
            </a:r>
          </a:p>
        </p:txBody>
      </p:sp>
      <p:sp>
        <p:nvSpPr>
          <p:cNvPr id="12800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E797BF-1BD4-4CF5-8DD0-5DFCBB2D2679}" type="slidenum">
              <a:rPr lang="it-IT" smtClean="0"/>
              <a:pPr/>
              <a:t>35</a:t>
            </a:fld>
            <a:endParaRPr lang="it-IT" smtClean="0"/>
          </a:p>
        </p:txBody>
      </p:sp>
      <p:sp>
        <p:nvSpPr>
          <p:cNvPr id="12800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it-IT" sz="80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1026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it-IT" smtClean="0"/>
              <a:t>Aleph500 versione 20.2, a cura di L. Marinelli</a:t>
            </a:r>
          </a:p>
        </p:txBody>
      </p:sp>
      <p:sp>
        <p:nvSpPr>
          <p:cNvPr id="129027" name="Rectangle 1030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it-IT" smtClean="0"/>
              <a:t>Genova, 17.2.2015</a:t>
            </a:r>
          </a:p>
        </p:txBody>
      </p:sp>
      <p:sp>
        <p:nvSpPr>
          <p:cNvPr id="12902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1C0114-585D-4F1A-941B-D6D4C2790059}" type="slidenum">
              <a:rPr lang="it-IT" smtClean="0"/>
              <a:pPr/>
              <a:t>48</a:t>
            </a:fld>
            <a:endParaRPr lang="it-IT" smtClean="0"/>
          </a:p>
        </p:txBody>
      </p:sp>
      <p:sp>
        <p:nvSpPr>
          <p:cNvPr id="12902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3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1026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it-IT" smtClean="0"/>
              <a:t>Aleph500 versione 20.2, a cura di L. Marinelli</a:t>
            </a:r>
          </a:p>
        </p:txBody>
      </p:sp>
      <p:sp>
        <p:nvSpPr>
          <p:cNvPr id="130051" name="Rectangle 1030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it-IT" smtClean="0"/>
              <a:t>Genova, 17.2.2015</a:t>
            </a:r>
          </a:p>
        </p:txBody>
      </p:sp>
      <p:sp>
        <p:nvSpPr>
          <p:cNvPr id="13005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AB8C5F-0A02-48C8-8AC5-4120A79FF7FD}" type="slidenum">
              <a:rPr lang="it-IT" smtClean="0"/>
              <a:pPr/>
              <a:t>49</a:t>
            </a:fld>
            <a:endParaRPr lang="it-IT" smtClean="0"/>
          </a:p>
        </p:txBody>
      </p:sp>
      <p:sp>
        <p:nvSpPr>
          <p:cNvPr id="13005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1026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it-IT" smtClean="0"/>
              <a:t>Aleph500 versione 20.2, a cura di L. Marinelli</a:t>
            </a:r>
          </a:p>
        </p:txBody>
      </p:sp>
      <p:sp>
        <p:nvSpPr>
          <p:cNvPr id="131075" name="Rectangle 1030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it-IT" smtClean="0"/>
              <a:t>Genova, 17.2.2015</a:t>
            </a:r>
          </a:p>
        </p:txBody>
      </p:sp>
      <p:sp>
        <p:nvSpPr>
          <p:cNvPr id="13107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400471-F8AD-41A3-B468-1D56E841B0AF}" type="slidenum">
              <a:rPr lang="it-IT" smtClean="0"/>
              <a:pPr/>
              <a:t>50</a:t>
            </a:fld>
            <a:endParaRPr lang="it-IT" smtClean="0"/>
          </a:p>
        </p:txBody>
      </p:sp>
      <p:sp>
        <p:nvSpPr>
          <p:cNvPr id="13107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1026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it-IT" smtClean="0"/>
              <a:t>Aleph500 versione 20.2, a cura di L. Marinelli</a:t>
            </a:r>
          </a:p>
        </p:txBody>
      </p:sp>
      <p:sp>
        <p:nvSpPr>
          <p:cNvPr id="132099" name="Rectangle 1030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it-IT" smtClean="0"/>
              <a:t>Genova, 17.2.2015</a:t>
            </a:r>
          </a:p>
        </p:txBody>
      </p:sp>
      <p:sp>
        <p:nvSpPr>
          <p:cNvPr id="13210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EAAF1D-373A-4D1F-AA38-4FBCF82CF0E4}" type="slidenum">
              <a:rPr lang="it-IT" smtClean="0"/>
              <a:pPr/>
              <a:t>52</a:t>
            </a:fld>
            <a:endParaRPr lang="it-IT" smtClean="0"/>
          </a:p>
        </p:txBody>
      </p:sp>
      <p:sp>
        <p:nvSpPr>
          <p:cNvPr id="13210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1026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it-IT" smtClean="0"/>
              <a:t>Aleph500 versione 20.2, a cura di L. Marinelli</a:t>
            </a:r>
          </a:p>
        </p:txBody>
      </p:sp>
      <p:sp>
        <p:nvSpPr>
          <p:cNvPr id="133123" name="Rectangle 1030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it-IT" smtClean="0"/>
              <a:t>Genova, 17.2.2015</a:t>
            </a:r>
          </a:p>
        </p:txBody>
      </p:sp>
      <p:sp>
        <p:nvSpPr>
          <p:cNvPr id="13312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9733C3-F882-45CB-AEFD-75EC8BF51F79}" type="slidenum">
              <a:rPr lang="it-IT" smtClean="0"/>
              <a:pPr/>
              <a:t>59</a:t>
            </a:fld>
            <a:endParaRPr lang="it-IT" smtClean="0"/>
          </a:p>
        </p:txBody>
      </p:sp>
      <p:sp>
        <p:nvSpPr>
          <p:cNvPr id="13312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marL="228600" indent="-228600" eaLnBrk="1" hangingPunct="1"/>
            <a:endParaRPr lang="it-IT" sz="90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1026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it-IT" smtClean="0"/>
              <a:t>Aleph500 versione 20.2, a cura di L. Marinelli</a:t>
            </a:r>
          </a:p>
        </p:txBody>
      </p:sp>
      <p:sp>
        <p:nvSpPr>
          <p:cNvPr id="134147" name="Rectangle 1030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it-IT" smtClean="0"/>
              <a:t>Genova, 17.2.2015</a:t>
            </a:r>
          </a:p>
        </p:txBody>
      </p:sp>
      <p:sp>
        <p:nvSpPr>
          <p:cNvPr id="13414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628B35-4BB2-4C97-82ED-8A2FDD44253E}" type="slidenum">
              <a:rPr lang="it-IT" smtClean="0"/>
              <a:pPr/>
              <a:t>61</a:t>
            </a:fld>
            <a:endParaRPr lang="it-IT" smtClean="0"/>
          </a:p>
        </p:txBody>
      </p:sp>
      <p:sp>
        <p:nvSpPr>
          <p:cNvPr id="13414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marL="228600" indent="-228600" eaLnBrk="1" hangingPunct="1"/>
            <a:endParaRPr lang="it-IT" sz="90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1026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it-IT" smtClean="0"/>
              <a:t>Aleph500 versione 20.2, a cura di L. Marinelli</a:t>
            </a:r>
          </a:p>
        </p:txBody>
      </p:sp>
      <p:sp>
        <p:nvSpPr>
          <p:cNvPr id="135171" name="Rectangle 1030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it-IT" smtClean="0"/>
              <a:t>Genova, 17.2.2015</a:t>
            </a:r>
          </a:p>
        </p:txBody>
      </p:sp>
      <p:sp>
        <p:nvSpPr>
          <p:cNvPr id="13517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10EE71-7AAF-403E-A13C-C313BA2E6511}" type="slidenum">
              <a:rPr lang="it-IT" smtClean="0"/>
              <a:pPr/>
              <a:t>62</a:t>
            </a:fld>
            <a:endParaRPr lang="it-IT" smtClean="0"/>
          </a:p>
        </p:txBody>
      </p:sp>
      <p:sp>
        <p:nvSpPr>
          <p:cNvPr id="13517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marL="228600" indent="-228600" eaLnBrk="1" hangingPunct="1"/>
            <a:endParaRPr lang="it-IT" sz="90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1026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it-IT" smtClean="0"/>
              <a:t>Aleph500 versione 20.2, a cura di L. Marinelli</a:t>
            </a:r>
          </a:p>
        </p:txBody>
      </p:sp>
      <p:sp>
        <p:nvSpPr>
          <p:cNvPr id="136195" name="Rectangle 1030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it-IT" smtClean="0"/>
              <a:t>Genova, 17.2.2015</a:t>
            </a:r>
          </a:p>
        </p:txBody>
      </p:sp>
      <p:sp>
        <p:nvSpPr>
          <p:cNvPr id="13619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B54DB0-5038-498B-90B3-BF6B08B47A16}" type="slidenum">
              <a:rPr lang="it-IT" smtClean="0"/>
              <a:pPr/>
              <a:t>67</a:t>
            </a:fld>
            <a:endParaRPr lang="it-IT" smtClean="0"/>
          </a:p>
        </p:txBody>
      </p:sp>
      <p:sp>
        <p:nvSpPr>
          <p:cNvPr id="13619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marL="228600" indent="-228600" eaLnBrk="1" hangingPunct="1"/>
            <a:endParaRPr lang="it-IT" sz="90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1026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it-IT" smtClean="0"/>
              <a:t>Aleph500 versione 16.02, a cura di L. Marinelli</a:t>
            </a:r>
          </a:p>
        </p:txBody>
      </p:sp>
      <p:sp>
        <p:nvSpPr>
          <p:cNvPr id="137219" name="Rectangle 1030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it-IT" smtClean="0"/>
              <a:t>Firenze, 13 maggio 2009</a:t>
            </a:r>
          </a:p>
        </p:txBody>
      </p:sp>
      <p:sp>
        <p:nvSpPr>
          <p:cNvPr id="13722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9F6CBA-4979-4296-ABFA-ADCE6171EE7C}" type="slidenum">
              <a:rPr lang="it-IT" smtClean="0"/>
              <a:pPr/>
              <a:t>80</a:t>
            </a:fld>
            <a:endParaRPr lang="it-IT" smtClean="0"/>
          </a:p>
        </p:txBody>
      </p:sp>
      <p:sp>
        <p:nvSpPr>
          <p:cNvPr id="13722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2188" y="3230169"/>
            <a:ext cx="7942262" cy="3058317"/>
          </a:xfrm>
          <a:noFill/>
          <a:ln w="9525"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Genova, 17.2.2015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dirty="0"/>
              <a:t>Aleph500 versione </a:t>
            </a:r>
            <a:r>
              <a:rPr lang="it-IT" dirty="0" smtClean="0"/>
              <a:t>20                                   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773F1-FFF7-4EF4-B0E5-D66423233FA9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Genova, 17.2.2015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dirty="0"/>
              <a:t>Aleph500 versione </a:t>
            </a:r>
            <a:r>
              <a:rPr lang="it-IT" dirty="0" smtClean="0"/>
              <a:t>20                                   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5C5B7-8E23-4E26-8F55-01EA42E09C7B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Genova, 17.2.2015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dirty="0"/>
              <a:t>Aleph500 versione </a:t>
            </a:r>
            <a:r>
              <a:rPr lang="it-IT" dirty="0" smtClean="0"/>
              <a:t>20                                   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9B27F-F493-4B92-8664-81DE685F3D8F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Genova, 17.2.2015</a:t>
            </a:r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dirty="0"/>
              <a:t>Aleph500 versione </a:t>
            </a:r>
            <a:r>
              <a:rPr lang="it-IT" dirty="0" smtClean="0"/>
              <a:t>20                                   </a:t>
            </a:r>
            <a:endParaRPr lang="it-IT" dirty="0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28390-E27F-4FD6-8724-8D3D7634994D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Genova, 17.2.2015</a:t>
            </a:r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dirty="0"/>
              <a:t>Aleph500 versione </a:t>
            </a:r>
            <a:r>
              <a:rPr lang="it-IT" dirty="0" smtClean="0"/>
              <a:t>20                                   </a:t>
            </a:r>
            <a:endParaRPr lang="it-IT" dirty="0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A2DDA0-A16B-4EB8-A2F4-2593E7424FAE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Genova, 17.2.2015</a:t>
            </a:r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dirty="0"/>
              <a:t>Aleph500 versione </a:t>
            </a:r>
            <a:r>
              <a:rPr lang="it-IT" dirty="0" smtClean="0"/>
              <a:t>20                                   </a:t>
            </a:r>
            <a:endParaRPr lang="it-IT" dirty="0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E9A5C-6FB3-41AD-A9BD-251740A53A02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Genova, 17.2.2015</a:t>
            </a:r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dirty="0"/>
              <a:t>Aleph500 versione </a:t>
            </a:r>
            <a:r>
              <a:rPr lang="it-IT" dirty="0" smtClean="0"/>
              <a:t>20                                   </a:t>
            </a:r>
            <a:endParaRPr lang="it-IT" dirty="0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36802-94D0-4FCC-A7F0-04049FE664E7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Genova, 17.2.2015</a:t>
            </a:r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dirty="0"/>
              <a:t>Aleph500 versione </a:t>
            </a:r>
            <a:r>
              <a:rPr lang="it-IT" dirty="0" smtClean="0"/>
              <a:t>20                                   </a:t>
            </a:r>
            <a:endParaRPr lang="it-IT" dirty="0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A8C5D3-D612-4607-8E5E-3CCDA7493017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Genova, 17.2.2015</a:t>
            </a:r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Aleph500 versione 20                                   </a:t>
            </a: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5875E-8E0F-4B41-A3AE-212EB0B972B1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Genova, 17.2.2015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Aleph500 versione 20                                   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36F9BF-A691-4223-80DE-5144C5C927CA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Genova, 17.2.2015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Aleph500 versione 20                                   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81529F-9602-4C93-BFBE-092F3E68CC86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olo, testo e Clip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lipArt 3"/>
          <p:cNvSpPr>
            <a:spLocks noGrp="1"/>
          </p:cNvSpPr>
          <p:nvPr>
            <p:ph type="clipArt" sz="half" idx="2"/>
          </p:nvPr>
        </p:nvSpPr>
        <p:spPr>
          <a:xfrm>
            <a:off x="5102225" y="1827213"/>
            <a:ext cx="3581400" cy="4114800"/>
          </a:xfrm>
        </p:spPr>
        <p:txBody>
          <a:bodyPr rtlCol="0">
            <a:normAutofit/>
          </a:bodyPr>
          <a:lstStyle/>
          <a:p>
            <a:pPr lvl="0"/>
            <a:endParaRPr lang="it-IT" noProof="0" smtClean="0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Genova, 17.2.2015</a:t>
            </a:r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Aleph500 versione 20                                   </a:t>
            </a: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A8DF7-D77E-47FD-AD16-7A2FA5EA176D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Genova, 17.2.2015</a:t>
            </a:r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Aleph500 versione 20                                   </a:t>
            </a: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AEA4B6-4FC0-4734-9FF3-E3DF17926160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it-IT" smtClean="0"/>
              <a:t>Genova, 17.2.2015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it-IT" smtClean="0"/>
              <a:t>Aleph500 versione 20                                   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01CCB8FD-D4F7-42E0-A95F-029FF46E5A39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99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990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990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990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990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9900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9900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9900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990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00206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hyperlink" Target="http://catalogo.sbi.genova.it/ALEPH" TargetMode="External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atalogo.sbi.genova.it/" TargetMode="Externa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88913"/>
            <a:ext cx="8820150" cy="2447925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it-IT" sz="4000" b="1" smtClean="0"/>
              <a:t>L’ILS Aleph</a:t>
            </a:r>
            <a:br>
              <a:rPr lang="it-IT" sz="4000" b="1" smtClean="0"/>
            </a:br>
            <a:r>
              <a:rPr lang="it-IT" sz="4000" b="1" smtClean="0"/>
              <a:t>caratteristiche e funzionalità</a:t>
            </a:r>
            <a:r>
              <a:rPr lang="it-IT" sz="3200" smtClean="0"/>
              <a:t/>
            </a:r>
            <a:br>
              <a:rPr lang="it-IT" sz="3200" smtClean="0"/>
            </a:br>
            <a:r>
              <a:rPr lang="it-IT" sz="2400" smtClean="0"/>
              <a:t>Aleph500</a:t>
            </a:r>
            <a:r>
              <a:rPr lang="it-IT" sz="3200" smtClean="0"/>
              <a:t> v</a:t>
            </a:r>
            <a:r>
              <a:rPr lang="it-IT" sz="2400" smtClean="0"/>
              <a:t>ersione 20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0825" y="5300663"/>
            <a:ext cx="8064500" cy="1081087"/>
          </a:xfrm>
        </p:spPr>
        <p:txBody>
          <a:bodyPr lIns="92075" tIns="46038" rIns="92075" bIns="46038" rtlCol="0">
            <a:normAutofit/>
          </a:bodyPr>
          <a:lstStyle/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it-IT" sz="1500" b="1" dirty="0" smtClean="0"/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t-IT" sz="1400" i="1" dirty="0" smtClean="0"/>
              <a:t>Corso per neoassunti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t-IT" sz="1400" dirty="0" smtClean="0"/>
              <a:t>Libera </a:t>
            </a:r>
            <a:r>
              <a:rPr lang="it-IT" sz="1400" dirty="0" err="1" smtClean="0"/>
              <a:t>Marinelli</a:t>
            </a:r>
            <a:r>
              <a:rPr lang="it-IT" sz="1400" dirty="0" smtClean="0"/>
              <a:t> - Università di Genova – CSSBA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t-IT" sz="1400" dirty="0" smtClean="0"/>
              <a:t>Amedeo Bacchi – Università di Genova – Bibl. Scuola </a:t>
            </a:r>
            <a:r>
              <a:rPr lang="it-IT" sz="1400" dirty="0" err="1" smtClean="0"/>
              <a:t>Politecnica</a:t>
            </a:r>
            <a:endParaRPr lang="it-IT" sz="1400" dirty="0" smtClean="0"/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it-IT" sz="1400" dirty="0" smtClean="0"/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it-IT" sz="1400" dirty="0" smtClean="0"/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it-IT" sz="1600" b="1" dirty="0" smtClean="0">
              <a:latin typeface="Times New Roman" pitchFamily="18" charset="0"/>
            </a:endParaRPr>
          </a:p>
        </p:txBody>
      </p:sp>
      <p:sp>
        <p:nvSpPr>
          <p:cNvPr id="2052" name="Text Box 7"/>
          <p:cNvSpPr txBox="1">
            <a:spLocks noChangeArrowheads="1"/>
          </p:cNvSpPr>
          <p:nvPr/>
        </p:nvSpPr>
        <p:spPr bwMode="auto">
          <a:xfrm>
            <a:off x="2351088" y="2420938"/>
            <a:ext cx="4586287" cy="3046412"/>
          </a:xfrm>
          <a:prstGeom prst="rect">
            <a:avLst/>
          </a:prstGeom>
          <a:noFill/>
          <a:ln w="6350" cap="sq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it-IT" sz="2400">
                <a:solidFill>
                  <a:srgbClr val="000099"/>
                </a:solidFill>
                <a:latin typeface="Cambria" pitchFamily="18" charset="0"/>
              </a:rPr>
              <a:t>Architettura del sistema</a:t>
            </a:r>
          </a:p>
          <a:p>
            <a:pPr algn="ctr"/>
            <a:r>
              <a:rPr lang="it-IT" sz="2400">
                <a:solidFill>
                  <a:srgbClr val="000099"/>
                </a:solidFill>
                <a:latin typeface="Cambria" pitchFamily="18" charset="0"/>
              </a:rPr>
              <a:t>Il catalogo SBI</a:t>
            </a:r>
          </a:p>
          <a:p>
            <a:pPr algn="ctr"/>
            <a:r>
              <a:rPr lang="it-IT" sz="2400">
                <a:solidFill>
                  <a:srgbClr val="000099"/>
                </a:solidFill>
                <a:latin typeface="Cambria" pitchFamily="18" charset="0"/>
              </a:rPr>
              <a:t>L’iter del documento in Aleph</a:t>
            </a:r>
          </a:p>
          <a:p>
            <a:pPr algn="ctr"/>
            <a:r>
              <a:rPr lang="it-IT" sz="2400">
                <a:solidFill>
                  <a:srgbClr val="000099"/>
                </a:solidFill>
                <a:latin typeface="Cambria" pitchFamily="18" charset="0"/>
              </a:rPr>
              <a:t>I moduli Aleph:</a:t>
            </a:r>
          </a:p>
          <a:p>
            <a:pPr algn="ctr"/>
            <a:r>
              <a:rPr lang="it-IT" sz="2400">
                <a:solidFill>
                  <a:srgbClr val="000099"/>
                </a:solidFill>
                <a:latin typeface="Cambria" pitchFamily="18" charset="0"/>
              </a:rPr>
              <a:t>CAT-Catalogazione</a:t>
            </a:r>
          </a:p>
          <a:p>
            <a:pPr algn="ctr"/>
            <a:r>
              <a:rPr lang="it-IT" sz="2400">
                <a:solidFill>
                  <a:srgbClr val="000099"/>
                </a:solidFill>
                <a:latin typeface="Cambria" pitchFamily="18" charset="0"/>
              </a:rPr>
              <a:t>ACQ/SER-Acquisizioni e Periodici</a:t>
            </a:r>
          </a:p>
          <a:p>
            <a:pPr algn="ctr"/>
            <a:r>
              <a:rPr lang="it-IT" sz="2400">
                <a:solidFill>
                  <a:srgbClr val="000099"/>
                </a:solidFill>
                <a:latin typeface="Cambria" pitchFamily="18" charset="0"/>
              </a:rPr>
              <a:t>CIR-Circolazione</a:t>
            </a:r>
          </a:p>
          <a:p>
            <a:pPr algn="ctr"/>
            <a:r>
              <a:rPr lang="it-IT" sz="2400">
                <a:solidFill>
                  <a:srgbClr val="000099"/>
                </a:solidFill>
                <a:latin typeface="Cambria" pitchFamily="18" charset="0"/>
              </a:rPr>
              <a:t>Opac Web</a:t>
            </a:r>
          </a:p>
        </p:txBody>
      </p:sp>
      <p:sp>
        <p:nvSpPr>
          <p:cNvPr id="2053" name="Text Box 8"/>
          <p:cNvSpPr txBox="1">
            <a:spLocks noChangeArrowheads="1"/>
          </p:cNvSpPr>
          <p:nvPr/>
        </p:nvSpPr>
        <p:spPr bwMode="auto">
          <a:xfrm>
            <a:off x="3544888" y="6286500"/>
            <a:ext cx="2143125" cy="307975"/>
          </a:xfrm>
          <a:prstGeom prst="rect">
            <a:avLst/>
          </a:prstGeom>
          <a:noFill/>
          <a:ln w="6350" cap="sq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Genova,  CSSBA, 17.2.2015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/>
              <a:t>Indice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dirty="0" smtClean="0"/>
              <a:t>Architettura del sistema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Il catalogo SBI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L’iter del documento in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Aleph</a:t>
            </a:r>
            <a:endParaRPr lang="it-IT" dirty="0" smtClean="0">
              <a:solidFill>
                <a:schemeClr val="bg1">
                  <a:lumMod val="50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Il modulo Catalogazione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Il modulo ACQ/SER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Il modulo CIR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Il modulo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Opac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Web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2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1625"/>
            <a:ext cx="8074025" cy="1143000"/>
          </a:xfrm>
          <a:noFill/>
        </p:spPr>
        <p:txBody>
          <a:bodyPr lIns="92065" tIns="46033" rIns="92065" bIns="46033"/>
          <a:lstStyle/>
          <a:p>
            <a:pPr eaLnBrk="1" hangingPunct="1"/>
            <a:r>
              <a:rPr lang="it-IT" sz="4000" smtClean="0">
                <a:cs typeface="Times New Roman" pitchFamily="18" charset="0"/>
              </a:rPr>
              <a:t>Architettura del sistema</a:t>
            </a:r>
            <a:endParaRPr lang="it-IT" sz="4000" smtClean="0"/>
          </a:p>
        </p:txBody>
      </p:sp>
      <p:sp>
        <p:nvSpPr>
          <p:cNvPr id="4101" name="Text Box 19"/>
          <p:cNvSpPr txBox="1">
            <a:spLocks noChangeArrowheads="1"/>
          </p:cNvSpPr>
          <p:nvPr/>
        </p:nvSpPr>
        <p:spPr bwMode="auto">
          <a:xfrm>
            <a:off x="684213" y="1412875"/>
            <a:ext cx="2209800" cy="1384300"/>
          </a:xfrm>
          <a:prstGeom prst="rect">
            <a:avLst/>
          </a:prstGeom>
          <a:solidFill>
            <a:srgbClr val="FF9900"/>
          </a:solidFill>
          <a:ln w="6350" cap="sq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b="1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Aleph: Authomated Library System</a:t>
            </a:r>
          </a:p>
          <a:p>
            <a:endParaRPr lang="it-IT" b="1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b="1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da Authomated Library Expanded Program</a:t>
            </a:r>
          </a:p>
        </p:txBody>
      </p:sp>
      <p:sp>
        <p:nvSpPr>
          <p:cNvPr id="4102" name="Text Box 21"/>
          <p:cNvSpPr txBox="1">
            <a:spLocks noChangeArrowheads="1"/>
          </p:cNvSpPr>
          <p:nvPr/>
        </p:nvSpPr>
        <p:spPr bwMode="auto">
          <a:xfrm>
            <a:off x="6011863" y="1412875"/>
            <a:ext cx="2209800" cy="1384300"/>
          </a:xfrm>
          <a:prstGeom prst="rect">
            <a:avLst/>
          </a:prstGeom>
          <a:solidFill>
            <a:srgbClr val="FF9900"/>
          </a:solidFill>
          <a:ln w="6350" cap="sq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b="1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Caratteristiche:</a:t>
            </a:r>
          </a:p>
          <a:p>
            <a:r>
              <a:rPr lang="it-IT" b="1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Sistema client server</a:t>
            </a:r>
          </a:p>
          <a:p>
            <a:r>
              <a:rPr lang="it-IT" b="1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Flessibilità</a:t>
            </a:r>
          </a:p>
          <a:p>
            <a:r>
              <a:rPr lang="it-IT" b="1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Modularità</a:t>
            </a:r>
          </a:p>
          <a:p>
            <a:endParaRPr lang="it-IT" b="1">
              <a:solidFill>
                <a:schemeClr val="tx1"/>
              </a:solidFill>
            </a:endParaRPr>
          </a:p>
        </p:txBody>
      </p:sp>
      <p:sp>
        <p:nvSpPr>
          <p:cNvPr id="4103" name="Text Box 22"/>
          <p:cNvSpPr txBox="1">
            <a:spLocks noChangeArrowheads="1"/>
          </p:cNvSpPr>
          <p:nvPr/>
        </p:nvSpPr>
        <p:spPr bwMode="auto">
          <a:xfrm>
            <a:off x="381000" y="3276600"/>
            <a:ext cx="1676400" cy="338138"/>
          </a:xfrm>
          <a:prstGeom prst="rect">
            <a:avLst/>
          </a:prstGeom>
          <a:solidFill>
            <a:schemeClr val="tx2"/>
          </a:solidFill>
          <a:ln w="6350" cap="sq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>
                <a:latin typeface="Calibri" pitchFamily="34" charset="0"/>
              </a:rPr>
              <a:t>Gui Client</a:t>
            </a:r>
          </a:p>
        </p:txBody>
      </p:sp>
      <p:sp>
        <p:nvSpPr>
          <p:cNvPr id="4104" name="Text Box 23"/>
          <p:cNvSpPr txBox="1">
            <a:spLocks noChangeArrowheads="1"/>
          </p:cNvSpPr>
          <p:nvPr/>
        </p:nvSpPr>
        <p:spPr bwMode="auto">
          <a:xfrm>
            <a:off x="3200400" y="3276600"/>
            <a:ext cx="1981200" cy="338138"/>
          </a:xfrm>
          <a:prstGeom prst="rect">
            <a:avLst/>
          </a:prstGeom>
          <a:solidFill>
            <a:schemeClr val="tx2"/>
          </a:solidFill>
          <a:ln w="6350" cap="sq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>
                <a:latin typeface="Calibri" pitchFamily="34" charset="0"/>
              </a:rPr>
              <a:t>Www Client</a:t>
            </a:r>
          </a:p>
        </p:txBody>
      </p:sp>
      <p:sp>
        <p:nvSpPr>
          <p:cNvPr id="4105" name="Text Box 24"/>
          <p:cNvSpPr txBox="1">
            <a:spLocks noChangeArrowheads="1"/>
          </p:cNvSpPr>
          <p:nvPr/>
        </p:nvSpPr>
        <p:spPr bwMode="auto">
          <a:xfrm>
            <a:off x="6019800" y="3276600"/>
            <a:ext cx="2209800" cy="338138"/>
          </a:xfrm>
          <a:prstGeom prst="rect">
            <a:avLst/>
          </a:prstGeom>
          <a:solidFill>
            <a:schemeClr val="tx2"/>
          </a:solidFill>
          <a:ln w="6350" cap="sq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>
                <a:latin typeface="Calibri" pitchFamily="34" charset="0"/>
              </a:rPr>
              <a:t>Z39-50 Client</a:t>
            </a:r>
          </a:p>
        </p:txBody>
      </p:sp>
      <p:sp>
        <p:nvSpPr>
          <p:cNvPr id="4106" name="Text Box 25"/>
          <p:cNvSpPr txBox="1">
            <a:spLocks noChangeArrowheads="1"/>
          </p:cNvSpPr>
          <p:nvPr/>
        </p:nvSpPr>
        <p:spPr bwMode="auto">
          <a:xfrm>
            <a:off x="381000" y="3886200"/>
            <a:ext cx="1676400" cy="338138"/>
          </a:xfrm>
          <a:prstGeom prst="rect">
            <a:avLst/>
          </a:prstGeom>
          <a:solidFill>
            <a:schemeClr val="tx2"/>
          </a:solidFill>
          <a:ln w="6350" cap="sq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>
                <a:latin typeface="Calibri" pitchFamily="34" charset="0"/>
              </a:rPr>
              <a:t>Aleph PC Server</a:t>
            </a:r>
          </a:p>
        </p:txBody>
      </p:sp>
      <p:sp>
        <p:nvSpPr>
          <p:cNvPr id="4107" name="Text Box 26"/>
          <p:cNvSpPr txBox="1">
            <a:spLocks noChangeArrowheads="1"/>
          </p:cNvSpPr>
          <p:nvPr/>
        </p:nvSpPr>
        <p:spPr bwMode="auto">
          <a:xfrm>
            <a:off x="3200400" y="3886200"/>
            <a:ext cx="1981200" cy="338138"/>
          </a:xfrm>
          <a:prstGeom prst="rect">
            <a:avLst/>
          </a:prstGeom>
          <a:solidFill>
            <a:schemeClr val="tx2"/>
          </a:solidFill>
          <a:ln w="6350" cap="sq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>
                <a:latin typeface="Calibri" pitchFamily="34" charset="0"/>
              </a:rPr>
              <a:t>Aleph Www Server</a:t>
            </a:r>
          </a:p>
        </p:txBody>
      </p:sp>
      <p:sp>
        <p:nvSpPr>
          <p:cNvPr id="4108" name="Text Box 27"/>
          <p:cNvSpPr txBox="1">
            <a:spLocks noChangeArrowheads="1"/>
          </p:cNvSpPr>
          <p:nvPr/>
        </p:nvSpPr>
        <p:spPr bwMode="auto">
          <a:xfrm>
            <a:off x="6019800" y="3962400"/>
            <a:ext cx="2209800" cy="338138"/>
          </a:xfrm>
          <a:prstGeom prst="rect">
            <a:avLst/>
          </a:prstGeom>
          <a:solidFill>
            <a:schemeClr val="tx2"/>
          </a:solidFill>
          <a:ln w="6350" cap="sq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>
                <a:latin typeface="Calibri" pitchFamily="34" charset="0"/>
              </a:rPr>
              <a:t>Aleph Z39-50 Server</a:t>
            </a:r>
          </a:p>
        </p:txBody>
      </p:sp>
      <p:sp>
        <p:nvSpPr>
          <p:cNvPr id="4109" name="Text Box 28"/>
          <p:cNvSpPr txBox="1">
            <a:spLocks noChangeArrowheads="1"/>
          </p:cNvSpPr>
          <p:nvPr/>
        </p:nvSpPr>
        <p:spPr bwMode="auto">
          <a:xfrm>
            <a:off x="3200400" y="4572000"/>
            <a:ext cx="1981200" cy="584200"/>
          </a:xfrm>
          <a:prstGeom prst="rect">
            <a:avLst/>
          </a:prstGeom>
          <a:solidFill>
            <a:schemeClr val="tx2"/>
          </a:solidFill>
          <a:ln w="6350" cap="sq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>
                <a:latin typeface="Calibri" pitchFamily="34" charset="0"/>
              </a:rPr>
              <a:t>Aleph application services API’s</a:t>
            </a:r>
          </a:p>
        </p:txBody>
      </p:sp>
      <p:sp>
        <p:nvSpPr>
          <p:cNvPr id="4110" name="Text Box 29"/>
          <p:cNvSpPr txBox="1">
            <a:spLocks noChangeArrowheads="1"/>
          </p:cNvSpPr>
          <p:nvPr/>
        </p:nvSpPr>
        <p:spPr bwMode="auto">
          <a:xfrm>
            <a:off x="3276600" y="5410200"/>
            <a:ext cx="1981200" cy="338138"/>
          </a:xfrm>
          <a:prstGeom prst="rect">
            <a:avLst/>
          </a:prstGeom>
          <a:solidFill>
            <a:schemeClr val="tx2"/>
          </a:solidFill>
          <a:ln w="6350" cap="sq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>
                <a:latin typeface="Calibri" pitchFamily="34" charset="0"/>
              </a:rPr>
              <a:t>I/O Engine</a:t>
            </a:r>
          </a:p>
        </p:txBody>
      </p:sp>
      <p:sp>
        <p:nvSpPr>
          <p:cNvPr id="4111" name="Line 32"/>
          <p:cNvSpPr>
            <a:spLocks noChangeShapeType="1"/>
          </p:cNvSpPr>
          <p:nvPr/>
        </p:nvSpPr>
        <p:spPr bwMode="auto">
          <a:xfrm>
            <a:off x="1143000" y="3581400"/>
            <a:ext cx="0" cy="304800"/>
          </a:xfrm>
          <a:prstGeom prst="line">
            <a:avLst/>
          </a:prstGeom>
          <a:noFill/>
          <a:ln w="25400" cap="sq">
            <a:solidFill>
              <a:srgbClr val="0000FF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4112" name="Line 34"/>
          <p:cNvSpPr>
            <a:spLocks noChangeShapeType="1"/>
          </p:cNvSpPr>
          <p:nvPr/>
        </p:nvSpPr>
        <p:spPr bwMode="auto">
          <a:xfrm>
            <a:off x="4191000" y="3581400"/>
            <a:ext cx="0" cy="304800"/>
          </a:xfrm>
          <a:prstGeom prst="line">
            <a:avLst/>
          </a:prstGeom>
          <a:noFill/>
          <a:ln w="25400" cap="sq">
            <a:solidFill>
              <a:srgbClr val="0000FF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4113" name="Line 35"/>
          <p:cNvSpPr>
            <a:spLocks noChangeShapeType="1"/>
          </p:cNvSpPr>
          <p:nvPr/>
        </p:nvSpPr>
        <p:spPr bwMode="auto">
          <a:xfrm>
            <a:off x="6934200" y="3581400"/>
            <a:ext cx="0" cy="381000"/>
          </a:xfrm>
          <a:prstGeom prst="line">
            <a:avLst/>
          </a:prstGeom>
          <a:noFill/>
          <a:ln w="25400" cap="sq">
            <a:solidFill>
              <a:srgbClr val="0000FF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cxnSp>
        <p:nvCxnSpPr>
          <p:cNvPr id="4114" name="AutoShape 36"/>
          <p:cNvCxnSpPr>
            <a:cxnSpLocks noChangeShapeType="1"/>
          </p:cNvCxnSpPr>
          <p:nvPr/>
        </p:nvCxnSpPr>
        <p:spPr bwMode="auto">
          <a:xfrm>
            <a:off x="2133600" y="4038600"/>
            <a:ext cx="1066800" cy="609600"/>
          </a:xfrm>
          <a:prstGeom prst="bentConnector3">
            <a:avLst>
              <a:gd name="adj1" fmla="val 50000"/>
            </a:avLst>
          </a:prstGeom>
          <a:noFill/>
          <a:ln w="25400" cap="sq">
            <a:solidFill>
              <a:srgbClr val="0000FF"/>
            </a:solidFill>
            <a:miter lim="800000"/>
            <a:headEnd/>
            <a:tailEnd/>
          </a:ln>
        </p:spPr>
      </p:cxnSp>
      <p:sp>
        <p:nvSpPr>
          <p:cNvPr id="4115" name="Line 37"/>
          <p:cNvSpPr>
            <a:spLocks noChangeShapeType="1"/>
          </p:cNvSpPr>
          <p:nvPr/>
        </p:nvSpPr>
        <p:spPr bwMode="auto">
          <a:xfrm>
            <a:off x="4191000" y="3581400"/>
            <a:ext cx="0" cy="304800"/>
          </a:xfrm>
          <a:prstGeom prst="line">
            <a:avLst/>
          </a:prstGeom>
          <a:noFill/>
          <a:ln w="25400" cap="sq">
            <a:solidFill>
              <a:srgbClr val="0000FF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4116" name="Line 38"/>
          <p:cNvSpPr>
            <a:spLocks noChangeShapeType="1"/>
          </p:cNvSpPr>
          <p:nvPr/>
        </p:nvSpPr>
        <p:spPr bwMode="auto">
          <a:xfrm>
            <a:off x="4191000" y="4191000"/>
            <a:ext cx="0" cy="381000"/>
          </a:xfrm>
          <a:prstGeom prst="line">
            <a:avLst/>
          </a:prstGeom>
          <a:noFill/>
          <a:ln w="25400" cap="sq">
            <a:solidFill>
              <a:srgbClr val="0000FF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cxnSp>
        <p:nvCxnSpPr>
          <p:cNvPr id="4117" name="AutoShape 39"/>
          <p:cNvCxnSpPr>
            <a:cxnSpLocks noChangeShapeType="1"/>
          </p:cNvCxnSpPr>
          <p:nvPr/>
        </p:nvCxnSpPr>
        <p:spPr bwMode="auto">
          <a:xfrm rot="10800000" flipV="1">
            <a:off x="5181600" y="4038600"/>
            <a:ext cx="838200" cy="609600"/>
          </a:xfrm>
          <a:prstGeom prst="bentConnector3">
            <a:avLst>
              <a:gd name="adj1" fmla="val 50000"/>
            </a:avLst>
          </a:prstGeom>
          <a:noFill/>
          <a:ln w="25400" cap="sq">
            <a:solidFill>
              <a:srgbClr val="0000FF"/>
            </a:solidFill>
            <a:miter lim="800000"/>
            <a:headEnd/>
            <a:tailEnd/>
          </a:ln>
        </p:spPr>
      </p:cxnSp>
      <p:sp>
        <p:nvSpPr>
          <p:cNvPr id="4118" name="Line 40"/>
          <p:cNvSpPr>
            <a:spLocks noChangeShapeType="1"/>
          </p:cNvSpPr>
          <p:nvPr/>
        </p:nvSpPr>
        <p:spPr bwMode="auto">
          <a:xfrm>
            <a:off x="4191000" y="5029200"/>
            <a:ext cx="0" cy="381000"/>
          </a:xfrm>
          <a:prstGeom prst="line">
            <a:avLst/>
          </a:prstGeom>
          <a:noFill/>
          <a:ln w="25400" cap="sq">
            <a:solidFill>
              <a:srgbClr val="0000FF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4119" name="Text Box 41"/>
          <p:cNvSpPr txBox="1">
            <a:spLocks noChangeArrowheads="1"/>
          </p:cNvSpPr>
          <p:nvPr/>
        </p:nvSpPr>
        <p:spPr bwMode="auto">
          <a:xfrm>
            <a:off x="3276600" y="5943600"/>
            <a:ext cx="1981200" cy="769938"/>
          </a:xfrm>
          <a:prstGeom prst="rect">
            <a:avLst/>
          </a:prstGeom>
          <a:solidFill>
            <a:schemeClr val="tx2"/>
          </a:solidFill>
          <a:ln w="6350" cap="sq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>
                <a:latin typeface="Calibri" pitchFamily="34" charset="0"/>
              </a:rPr>
              <a:t>Database Oracle</a:t>
            </a:r>
          </a:p>
          <a:p>
            <a:endParaRPr lang="it-IT"/>
          </a:p>
          <a:p>
            <a:endParaRPr lang="it-IT">
              <a:latin typeface="Verdana" pitchFamily="34" charset="0"/>
            </a:endParaRPr>
          </a:p>
        </p:txBody>
      </p:sp>
      <p:sp>
        <p:nvSpPr>
          <p:cNvPr id="4120" name="Line 47"/>
          <p:cNvSpPr>
            <a:spLocks noChangeShapeType="1"/>
          </p:cNvSpPr>
          <p:nvPr/>
        </p:nvSpPr>
        <p:spPr bwMode="auto">
          <a:xfrm>
            <a:off x="4191000" y="5638800"/>
            <a:ext cx="0" cy="304800"/>
          </a:xfrm>
          <a:prstGeom prst="line">
            <a:avLst/>
          </a:prstGeom>
          <a:noFill/>
          <a:ln w="25400" cap="sq">
            <a:solidFill>
              <a:srgbClr val="0000FF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4121" name="Text Box 48"/>
          <p:cNvSpPr txBox="1">
            <a:spLocks noChangeArrowheads="1"/>
          </p:cNvSpPr>
          <p:nvPr/>
        </p:nvSpPr>
        <p:spPr bwMode="auto">
          <a:xfrm>
            <a:off x="3348038" y="1412875"/>
            <a:ext cx="2209800" cy="954088"/>
          </a:xfrm>
          <a:prstGeom prst="rect">
            <a:avLst/>
          </a:prstGeom>
          <a:solidFill>
            <a:srgbClr val="FF9900"/>
          </a:solidFill>
          <a:ln w="6350" cap="sq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b="1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Prodotto  e distribuito da Ex-Libris</a:t>
            </a:r>
          </a:p>
          <a:p>
            <a:endParaRPr lang="it-IT" b="1">
              <a:solidFill>
                <a:schemeClr val="tx1"/>
              </a:solidFill>
            </a:endParaRPr>
          </a:p>
        </p:txBody>
      </p:sp>
      <p:sp>
        <p:nvSpPr>
          <p:cNvPr id="4122" name="Text Box 49"/>
          <p:cNvSpPr txBox="1">
            <a:spLocks noChangeArrowheads="1"/>
          </p:cNvSpPr>
          <p:nvPr/>
        </p:nvSpPr>
        <p:spPr bwMode="auto">
          <a:xfrm>
            <a:off x="250825" y="4797425"/>
            <a:ext cx="2209800" cy="160020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accent2"/>
              </a:buClr>
            </a:pPr>
            <a:r>
              <a:rPr lang="it-IT" b="1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Dati contenuti: codifica Unicode a 8 bit (UTF-8) per dati bibliografici e amministrativi per il supporto di diversi alfabeti</a:t>
            </a:r>
          </a:p>
        </p:txBody>
      </p:sp>
      <p:sp>
        <p:nvSpPr>
          <p:cNvPr id="4123" name="Text Box 51"/>
          <p:cNvSpPr txBox="1">
            <a:spLocks noChangeArrowheads="1"/>
          </p:cNvSpPr>
          <p:nvPr/>
        </p:nvSpPr>
        <p:spPr bwMode="auto">
          <a:xfrm>
            <a:off x="6011863" y="4724400"/>
            <a:ext cx="2808287" cy="738188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b="1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Supporta gli standard</a:t>
            </a:r>
          </a:p>
          <a:p>
            <a:r>
              <a:rPr lang="it-IT" b="1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Unimarc</a:t>
            </a:r>
          </a:p>
          <a:p>
            <a:r>
              <a:rPr lang="it-IT" b="1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Marc21</a:t>
            </a:r>
            <a:endParaRPr lang="it-IT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" name="Segnaposto numero diapositiva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AA8DF7-D77E-47FD-AD16-7A2FA5EA176D}" type="slidenum">
              <a:rPr lang="it-IT" smtClean="0"/>
              <a:pPr>
                <a:defRPr/>
              </a:pPr>
              <a:t>3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Funzionalità di Aleph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it-IT" dirty="0" smtClean="0"/>
              <a:t>L’ILS </a:t>
            </a:r>
            <a:r>
              <a:rPr lang="it-IT" dirty="0" err="1" smtClean="0"/>
              <a:t>Aleph</a:t>
            </a:r>
            <a:r>
              <a:rPr lang="it-IT" dirty="0" smtClean="0"/>
              <a:t> permette di gestire tutte le operazioni di gestione del materiale bibliografico monografico e periodico</a:t>
            </a:r>
          </a:p>
          <a:p>
            <a:pPr>
              <a:defRPr/>
            </a:pPr>
            <a:endParaRPr lang="it-IT" dirty="0" smtClean="0"/>
          </a:p>
          <a:p>
            <a:pPr lvl="1">
              <a:defRPr/>
            </a:pPr>
            <a:r>
              <a:rPr lang="it-IT" dirty="0" smtClean="0">
                <a:solidFill>
                  <a:srgbClr val="0070C0"/>
                </a:solidFill>
              </a:rPr>
              <a:t>Catalogazione del record bibliografico e dei record di autorità collegati in colloquio con l’Indice SBN</a:t>
            </a:r>
          </a:p>
          <a:p>
            <a:pPr lvl="1">
              <a:defRPr/>
            </a:pPr>
            <a:r>
              <a:rPr lang="it-IT" dirty="0" smtClean="0">
                <a:solidFill>
                  <a:srgbClr val="0070C0"/>
                </a:solidFill>
              </a:rPr>
              <a:t>Gestione di ordine, arrivo, fattura</a:t>
            </a:r>
          </a:p>
          <a:p>
            <a:pPr lvl="1">
              <a:defRPr/>
            </a:pPr>
            <a:r>
              <a:rPr lang="it-IT" dirty="0" smtClean="0">
                <a:solidFill>
                  <a:srgbClr val="0070C0"/>
                </a:solidFill>
              </a:rPr>
              <a:t>Gestione della copia e del numero di ingresso</a:t>
            </a:r>
          </a:p>
          <a:p>
            <a:pPr lvl="1">
              <a:defRPr/>
            </a:pPr>
            <a:r>
              <a:rPr lang="it-IT" dirty="0" smtClean="0">
                <a:solidFill>
                  <a:srgbClr val="0070C0"/>
                </a:solidFill>
              </a:rPr>
              <a:t>Gestione della sottoscrizione, del fascicolo e dell’annata</a:t>
            </a:r>
          </a:p>
          <a:p>
            <a:pPr lvl="1">
              <a:defRPr/>
            </a:pPr>
            <a:r>
              <a:rPr lang="it-IT" dirty="0" smtClean="0">
                <a:solidFill>
                  <a:srgbClr val="0070C0"/>
                </a:solidFill>
              </a:rPr>
              <a:t>Circolazione del documento (prestito locale e ILL)</a:t>
            </a:r>
          </a:p>
          <a:p>
            <a:pPr lvl="1">
              <a:defRPr/>
            </a:pPr>
            <a:r>
              <a:rPr lang="it-IT" dirty="0" smtClean="0">
                <a:solidFill>
                  <a:srgbClr val="0070C0"/>
                </a:solidFill>
              </a:rPr>
              <a:t>E’ inoltre disponibile un modulo </a:t>
            </a:r>
            <a:r>
              <a:rPr lang="it-IT" dirty="0" err="1" smtClean="0">
                <a:solidFill>
                  <a:srgbClr val="0070C0"/>
                </a:solidFill>
              </a:rPr>
              <a:t>Opac</a:t>
            </a:r>
            <a:r>
              <a:rPr lang="it-IT" dirty="0" smtClean="0">
                <a:solidFill>
                  <a:srgbClr val="0070C0"/>
                </a:solidFill>
              </a:rPr>
              <a:t> da cui gli utenti possono consultare il catalogo e gestire personalmente operazioni di prenotazione o rinnovo delle copie</a:t>
            </a:r>
          </a:p>
          <a:p>
            <a:pPr>
              <a:defRPr/>
            </a:pPr>
            <a:endParaRPr lang="it-IT" dirty="0" smtClean="0"/>
          </a:p>
          <a:p>
            <a:pPr>
              <a:defRPr/>
            </a:pPr>
            <a:endParaRPr lang="it-IT" dirty="0" smtClean="0"/>
          </a:p>
          <a:p>
            <a:pPr>
              <a:defRPr/>
            </a:pP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4</a:t>
            </a:fld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000" smtClean="0"/>
              <a:t>Quali risorse vengono  gestite con Aleph500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defRPr/>
            </a:pPr>
            <a:r>
              <a:rPr lang="it-IT" dirty="0" err="1" smtClean="0"/>
              <a:t>Aleph</a:t>
            </a:r>
            <a:r>
              <a:rPr lang="it-IT" dirty="0" smtClean="0"/>
              <a:t> viene utilizzato per la gestione di tutto il materiale bibliografico su supporto cartaceo o altro:</a:t>
            </a:r>
          </a:p>
          <a:p>
            <a:pPr lvl="1">
              <a:defRPr/>
            </a:pPr>
            <a:r>
              <a:rPr lang="it-IT" dirty="0" smtClean="0">
                <a:solidFill>
                  <a:srgbClr val="0070C0"/>
                </a:solidFill>
              </a:rPr>
              <a:t>Testi</a:t>
            </a:r>
          </a:p>
          <a:p>
            <a:pPr lvl="1">
              <a:defRPr/>
            </a:pPr>
            <a:r>
              <a:rPr lang="it-IT" dirty="0" smtClean="0">
                <a:solidFill>
                  <a:srgbClr val="0070C0"/>
                </a:solidFill>
              </a:rPr>
              <a:t>Grafica</a:t>
            </a:r>
          </a:p>
          <a:p>
            <a:pPr lvl="1">
              <a:defRPr/>
            </a:pPr>
            <a:r>
              <a:rPr lang="it-IT" dirty="0" smtClean="0">
                <a:solidFill>
                  <a:srgbClr val="0070C0"/>
                </a:solidFill>
              </a:rPr>
              <a:t>Cartografia</a:t>
            </a:r>
          </a:p>
          <a:p>
            <a:pPr lvl="1">
              <a:defRPr/>
            </a:pPr>
            <a:r>
              <a:rPr lang="it-IT" dirty="0" smtClean="0">
                <a:solidFill>
                  <a:srgbClr val="0070C0"/>
                </a:solidFill>
              </a:rPr>
              <a:t>Musica scritta</a:t>
            </a:r>
          </a:p>
          <a:p>
            <a:pPr lvl="1">
              <a:defRPr/>
            </a:pPr>
            <a:r>
              <a:rPr lang="it-IT" dirty="0" err="1" smtClean="0">
                <a:solidFill>
                  <a:srgbClr val="0070C0"/>
                </a:solidFill>
              </a:rPr>
              <a:t>Audioregistrazioni</a:t>
            </a:r>
            <a:endParaRPr lang="it-IT" dirty="0" smtClean="0">
              <a:solidFill>
                <a:srgbClr val="0070C0"/>
              </a:solidFill>
            </a:endParaRPr>
          </a:p>
          <a:p>
            <a:pPr lvl="1">
              <a:defRPr/>
            </a:pPr>
            <a:r>
              <a:rPr lang="it-IT" dirty="0" smtClean="0">
                <a:solidFill>
                  <a:srgbClr val="0070C0"/>
                </a:solidFill>
              </a:rPr>
              <a:t>Videoregistrazioni</a:t>
            </a:r>
          </a:p>
          <a:p>
            <a:pPr lvl="1">
              <a:defRPr/>
            </a:pPr>
            <a:r>
              <a:rPr lang="it-IT" dirty="0" smtClean="0">
                <a:solidFill>
                  <a:srgbClr val="0070C0"/>
                </a:solidFill>
              </a:rPr>
              <a:t>Risorse elettroniche su </a:t>
            </a:r>
            <a:r>
              <a:rPr lang="it-IT" dirty="0" err="1" smtClean="0">
                <a:solidFill>
                  <a:srgbClr val="0070C0"/>
                </a:solidFill>
              </a:rPr>
              <a:t>CD</a:t>
            </a:r>
            <a:r>
              <a:rPr lang="it-IT" dirty="0" smtClean="0">
                <a:solidFill>
                  <a:srgbClr val="0070C0"/>
                </a:solidFill>
              </a:rPr>
              <a:t>, floppy ecc.</a:t>
            </a:r>
          </a:p>
          <a:p>
            <a:pPr lvl="1">
              <a:defRPr/>
            </a:pPr>
            <a:r>
              <a:rPr lang="it-IT" dirty="0" smtClean="0">
                <a:solidFill>
                  <a:srgbClr val="0070C0"/>
                </a:solidFill>
              </a:rPr>
              <a:t>Multimediali</a:t>
            </a:r>
          </a:p>
          <a:p>
            <a:pPr lvl="1">
              <a:defRPr/>
            </a:pPr>
            <a:r>
              <a:rPr lang="it-IT" dirty="0" smtClean="0">
                <a:solidFill>
                  <a:srgbClr val="0070C0"/>
                </a:solidFill>
              </a:rPr>
              <a:t>(Oggetti)</a:t>
            </a:r>
          </a:p>
          <a:p>
            <a:pPr>
              <a:defRPr/>
            </a:pPr>
            <a:r>
              <a:rPr lang="it-IT" dirty="0" smtClean="0"/>
              <a:t>Inoltre vengono gestite (di solito in modo centralizzato) le descrizioni degli e-book disponibili in rete di Ateneo o per singole strutture</a:t>
            </a:r>
          </a:p>
          <a:p>
            <a:pPr>
              <a:defRPr/>
            </a:pPr>
            <a:endParaRPr lang="it-IT" dirty="0" smtClean="0"/>
          </a:p>
          <a:p>
            <a:pPr>
              <a:defRPr/>
            </a:pPr>
            <a:r>
              <a:rPr lang="it-IT" dirty="0" smtClean="0"/>
              <a:t>Le altre risorse online (Periodici ad accesso remoto, banche dati) vengono invece gestite attraverso il Portale </a:t>
            </a:r>
            <a:r>
              <a:rPr lang="it-IT" dirty="0" err="1" smtClean="0"/>
              <a:t>Genualib</a:t>
            </a:r>
            <a:r>
              <a:rPr lang="it-IT" dirty="0" smtClean="0"/>
              <a:t> Plus (SFX)</a:t>
            </a:r>
          </a:p>
          <a:p>
            <a:pPr lvl="1">
              <a:defRPr/>
            </a:pP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5</a:t>
            </a:fld>
            <a:endParaRPr lang="it-I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431213" cy="1062038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it-IT" sz="3600" smtClean="0"/>
              <a:t/>
            </a:r>
            <a:br>
              <a:rPr lang="it-IT" sz="3600" smtClean="0"/>
            </a:br>
            <a:r>
              <a:rPr lang="it-IT" sz="3600" smtClean="0"/>
              <a:t>6 moduli, 2 interfacce</a:t>
            </a:r>
            <a:br>
              <a:rPr lang="it-IT" sz="3600" smtClean="0"/>
            </a:br>
            <a:r>
              <a:rPr lang="it-IT" sz="3200" smtClean="0"/>
              <a:t>per una gestione integrata di documenti e servizi </a:t>
            </a:r>
            <a:r>
              <a:rPr lang="it-IT" sz="3600" smtClean="0"/>
              <a:t/>
            </a:r>
            <a:br>
              <a:rPr lang="it-IT" sz="3600" smtClean="0"/>
            </a:br>
            <a:endParaRPr lang="it-IT" sz="360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76400"/>
            <a:ext cx="8820150" cy="3887788"/>
          </a:xfrm>
          <a:noFill/>
        </p:spPr>
        <p:txBody>
          <a:bodyPr lIns="92075" tIns="46038" rIns="92075" bIns="46038"/>
          <a:lstStyle/>
          <a:p>
            <a:pPr eaLnBrk="1" hangingPunct="1">
              <a:buFont typeface="Wingdings" pitchFamily="2" charset="2"/>
              <a:buNone/>
            </a:pPr>
            <a:endParaRPr lang="it-IT" smtClean="0"/>
          </a:p>
          <a:p>
            <a:pPr eaLnBrk="1" hangingPunct="1">
              <a:buFont typeface="Wingdings" pitchFamily="2" charset="2"/>
              <a:buNone/>
            </a:pPr>
            <a:endParaRPr lang="it-IT" sz="1800" smtClean="0"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it-IT" sz="1800" smtClean="0"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it-IT" sz="1800" smtClean="0"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it-IT" sz="1800" smtClean="0"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it-IT" sz="1800" smtClean="0">
              <a:latin typeface="Times New Roman" pitchFamily="18" charset="0"/>
            </a:endParaRPr>
          </a:p>
        </p:txBody>
      </p:sp>
      <p:graphicFrame>
        <p:nvGraphicFramePr>
          <p:cNvPr id="964656" name="Group 48"/>
          <p:cNvGraphicFramePr>
            <a:graphicFrameLocks noGrp="1"/>
          </p:cNvGraphicFramePr>
          <p:nvPr/>
        </p:nvGraphicFramePr>
        <p:xfrm>
          <a:off x="323850" y="1268413"/>
          <a:ext cx="8568952" cy="5712846"/>
        </p:xfrm>
        <a:graphic>
          <a:graphicData uri="http://schemas.openxmlformats.org/drawingml/2006/table">
            <a:tbl>
              <a:tblPr/>
              <a:tblGrid>
                <a:gridCol w="1496946"/>
                <a:gridCol w="2590995"/>
                <a:gridCol w="4481011"/>
              </a:tblGrid>
              <a:tr h="1497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Interfaccia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Modulo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Descrizione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72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GUI </a:t>
                      </a:r>
                      <a:r>
                        <a:rPr kumimoji="0" lang="it-IT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(graphical user interface, per gli operatori)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ACQ/SER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 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Gestione di 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Verdana" pitchFamily="34" charset="0"/>
                        </a:rPr>
                        <a:t>ORDINI, 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Verdana" pitchFamily="34" charset="0"/>
                        </a:rPr>
                        <a:t>ARRIVI, SOLLECITI, FATTURE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Verdana" pitchFamily="34" charset="0"/>
                        </a:rPr>
                        <a:t>, FORNITORI, 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Verdana" pitchFamily="34" charset="0"/>
                        </a:rPr>
                        <a:t>COAN,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servizi relativi alle Acquisizioni</a:t>
                      </a:r>
                      <a:b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 Gestione delle 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Verdana" pitchFamily="34" charset="0"/>
                        </a:rPr>
                        <a:t>SOTTOSCRIZIONI, SCHEDULAZIONE, 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Verdana" pitchFamily="34" charset="0"/>
                        </a:rPr>
                        <a:t>ARRIVO FASCICOLI, SOLLECITI, RILEGATURA ANNATE,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servizi relativi ai Periodici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71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GUI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Catalogazione</a:t>
                      </a: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Verdana" pitchFamily="34" charset="0"/>
                        </a:rPr>
                        <a:t>CATALOGAZIONE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Verdana" pitchFamily="34" charset="0"/>
                        </a:rPr>
                        <a:t> RECORD 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Verdana" pitchFamily="34" charset="0"/>
                        </a:rPr>
                        <a:t>BIBLIOGRAFICI e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Verdana" pitchFamily="34" charset="0"/>
                        </a:rPr>
                        <a:t>DI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Verdana" pitchFamily="34" charset="0"/>
                        </a:rPr>
                        <a:t>AUTORITÀ in colloquio con l’Indice SBN, gestione delle copie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 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servizi relativi alla Catalogazione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71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GUI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Circolazione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Verdana" pitchFamily="34" charset="0"/>
                        </a:rPr>
                        <a:t>PRESTITI/RESTITUZIONI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Verdana" pitchFamily="34" charset="0"/>
                        </a:rPr>
                        <a:t>, RINNOVI,PRENOTAZIONI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Verdana" pitchFamily="34" charset="0"/>
                        </a:rPr>
                        <a:t>, GESTIONE UTENTI 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del prestito, servizi relativi alla Circolazione</a:t>
                      </a:r>
                      <a:r>
                        <a:rPr kumimoji="0" lang="it-IT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91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WEB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(per gli utenti)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Opac</a:t>
                      </a:r>
                      <a:r>
                        <a:rPr kumimoji="0" lang="it-IT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Web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Verdana" pitchFamily="34" charset="0"/>
                        </a:rPr>
                        <a:t>RICERCHE SUL CATALOGO, ACCESSO A SERVIZI PERSONALIZZATI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6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Verdana" pitchFamily="34" charset="0"/>
                        </a:rPr>
                        <a:t>GUI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Verdana" pitchFamily="34" charset="0"/>
                        </a:rPr>
                        <a:t>ALEPHADM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Verdana" pitchFamily="34" charset="0"/>
                        </a:rPr>
                        <a:t>Configurazione del client, gestione delle </a:t>
                      </a: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Verdana" pitchFamily="34" charset="0"/>
                        </a:rPr>
                        <a:t>tabelle</a:t>
                      </a:r>
                      <a:endParaRPr kumimoji="0" lang="it-IT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71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Verdana" pitchFamily="34" charset="0"/>
                        </a:rPr>
                        <a:t>GUI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Verdana" pitchFamily="34" charset="0"/>
                        </a:rPr>
                        <a:t>ILL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Verdana" pitchFamily="34" charset="0"/>
                        </a:rPr>
                        <a:t>PRESTITO INTERBIBLIOTECARIO</a:t>
                      </a: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Verdana" pitchFamily="34" charset="0"/>
                        </a:rPr>
                        <a:t>, sia in entrata che in uscita, servizi relativi a ILL, attualmente non attivo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AA8DF7-D77E-47FD-AD16-7A2FA5EA176D}" type="slidenum">
              <a:rPr lang="it-IT" smtClean="0"/>
              <a:pPr>
                <a:defRPr/>
              </a:pPr>
              <a:t>6</a:t>
            </a:fld>
            <a:endParaRPr lang="it-IT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/>
              <a:t>Indice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Architettura del sistema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dirty="0" smtClean="0"/>
              <a:t>Il catalogo SBI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L’iter del documento in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Aleph</a:t>
            </a:r>
            <a:endParaRPr lang="it-IT" dirty="0" smtClean="0">
              <a:solidFill>
                <a:schemeClr val="bg1">
                  <a:lumMod val="50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Il modulo Catalogazione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Il modulo ACQ/SER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Il modulo CIR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Il modulo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Opac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Web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7</a:t>
            </a:fld>
            <a:endParaRPr lang="it-I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88913"/>
            <a:ext cx="8139113" cy="1106487"/>
          </a:xfrm>
        </p:spPr>
        <p:txBody>
          <a:bodyPr lIns="92075" tIns="46038" rIns="92075" bIns="46038"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2800" b="1" dirty="0" smtClean="0"/>
              <a:t/>
            </a:r>
            <a:br>
              <a:rPr lang="it-IT" sz="2800" b="1" dirty="0" smtClean="0"/>
            </a:br>
            <a:r>
              <a:rPr lang="it-IT" dirty="0" smtClean="0"/>
              <a:t>Il catalogo SBI:</a:t>
            </a:r>
            <a:br>
              <a:rPr lang="it-IT" dirty="0" smtClean="0"/>
            </a:br>
            <a:r>
              <a:rPr lang="it-IT" dirty="0" smtClean="0"/>
              <a:t>DB bibliografici e amministrativi</a:t>
            </a:r>
            <a:br>
              <a:rPr lang="it-IT" dirty="0" smtClean="0"/>
            </a:br>
            <a:endParaRPr lang="it-IT" dirty="0" smtClean="0"/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1447800"/>
            <a:ext cx="7920038" cy="5076825"/>
          </a:xfrm>
        </p:spPr>
        <p:txBody>
          <a:bodyPr lIns="92075" tIns="46038" rIns="92075" bIns="46038" rtlCol="0">
            <a:normAutofit fontScale="92500" lnSpcReduction="10000"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2"/>
              </a:buClr>
              <a:buFontTx/>
              <a:buChar char="o"/>
              <a:defRPr/>
            </a:pPr>
            <a:endParaRPr lang="it-IT" sz="1400" b="1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2"/>
              </a:buClr>
              <a:buFontTx/>
              <a:buChar char="o"/>
              <a:defRPr/>
            </a:pPr>
            <a:r>
              <a:rPr lang="it-IT" b="1" u="sng" dirty="0" smtClean="0"/>
              <a:t>I database bibliografici</a:t>
            </a:r>
            <a:r>
              <a:rPr lang="it-IT" sz="1400" b="1" dirty="0" smtClean="0"/>
              <a:t> (BIB</a:t>
            </a:r>
            <a:r>
              <a:rPr lang="it-IT" sz="1700" b="1" dirty="0" smtClean="0"/>
              <a:t>): </a:t>
            </a:r>
            <a:r>
              <a:rPr lang="it-IT" sz="1700" dirty="0" smtClean="0"/>
              <a:t>contengono registrazioni bibliografiche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2"/>
              </a:buClr>
              <a:buFontTx/>
              <a:buChar char="•"/>
              <a:defRPr/>
            </a:pPr>
            <a:r>
              <a:rPr lang="it-IT" sz="1700" b="1" dirty="0" smtClean="0"/>
              <a:t>A Genova 2 diversi DB bibliografici: GEN01, GEN02 - </a:t>
            </a:r>
            <a:r>
              <a:rPr lang="it-IT" sz="1700" dirty="0" smtClean="0"/>
              <a:t>circa 800.000 record</a:t>
            </a:r>
          </a:p>
          <a:p>
            <a:pPr eaLnBrk="1" fontAlgn="auto" hangingPunct="1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buClr>
                <a:schemeClr val="accent2"/>
              </a:buClr>
              <a:buFontTx/>
              <a:buChar char="o"/>
              <a:defRPr/>
            </a:pPr>
            <a:r>
              <a:rPr lang="it-IT" b="1" u="sng" dirty="0" smtClean="0"/>
              <a:t>I database di autorità</a:t>
            </a:r>
            <a:r>
              <a:rPr lang="it-IT" sz="1400" b="1" dirty="0" smtClean="0"/>
              <a:t> (AUT): </a:t>
            </a:r>
            <a:r>
              <a:rPr lang="it-IT" sz="1700" dirty="0" smtClean="0"/>
              <a:t>contengono record di autorità per le forme accettate delle intestazioni e le relazioni tra le intestazioni</a:t>
            </a:r>
          </a:p>
          <a:p>
            <a:pPr lvl="1" eaLnBrk="1" fontAlgn="auto" hangingPunct="1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buClr>
                <a:schemeClr val="tx2"/>
              </a:buClr>
              <a:buFontTx/>
              <a:buChar char="•"/>
              <a:defRPr/>
            </a:pPr>
            <a:r>
              <a:rPr lang="it-IT" sz="1700" b="1" dirty="0" smtClean="0"/>
              <a:t>A Genova 2 DB di autorità: </a:t>
            </a:r>
            <a:br>
              <a:rPr lang="it-IT" sz="1700" b="1" dirty="0" smtClean="0"/>
            </a:br>
            <a:r>
              <a:rPr lang="it-IT" sz="1700" b="1" dirty="0" smtClean="0"/>
              <a:t>GEN10: autori, titoli uniformi; GEN11: soggetti – </a:t>
            </a:r>
            <a:r>
              <a:rPr lang="it-IT" sz="1700" dirty="0" smtClean="0"/>
              <a:t>circa 450.000 record</a:t>
            </a:r>
          </a:p>
          <a:p>
            <a:pPr eaLnBrk="1" fontAlgn="auto" hangingPunct="1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buFontTx/>
              <a:buChar char="o"/>
              <a:defRPr/>
            </a:pPr>
            <a:r>
              <a:rPr lang="it-IT" b="1" u="sng" dirty="0" smtClean="0"/>
              <a:t>I database amministrativi</a:t>
            </a:r>
            <a:r>
              <a:rPr lang="it-IT" sz="1400" b="1" dirty="0" smtClean="0"/>
              <a:t> (ADM</a:t>
            </a:r>
            <a:r>
              <a:rPr lang="it-IT" sz="1700" b="1" dirty="0" smtClean="0"/>
              <a:t>): </a:t>
            </a:r>
            <a:r>
              <a:rPr lang="it-IT" sz="1700" dirty="0" smtClean="0"/>
              <a:t>contengono dati su: acquisizioni, sottoscrizioni, circolazione. Nell’installazione genovese contengono anche i dati di copia – circa 1.000.000 copie per SBA; a queste vanno aggiunte copie SBU e altri enti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2"/>
              </a:buClr>
              <a:buFontTx/>
              <a:buChar char="•"/>
              <a:defRPr/>
            </a:pPr>
            <a:r>
              <a:rPr lang="it-IT" sz="1700" b="1" dirty="0" smtClean="0"/>
              <a:t>A Genova installazione </a:t>
            </a:r>
            <a:r>
              <a:rPr lang="it-IT" sz="1700" b="1" dirty="0" err="1" smtClean="0"/>
              <a:t>multi-adm</a:t>
            </a:r>
            <a:r>
              <a:rPr lang="it-IT" sz="1700" b="1" dirty="0" smtClean="0"/>
              <a:t>: GEN50, GEN51, GEN52 </a:t>
            </a:r>
            <a:endParaRPr lang="it-IT" sz="1700" b="1" dirty="0" smtClean="0">
              <a:solidFill>
                <a:srgbClr val="33CC33"/>
              </a:solidFill>
            </a:endParaRPr>
          </a:p>
          <a:p>
            <a:pPr eaLnBrk="1" fontAlgn="auto" hangingPunct="1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buFontTx/>
              <a:buChar char="o"/>
              <a:defRPr/>
            </a:pPr>
            <a:r>
              <a:rPr lang="it-IT" b="1" i="1" u="sng" dirty="0" smtClean="0"/>
              <a:t>Il database ILL</a:t>
            </a:r>
            <a:r>
              <a:rPr lang="it-IT" sz="1700" b="1" i="1" dirty="0" smtClean="0"/>
              <a:t>:  al momento non attivo </a:t>
            </a:r>
          </a:p>
          <a:p>
            <a:pPr eaLnBrk="1" fontAlgn="auto" hangingPunct="1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buFontTx/>
              <a:buChar char="o"/>
              <a:defRPr/>
            </a:pPr>
            <a:r>
              <a:rPr lang="it-IT" b="1" dirty="0" smtClean="0"/>
              <a:t>Inoltre: il database utenti</a:t>
            </a:r>
            <a:r>
              <a:rPr lang="it-IT" sz="1700" dirty="0" smtClean="0"/>
              <a:t>: contiene dati generali sugli utenti e sullo staff</a:t>
            </a:r>
          </a:p>
          <a:p>
            <a:pPr eaLnBrk="1" fontAlgn="auto" hangingPunct="1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buFontTx/>
              <a:buChar char="o"/>
              <a:defRPr/>
            </a:pPr>
            <a:r>
              <a:rPr lang="it-IT" sz="1700" i="1" dirty="0" smtClean="0"/>
              <a:t>[Il database di </a:t>
            </a:r>
            <a:r>
              <a:rPr lang="it-IT" sz="1700" i="1" dirty="0" err="1" smtClean="0"/>
              <a:t>holdings</a:t>
            </a:r>
            <a:r>
              <a:rPr lang="it-IT" sz="1700" i="1" dirty="0" smtClean="0"/>
              <a:t> (HOL); Il database </a:t>
            </a:r>
            <a:r>
              <a:rPr lang="it-IT" sz="1700" i="1" dirty="0" err="1" smtClean="0"/>
              <a:t>Course</a:t>
            </a:r>
            <a:r>
              <a:rPr lang="it-IT" sz="1700" i="1" dirty="0" smtClean="0"/>
              <a:t> </a:t>
            </a:r>
            <a:r>
              <a:rPr lang="it-IT" sz="1700" i="1" dirty="0" err="1" smtClean="0"/>
              <a:t>Reading</a:t>
            </a:r>
            <a:r>
              <a:rPr lang="it-IT" sz="1700" i="1" dirty="0" smtClean="0"/>
              <a:t> (CR) (non usati nell’installazione genovese)]</a:t>
            </a:r>
          </a:p>
          <a:p>
            <a:pPr lvl="1" eaLnBrk="1" fontAlgn="auto" hangingPunct="1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buClr>
                <a:schemeClr val="tx2"/>
              </a:buClr>
              <a:buFontTx/>
              <a:buChar char="•"/>
              <a:defRPr/>
            </a:pPr>
            <a:endParaRPr lang="it-IT" sz="1200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it-IT" sz="1200" dirty="0" smtClean="0">
              <a:latin typeface="Times New Roman" pitchFamily="18" charset="0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it-IT" sz="1200" dirty="0" smtClean="0">
              <a:latin typeface="Times New Roman" pitchFamily="18" charset="0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it-IT" sz="1200" dirty="0" smtClean="0">
              <a:latin typeface="Times New Roman" pitchFamily="18" charset="0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it-IT" sz="1200" dirty="0" smtClean="0">
              <a:latin typeface="Times New Roman" pitchFamily="18" charset="0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it-IT" sz="1200" dirty="0" smtClean="0">
              <a:latin typeface="Times New Roman" pitchFamily="18" charset="0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AA8DF7-D77E-47FD-AD16-7A2FA5EA176D}" type="slidenum">
              <a:rPr lang="it-IT" smtClean="0"/>
              <a:pPr>
                <a:defRPr/>
              </a:pPr>
              <a:t>8</a:t>
            </a:fld>
            <a:endParaRPr lang="it-IT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994650" cy="1143000"/>
          </a:xfrm>
          <a:noFill/>
        </p:spPr>
        <p:txBody>
          <a:bodyPr lIns="92065" tIns="46033" rIns="92065" bIns="46033"/>
          <a:lstStyle/>
          <a:p>
            <a:pPr eaLnBrk="1" hangingPunct="1"/>
            <a:r>
              <a:rPr lang="it-IT" sz="3600" smtClean="0"/>
              <a:t>Relazioni tra database</a:t>
            </a:r>
            <a:br>
              <a:rPr lang="it-IT" sz="3600" smtClean="0"/>
            </a:br>
            <a:r>
              <a:rPr lang="it-IT" sz="3600" smtClean="0"/>
              <a:t>(esemplificazione della realtà SBI Genova)</a:t>
            </a:r>
          </a:p>
        </p:txBody>
      </p:sp>
      <p:sp>
        <p:nvSpPr>
          <p:cNvPr id="10245" name="Line 3"/>
          <p:cNvSpPr>
            <a:spLocks noChangeShapeType="1"/>
          </p:cNvSpPr>
          <p:nvPr/>
        </p:nvSpPr>
        <p:spPr bwMode="auto">
          <a:xfrm>
            <a:off x="3352800" y="2667000"/>
            <a:ext cx="1981200" cy="533400"/>
          </a:xfrm>
          <a:prstGeom prst="line">
            <a:avLst/>
          </a:prstGeom>
          <a:noFill/>
          <a:ln w="25400" cap="sq">
            <a:solidFill>
              <a:srgbClr val="0000FF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10246" name="Line 4"/>
          <p:cNvSpPr>
            <a:spLocks noChangeShapeType="1"/>
          </p:cNvSpPr>
          <p:nvPr/>
        </p:nvSpPr>
        <p:spPr bwMode="auto">
          <a:xfrm>
            <a:off x="5105400" y="2743200"/>
            <a:ext cx="533400" cy="381000"/>
          </a:xfrm>
          <a:prstGeom prst="line">
            <a:avLst/>
          </a:prstGeom>
          <a:noFill/>
          <a:ln w="25400" cap="sq">
            <a:solidFill>
              <a:srgbClr val="0000FF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10247" name="AutoShape 6"/>
          <p:cNvSpPr>
            <a:spLocks noChangeArrowheads="1"/>
          </p:cNvSpPr>
          <p:nvPr/>
        </p:nvSpPr>
        <p:spPr bwMode="auto">
          <a:xfrm>
            <a:off x="2895600" y="1676400"/>
            <a:ext cx="866775" cy="898525"/>
          </a:xfrm>
          <a:prstGeom prst="flowChartMagneticDisk">
            <a:avLst/>
          </a:prstGeom>
          <a:solidFill>
            <a:srgbClr val="0000FF"/>
          </a:solidFill>
          <a:ln w="6350" cap="sq">
            <a:noFill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it-IT">
                <a:latin typeface="Verdana" pitchFamily="34" charset="0"/>
              </a:rPr>
              <a:t>GEN10</a:t>
            </a:r>
          </a:p>
          <a:p>
            <a:pPr algn="ctr"/>
            <a:r>
              <a:rPr lang="it-IT">
                <a:latin typeface="Verdana" pitchFamily="34" charset="0"/>
              </a:rPr>
              <a:t>DB AUT</a:t>
            </a:r>
          </a:p>
        </p:txBody>
      </p:sp>
      <p:sp>
        <p:nvSpPr>
          <p:cNvPr id="10248" name="AutoShape 7"/>
          <p:cNvSpPr>
            <a:spLocks noChangeArrowheads="1"/>
          </p:cNvSpPr>
          <p:nvPr/>
        </p:nvSpPr>
        <p:spPr bwMode="auto">
          <a:xfrm>
            <a:off x="4648200" y="1752600"/>
            <a:ext cx="866775" cy="898525"/>
          </a:xfrm>
          <a:prstGeom prst="flowChartMagneticDisk">
            <a:avLst/>
          </a:prstGeom>
          <a:solidFill>
            <a:srgbClr val="0000FF"/>
          </a:solidFill>
          <a:ln w="6350" cap="sq">
            <a:noFill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it-IT">
                <a:latin typeface="Verdana" pitchFamily="34" charset="0"/>
              </a:rPr>
              <a:t>GEN11</a:t>
            </a:r>
          </a:p>
          <a:p>
            <a:pPr algn="ctr"/>
            <a:r>
              <a:rPr lang="it-IT">
                <a:latin typeface="Verdana" pitchFamily="34" charset="0"/>
              </a:rPr>
              <a:t>DB AUT</a:t>
            </a:r>
          </a:p>
        </p:txBody>
      </p:sp>
      <p:sp>
        <p:nvSpPr>
          <p:cNvPr id="10249" name="AutoShape 8"/>
          <p:cNvSpPr>
            <a:spLocks noChangeArrowheads="1"/>
          </p:cNvSpPr>
          <p:nvPr/>
        </p:nvSpPr>
        <p:spPr bwMode="auto">
          <a:xfrm>
            <a:off x="2057400" y="3124200"/>
            <a:ext cx="823913" cy="898525"/>
          </a:xfrm>
          <a:prstGeom prst="flowChartMagneticDisk">
            <a:avLst/>
          </a:prstGeom>
          <a:solidFill>
            <a:srgbClr val="339966"/>
          </a:solidFill>
          <a:ln w="6350" cap="sq">
            <a:noFill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it-IT">
                <a:latin typeface="Verdana" pitchFamily="34" charset="0"/>
              </a:rPr>
              <a:t>GEN01</a:t>
            </a:r>
          </a:p>
          <a:p>
            <a:pPr algn="ctr"/>
            <a:r>
              <a:rPr lang="it-IT">
                <a:latin typeface="Verdana" pitchFamily="34" charset="0"/>
              </a:rPr>
              <a:t>DB BIB</a:t>
            </a:r>
          </a:p>
        </p:txBody>
      </p:sp>
      <p:sp>
        <p:nvSpPr>
          <p:cNvPr id="10250" name="AutoShape 9"/>
          <p:cNvSpPr>
            <a:spLocks noChangeArrowheads="1"/>
          </p:cNvSpPr>
          <p:nvPr/>
        </p:nvSpPr>
        <p:spPr bwMode="auto">
          <a:xfrm>
            <a:off x="5410200" y="3200400"/>
            <a:ext cx="823913" cy="898525"/>
          </a:xfrm>
          <a:prstGeom prst="flowChartMagneticDisk">
            <a:avLst/>
          </a:prstGeom>
          <a:solidFill>
            <a:srgbClr val="339966"/>
          </a:solidFill>
          <a:ln w="6350" cap="sq">
            <a:noFill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it-IT">
                <a:latin typeface="Verdana" pitchFamily="34" charset="0"/>
              </a:rPr>
              <a:t>GEN02</a:t>
            </a:r>
          </a:p>
          <a:p>
            <a:pPr algn="ctr"/>
            <a:r>
              <a:rPr lang="it-IT">
                <a:latin typeface="Verdana" pitchFamily="34" charset="0"/>
              </a:rPr>
              <a:t>DB BIB</a:t>
            </a:r>
          </a:p>
        </p:txBody>
      </p:sp>
      <p:sp>
        <p:nvSpPr>
          <p:cNvPr id="10251" name="AutoShape 11"/>
          <p:cNvSpPr>
            <a:spLocks noChangeArrowheads="1"/>
          </p:cNvSpPr>
          <p:nvPr/>
        </p:nvSpPr>
        <p:spPr bwMode="auto">
          <a:xfrm>
            <a:off x="1600200" y="4572000"/>
            <a:ext cx="912813" cy="898525"/>
          </a:xfrm>
          <a:prstGeom prst="flowChartMagneticDisk">
            <a:avLst/>
          </a:prstGeom>
          <a:solidFill>
            <a:srgbClr val="FF9900"/>
          </a:solidFill>
          <a:ln w="6350" cap="sq">
            <a:noFill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it-IT">
                <a:latin typeface="Verdana" pitchFamily="34" charset="0"/>
              </a:rPr>
              <a:t>GEN50</a:t>
            </a:r>
          </a:p>
          <a:p>
            <a:pPr algn="ctr"/>
            <a:r>
              <a:rPr lang="it-IT">
                <a:latin typeface="Verdana" pitchFamily="34" charset="0"/>
              </a:rPr>
              <a:t>DB ADM</a:t>
            </a:r>
          </a:p>
        </p:txBody>
      </p:sp>
      <p:sp>
        <p:nvSpPr>
          <p:cNvPr id="10252" name="AutoShape 12"/>
          <p:cNvSpPr>
            <a:spLocks noChangeArrowheads="1"/>
          </p:cNvSpPr>
          <p:nvPr/>
        </p:nvSpPr>
        <p:spPr bwMode="auto">
          <a:xfrm>
            <a:off x="3505200" y="4648200"/>
            <a:ext cx="912813" cy="898525"/>
          </a:xfrm>
          <a:prstGeom prst="flowChartMagneticDisk">
            <a:avLst/>
          </a:prstGeom>
          <a:solidFill>
            <a:srgbClr val="FF9900"/>
          </a:solidFill>
          <a:ln w="6350" cap="sq">
            <a:noFill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it-IT">
                <a:latin typeface="Verdana" pitchFamily="34" charset="0"/>
              </a:rPr>
              <a:t>GEN52</a:t>
            </a:r>
          </a:p>
          <a:p>
            <a:pPr algn="ctr"/>
            <a:r>
              <a:rPr lang="it-IT">
                <a:latin typeface="Verdana" pitchFamily="34" charset="0"/>
              </a:rPr>
              <a:t>DB ADM</a:t>
            </a:r>
          </a:p>
        </p:txBody>
      </p:sp>
      <p:sp>
        <p:nvSpPr>
          <p:cNvPr id="10253" name="AutoShape 13"/>
          <p:cNvSpPr>
            <a:spLocks noChangeArrowheads="1"/>
          </p:cNvSpPr>
          <p:nvPr/>
        </p:nvSpPr>
        <p:spPr bwMode="auto">
          <a:xfrm>
            <a:off x="5562600" y="4648200"/>
            <a:ext cx="912813" cy="898525"/>
          </a:xfrm>
          <a:prstGeom prst="flowChartMagneticDisk">
            <a:avLst/>
          </a:prstGeom>
          <a:solidFill>
            <a:srgbClr val="FF9900"/>
          </a:solidFill>
          <a:ln w="6350" cap="sq">
            <a:noFill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it-IT">
                <a:latin typeface="Verdana" pitchFamily="34" charset="0"/>
              </a:rPr>
              <a:t>GEN51</a:t>
            </a:r>
          </a:p>
          <a:p>
            <a:pPr algn="ctr"/>
            <a:r>
              <a:rPr lang="it-IT">
                <a:latin typeface="Verdana" pitchFamily="34" charset="0"/>
              </a:rPr>
              <a:t>DB ADM</a:t>
            </a:r>
          </a:p>
        </p:txBody>
      </p:sp>
      <p:sp>
        <p:nvSpPr>
          <p:cNvPr id="10254" name="Line 15"/>
          <p:cNvSpPr>
            <a:spLocks noChangeShapeType="1"/>
          </p:cNvSpPr>
          <p:nvPr/>
        </p:nvSpPr>
        <p:spPr bwMode="auto">
          <a:xfrm flipH="1">
            <a:off x="2514600" y="2667000"/>
            <a:ext cx="685800" cy="381000"/>
          </a:xfrm>
          <a:prstGeom prst="line">
            <a:avLst/>
          </a:prstGeom>
          <a:noFill/>
          <a:ln w="25400" cap="sq">
            <a:solidFill>
              <a:srgbClr val="0000FF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10255" name="Line 16"/>
          <p:cNvSpPr>
            <a:spLocks noChangeShapeType="1"/>
          </p:cNvSpPr>
          <p:nvPr/>
        </p:nvSpPr>
        <p:spPr bwMode="auto">
          <a:xfrm flipH="1">
            <a:off x="2895600" y="2743200"/>
            <a:ext cx="2133600" cy="457200"/>
          </a:xfrm>
          <a:prstGeom prst="line">
            <a:avLst/>
          </a:prstGeom>
          <a:noFill/>
          <a:ln w="25400" cap="sq">
            <a:solidFill>
              <a:srgbClr val="0000FF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10256" name="Line 17"/>
          <p:cNvSpPr>
            <a:spLocks noChangeShapeType="1"/>
          </p:cNvSpPr>
          <p:nvPr/>
        </p:nvSpPr>
        <p:spPr bwMode="auto">
          <a:xfrm flipH="1">
            <a:off x="1905000" y="4038600"/>
            <a:ext cx="609600" cy="533400"/>
          </a:xfrm>
          <a:prstGeom prst="line">
            <a:avLst/>
          </a:prstGeom>
          <a:noFill/>
          <a:ln w="25400" cap="sq">
            <a:solidFill>
              <a:srgbClr val="FF66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10257" name="Line 18"/>
          <p:cNvSpPr>
            <a:spLocks noChangeShapeType="1"/>
          </p:cNvSpPr>
          <p:nvPr/>
        </p:nvSpPr>
        <p:spPr bwMode="auto">
          <a:xfrm>
            <a:off x="2590800" y="4038600"/>
            <a:ext cx="1371600" cy="609600"/>
          </a:xfrm>
          <a:prstGeom prst="line">
            <a:avLst/>
          </a:prstGeom>
          <a:noFill/>
          <a:ln w="25400" cap="sq">
            <a:solidFill>
              <a:srgbClr val="FF99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10258" name="Line 19"/>
          <p:cNvSpPr>
            <a:spLocks noChangeShapeType="1"/>
          </p:cNvSpPr>
          <p:nvPr/>
        </p:nvSpPr>
        <p:spPr bwMode="auto">
          <a:xfrm>
            <a:off x="2743200" y="4038600"/>
            <a:ext cx="3048000" cy="609600"/>
          </a:xfrm>
          <a:prstGeom prst="line">
            <a:avLst/>
          </a:prstGeom>
          <a:noFill/>
          <a:ln w="25400" cap="sq">
            <a:solidFill>
              <a:srgbClr val="FF99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10259" name="Line 20"/>
          <p:cNvSpPr>
            <a:spLocks noChangeShapeType="1"/>
          </p:cNvSpPr>
          <p:nvPr/>
        </p:nvSpPr>
        <p:spPr bwMode="auto">
          <a:xfrm>
            <a:off x="5791200" y="4114800"/>
            <a:ext cx="304800" cy="533400"/>
          </a:xfrm>
          <a:prstGeom prst="line">
            <a:avLst/>
          </a:prstGeom>
          <a:noFill/>
          <a:ln w="25400" cap="sq">
            <a:solidFill>
              <a:srgbClr val="FF99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10260" name="AutoShape 21"/>
          <p:cNvSpPr>
            <a:spLocks noChangeArrowheads="1"/>
          </p:cNvSpPr>
          <p:nvPr/>
        </p:nvSpPr>
        <p:spPr bwMode="auto">
          <a:xfrm>
            <a:off x="4229100" y="5805488"/>
            <a:ext cx="1025525" cy="896937"/>
          </a:xfrm>
          <a:prstGeom prst="flowChartMagneticDisk">
            <a:avLst/>
          </a:prstGeom>
          <a:solidFill>
            <a:srgbClr val="FF6600"/>
          </a:solidFill>
          <a:ln w="6350" cap="sq">
            <a:noFill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it-IT">
                <a:latin typeface="Verdana" pitchFamily="34" charset="0"/>
              </a:rPr>
              <a:t>PWD50</a:t>
            </a:r>
          </a:p>
          <a:p>
            <a:pPr algn="ctr"/>
            <a:r>
              <a:rPr lang="it-IT">
                <a:latin typeface="Verdana" pitchFamily="34" charset="0"/>
              </a:rPr>
              <a:t>DB utenti</a:t>
            </a:r>
          </a:p>
        </p:txBody>
      </p:sp>
      <p:sp>
        <p:nvSpPr>
          <p:cNvPr id="10261" name="Line 22"/>
          <p:cNvSpPr>
            <a:spLocks noChangeShapeType="1"/>
          </p:cNvSpPr>
          <p:nvPr/>
        </p:nvSpPr>
        <p:spPr bwMode="auto">
          <a:xfrm flipV="1">
            <a:off x="4787900" y="5516563"/>
            <a:ext cx="1152525" cy="288925"/>
          </a:xfrm>
          <a:prstGeom prst="line">
            <a:avLst/>
          </a:prstGeom>
          <a:noFill/>
          <a:ln w="22225">
            <a:solidFill>
              <a:srgbClr val="FF6600"/>
            </a:solidFill>
            <a:prstDash val="dashDot"/>
            <a:round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10262" name="Line 23"/>
          <p:cNvSpPr>
            <a:spLocks noChangeShapeType="1"/>
          </p:cNvSpPr>
          <p:nvPr/>
        </p:nvSpPr>
        <p:spPr bwMode="auto">
          <a:xfrm flipH="1" flipV="1">
            <a:off x="2124075" y="5445125"/>
            <a:ext cx="2592388" cy="360363"/>
          </a:xfrm>
          <a:prstGeom prst="line">
            <a:avLst/>
          </a:prstGeom>
          <a:noFill/>
          <a:ln w="22225">
            <a:solidFill>
              <a:srgbClr val="FF6600"/>
            </a:solidFill>
            <a:prstDash val="dashDot"/>
            <a:round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AA8DF7-D77E-47FD-AD16-7A2FA5EA176D}" type="slidenum">
              <a:rPr lang="it-IT" smtClean="0"/>
              <a:pPr>
                <a:defRPr/>
              </a:pPr>
              <a:t>9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88913"/>
            <a:ext cx="8208963" cy="1419225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it-IT" sz="4000" smtClean="0"/>
              <a:t>Chi partecipa al Catalogo SBI</a:t>
            </a:r>
            <a:br>
              <a:rPr lang="it-IT" sz="4000" smtClean="0"/>
            </a:br>
            <a:endParaRPr lang="it-IT" sz="400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4213" y="1676400"/>
            <a:ext cx="8078787" cy="4267200"/>
          </a:xfrm>
          <a:noFill/>
        </p:spPr>
        <p:txBody>
          <a:bodyPr lIns="92075" tIns="46038" rIns="92075" bIns="46038"/>
          <a:lstStyle/>
          <a:p>
            <a:pPr eaLnBrk="1" hangingPunct="1">
              <a:buClr>
                <a:schemeClr val="accent2"/>
              </a:buClr>
              <a:buFontTx/>
              <a:buNone/>
            </a:pPr>
            <a:r>
              <a:rPr lang="it-IT" b="1" smtClean="0"/>
              <a:t>Partner:</a:t>
            </a:r>
          </a:p>
          <a:p>
            <a:pPr eaLnBrk="1" hangingPunct="1">
              <a:buClr>
                <a:schemeClr val="accent2"/>
              </a:buClr>
              <a:buFontTx/>
              <a:buChar char="o"/>
            </a:pPr>
            <a:r>
              <a:rPr lang="it-IT" sz="1800" b="1" smtClean="0"/>
              <a:t>Sistema Bibliotecario di Ateneo-Sistema Bibliotecario Urbano</a:t>
            </a:r>
          </a:p>
          <a:p>
            <a:pPr eaLnBrk="1" hangingPunct="1">
              <a:buClr>
                <a:schemeClr val="accent2"/>
              </a:buClr>
              <a:buFontTx/>
              <a:buChar char="o"/>
            </a:pPr>
            <a:r>
              <a:rPr lang="it-IT" sz="1400" b="1" smtClean="0"/>
              <a:t>Accademia Ligure di Scienze e Lettere, Società Ligure di Storia Patria</a:t>
            </a:r>
          </a:p>
          <a:p>
            <a:pPr eaLnBrk="1" hangingPunct="1">
              <a:buClr>
                <a:schemeClr val="accent2"/>
              </a:buClr>
              <a:buFontTx/>
              <a:buChar char="o"/>
            </a:pPr>
            <a:endParaRPr lang="it-IT" sz="1000" b="1" smtClean="0"/>
          </a:p>
          <a:p>
            <a:pPr eaLnBrk="1" hangingPunct="1">
              <a:buClr>
                <a:schemeClr val="accent2"/>
              </a:buClr>
              <a:buFontTx/>
              <a:buNone/>
            </a:pPr>
            <a:r>
              <a:rPr lang="it-IT" b="1" smtClean="0"/>
              <a:t>Biblioteche:</a:t>
            </a:r>
          </a:p>
          <a:p>
            <a:pPr eaLnBrk="1" hangingPunct="1">
              <a:buFontTx/>
              <a:buChar char="o"/>
            </a:pPr>
            <a:r>
              <a:rPr lang="it-IT" sz="1800" b="1" smtClean="0"/>
              <a:t>Per SBA</a:t>
            </a:r>
            <a:r>
              <a:rPr lang="it-IT" sz="1800" smtClean="0"/>
              <a:t>: in totale 60 punti di servizio (le sedi e sezioni delle 5 Biblioteche di scuola+3 Poli decentrati+CSSBA) definite come biblioteche (sublibrary) in Aleph</a:t>
            </a:r>
          </a:p>
          <a:p>
            <a:pPr eaLnBrk="1" hangingPunct="1">
              <a:buFontTx/>
              <a:buChar char="o"/>
            </a:pPr>
            <a:r>
              <a:rPr lang="it-IT" sz="1800" b="1" smtClean="0"/>
              <a:t>Per SBU</a:t>
            </a:r>
            <a:r>
              <a:rPr lang="it-IT" sz="1800" smtClean="0"/>
              <a:t>: 2 biblioteche centrali + 14 biblioteche di Municipio + 6 biblioteche specializzate di musei civici + alcuni centri di documentazione.</a:t>
            </a:r>
          </a:p>
          <a:p>
            <a:pPr lvl="2" eaLnBrk="1" hangingPunct="1">
              <a:buFontTx/>
              <a:buNone/>
            </a:pPr>
            <a:r>
              <a:rPr lang="it-IT" sz="1100" b="1" smtClean="0"/>
              <a:t> </a:t>
            </a:r>
          </a:p>
          <a:p>
            <a:pPr eaLnBrk="1" hangingPunct="1">
              <a:buClr>
                <a:schemeClr val="accent2"/>
              </a:buClr>
              <a:buFontTx/>
              <a:buChar char="o"/>
            </a:pPr>
            <a:r>
              <a:rPr lang="it-IT" sz="1800" b="1" smtClean="0"/>
              <a:t>Le biblioteche degli altri partner</a:t>
            </a:r>
            <a:r>
              <a:rPr lang="it-IT" sz="1400" b="1" smtClean="0"/>
              <a:t>:</a:t>
            </a:r>
          </a:p>
          <a:p>
            <a:pPr eaLnBrk="1" hangingPunct="1">
              <a:buFontTx/>
              <a:buChar char="•"/>
            </a:pPr>
            <a:r>
              <a:rPr lang="it-IT" sz="1000" b="1" smtClean="0"/>
              <a:t>	</a:t>
            </a:r>
            <a:r>
              <a:rPr lang="it-IT" sz="1400" smtClean="0"/>
              <a:t>Accademia Ligure di Scienze e Lettere</a:t>
            </a:r>
          </a:p>
          <a:p>
            <a:pPr eaLnBrk="1" hangingPunct="1">
              <a:buFontTx/>
              <a:buChar char="•"/>
            </a:pPr>
            <a:r>
              <a:rPr lang="it-IT" sz="1400" b="1" smtClean="0"/>
              <a:t>	</a:t>
            </a:r>
            <a:r>
              <a:rPr lang="it-IT" sz="1400" smtClean="0"/>
              <a:t>Società Ligure di Storia Patria</a:t>
            </a:r>
          </a:p>
          <a:p>
            <a:pPr eaLnBrk="1" hangingPunct="1">
              <a:buClr>
                <a:schemeClr val="accent2"/>
              </a:buClr>
              <a:buFontTx/>
              <a:buNone/>
            </a:pPr>
            <a:endParaRPr lang="it-IT" sz="1400" b="1" smtClean="0"/>
          </a:p>
          <a:p>
            <a:pPr eaLnBrk="1" hangingPunct="1">
              <a:buClr>
                <a:schemeClr val="accent2"/>
              </a:buClr>
              <a:buFontTx/>
              <a:buNone/>
            </a:pPr>
            <a:endParaRPr lang="it-IT" sz="1400" b="1" smtClean="0"/>
          </a:p>
          <a:p>
            <a:pPr lvl="2" eaLnBrk="1" hangingPunct="1">
              <a:buClr>
                <a:schemeClr val="accent2"/>
              </a:buClr>
              <a:buFontTx/>
              <a:buNone/>
            </a:pPr>
            <a:endParaRPr lang="it-IT" sz="900" b="1" smtClean="0"/>
          </a:p>
          <a:p>
            <a:pPr eaLnBrk="1" hangingPunct="1">
              <a:buFont typeface="Wingdings" pitchFamily="2" charset="2"/>
              <a:buNone/>
            </a:pPr>
            <a:endParaRPr lang="it-IT" sz="1200" smtClean="0">
              <a:latin typeface="Times New Roman" pitchFamily="18" charset="0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AA8DF7-D77E-47FD-AD16-7A2FA5EA176D}" type="slidenum">
              <a:rPr lang="it-IT" smtClean="0"/>
              <a:pPr>
                <a:defRPr/>
              </a:pPr>
              <a:t>10</a:t>
            </a:fld>
            <a:endParaRPr lang="it-IT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88913"/>
            <a:ext cx="8208963" cy="1419225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it-IT" sz="4000" smtClean="0"/>
              <a:t>Il catalogo SBI verso l’esterno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4213" y="1676400"/>
            <a:ext cx="8078787" cy="4267200"/>
          </a:xfrm>
          <a:noFill/>
        </p:spPr>
        <p:txBody>
          <a:bodyPr lIns="92075" tIns="46038" rIns="92075" bIns="46038">
            <a:normAutofit fontScale="85000" lnSpcReduction="20000"/>
          </a:bodyPr>
          <a:lstStyle/>
          <a:p>
            <a:pPr eaLnBrk="1" hangingPunct="1">
              <a:buClr>
                <a:schemeClr val="accent2"/>
              </a:buClr>
              <a:buFontTx/>
              <a:buNone/>
            </a:pPr>
            <a:r>
              <a:rPr lang="it-IT" dirty="0" smtClean="0"/>
              <a:t>Il catalogo SBI partecipa a SBN come Polo SBN SGE: l’Indice SBN viene aggiornato in tempo reale, tuttavia i dati vengono riversati in </a:t>
            </a:r>
            <a:r>
              <a:rPr lang="it-IT" dirty="0" err="1" smtClean="0"/>
              <a:t>Opac</a:t>
            </a:r>
            <a:r>
              <a:rPr lang="it-IT" dirty="0" smtClean="0"/>
              <a:t> SBN dall’Indice con uno scarto di qualche giorno</a:t>
            </a:r>
          </a:p>
          <a:p>
            <a:pPr eaLnBrk="1" hangingPunct="1">
              <a:buClr>
                <a:schemeClr val="accent2"/>
              </a:buClr>
              <a:buFontTx/>
              <a:buNone/>
            </a:pPr>
            <a:endParaRPr lang="it-IT" dirty="0" smtClean="0"/>
          </a:p>
          <a:p>
            <a:pPr eaLnBrk="1" hangingPunct="1">
              <a:buClr>
                <a:schemeClr val="accent2"/>
              </a:buClr>
              <a:buFontTx/>
              <a:buNone/>
            </a:pPr>
            <a:r>
              <a:rPr lang="it-IT" dirty="0" smtClean="0"/>
              <a:t>Il catalogo SBI (per la parte SBA) partecipa inoltre a </a:t>
            </a:r>
            <a:r>
              <a:rPr lang="it-IT" dirty="0" err="1" smtClean="0"/>
              <a:t>WorldCat</a:t>
            </a:r>
            <a:r>
              <a:rPr lang="it-IT" dirty="0" smtClean="0"/>
              <a:t> in modalità </a:t>
            </a:r>
            <a:r>
              <a:rPr lang="it-IT" dirty="0" err="1" smtClean="0"/>
              <a:t>batch</a:t>
            </a:r>
            <a:endParaRPr lang="it-IT" dirty="0" smtClean="0"/>
          </a:p>
          <a:p>
            <a:pPr eaLnBrk="1" hangingPunct="1">
              <a:buClr>
                <a:schemeClr val="accent2"/>
              </a:buClr>
              <a:buFontTx/>
              <a:buNone/>
            </a:pPr>
            <a:endParaRPr lang="it-IT" dirty="0" smtClean="0"/>
          </a:p>
          <a:p>
            <a:pPr eaLnBrk="1" hangingPunct="1">
              <a:buClr>
                <a:schemeClr val="accent2"/>
              </a:buClr>
              <a:buFontTx/>
              <a:buNone/>
            </a:pPr>
            <a:r>
              <a:rPr lang="it-IT" dirty="0" smtClean="0"/>
              <a:t>E’inoltre prevista l’integrazione col catalogo ACNP: attualmente sono in ACNP solo le Sedi di Economia e Lettere, in futuro tutte le sedi</a:t>
            </a:r>
            <a:endParaRPr lang="it-IT" dirty="0" smtClean="0"/>
          </a:p>
          <a:p>
            <a:pPr eaLnBrk="1" hangingPunct="1">
              <a:buClr>
                <a:schemeClr val="accent2"/>
              </a:buClr>
              <a:buFontTx/>
              <a:buNone/>
            </a:pPr>
            <a:endParaRPr lang="it-IT" sz="1400" b="1" dirty="0" smtClean="0"/>
          </a:p>
          <a:p>
            <a:pPr lvl="2" eaLnBrk="1" hangingPunct="1">
              <a:buClr>
                <a:schemeClr val="accent2"/>
              </a:buClr>
              <a:buFontTx/>
              <a:buNone/>
            </a:pPr>
            <a:endParaRPr lang="it-IT" sz="900" b="1" dirty="0" smtClean="0"/>
          </a:p>
          <a:p>
            <a:pPr eaLnBrk="1" hangingPunct="1">
              <a:buFont typeface="Wingdings" pitchFamily="2" charset="2"/>
              <a:buNone/>
            </a:pPr>
            <a:endParaRPr lang="it-IT" sz="1200" dirty="0" smtClean="0">
              <a:latin typeface="Times New Roman" pitchFamily="18" charset="0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AA8DF7-D77E-47FD-AD16-7A2FA5EA176D}" type="slidenum">
              <a:rPr lang="it-IT" smtClean="0"/>
              <a:pPr>
                <a:defRPr/>
              </a:pPr>
              <a:t>11</a:t>
            </a:fld>
            <a:endParaRPr lang="it-IT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/>
              <a:t>Indice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Architettura del sistema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Il catalogo SBI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dirty="0" smtClean="0"/>
              <a:t>L’iter del documento in </a:t>
            </a:r>
            <a:r>
              <a:rPr lang="it-IT" b="1" dirty="0" err="1" smtClean="0"/>
              <a:t>Aleph</a:t>
            </a:r>
            <a:endParaRPr lang="it-IT" b="1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Il modulo Catalogazione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Il modulo ACQ/SER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Il modulo CIR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Il modulo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Opac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Web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12</a:t>
            </a:fld>
            <a:endParaRPr lang="it-I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15888"/>
            <a:ext cx="7772400" cy="812800"/>
          </a:xfrm>
        </p:spPr>
        <p:txBody>
          <a:bodyPr/>
          <a:lstStyle/>
          <a:p>
            <a:pPr eaLnBrk="1" hangingPunct="1"/>
            <a:r>
              <a:rPr lang="it-IT" sz="3200" smtClean="0"/>
              <a:t>Iter del documento monografico in Aleph</a:t>
            </a:r>
            <a:endParaRPr lang="it-IT" sz="2800" smtClean="0"/>
          </a:p>
        </p:txBody>
      </p:sp>
      <p:sp>
        <p:nvSpPr>
          <p:cNvPr id="14341" name="Rectangle 3"/>
          <p:cNvSpPr>
            <a:spLocks noChangeArrowheads="1"/>
          </p:cNvSpPr>
          <p:nvPr/>
        </p:nvSpPr>
        <p:spPr bwMode="auto">
          <a:xfrm>
            <a:off x="571500" y="857250"/>
            <a:ext cx="771525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it-IT" sz="240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it-IT" sz="2000" b="1">
                <a:solidFill>
                  <a:srgbClr val="002060"/>
                </a:solidFill>
                <a:latin typeface="Calibri" pitchFamily="34" charset="0"/>
              </a:rPr>
              <a:t>Ricercare a catalogo se il record bibliografico è presente</a:t>
            </a:r>
            <a:r>
              <a:rPr lang="it-IT" sz="2000">
                <a:solidFill>
                  <a:schemeClr val="tx1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14342" name="Text Box 5"/>
          <p:cNvSpPr txBox="1">
            <a:spLocks noChangeArrowheads="1"/>
          </p:cNvSpPr>
          <p:nvPr/>
        </p:nvSpPr>
        <p:spPr bwMode="auto">
          <a:xfrm>
            <a:off x="2428875" y="4143375"/>
            <a:ext cx="3143250" cy="243205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600">
                <a:solidFill>
                  <a:schemeClr val="tx1"/>
                </a:solidFill>
                <a:latin typeface="Calibri" pitchFamily="34" charset="0"/>
              </a:rPr>
              <a:t>Registrare arrivo del libro (ACQ)</a:t>
            </a:r>
          </a:p>
          <a:p>
            <a:pPr algn="ctr">
              <a:spcBef>
                <a:spcPct val="50000"/>
              </a:spcBef>
            </a:pPr>
            <a:r>
              <a:rPr lang="it-IT" sz="1600">
                <a:solidFill>
                  <a:schemeClr val="tx1"/>
                </a:solidFill>
                <a:latin typeface="Calibri" pitchFamily="34" charset="0"/>
              </a:rPr>
              <a:t>Nei casi previsti passare a CAT per inviare LOC a SBN</a:t>
            </a:r>
          </a:p>
          <a:p>
            <a:pPr algn="ctr">
              <a:spcBef>
                <a:spcPct val="50000"/>
              </a:spcBef>
            </a:pPr>
            <a:r>
              <a:rPr lang="it-IT" sz="1600">
                <a:solidFill>
                  <a:schemeClr val="tx1"/>
                </a:solidFill>
                <a:latin typeface="Calibri" pitchFamily="34" charset="0"/>
              </a:rPr>
              <a:t>Ingressare e collocare copia</a:t>
            </a:r>
            <a:br>
              <a:rPr lang="it-IT" sz="1600">
                <a:solidFill>
                  <a:schemeClr val="tx1"/>
                </a:solidFill>
                <a:latin typeface="Calibri" pitchFamily="34" charset="0"/>
              </a:rPr>
            </a:br>
            <a:r>
              <a:rPr lang="it-IT" sz="1600">
                <a:solidFill>
                  <a:schemeClr val="tx1"/>
                </a:solidFill>
                <a:latin typeface="Calibri" pitchFamily="34" charset="0"/>
              </a:rPr>
              <a:t>Passare a CIR se sul libro c’è una prenotazione</a:t>
            </a:r>
          </a:p>
          <a:p>
            <a:pPr algn="ctr">
              <a:spcBef>
                <a:spcPct val="50000"/>
              </a:spcBef>
            </a:pPr>
            <a:r>
              <a:rPr lang="it-IT" sz="1600">
                <a:solidFill>
                  <a:schemeClr val="tx1"/>
                </a:solidFill>
                <a:latin typeface="Calibri" pitchFamily="34" charset="0"/>
              </a:rPr>
              <a:t>Registrare la fattura posticipata mensile (ACQ)</a:t>
            </a:r>
          </a:p>
        </p:txBody>
      </p:sp>
      <p:sp>
        <p:nvSpPr>
          <p:cNvPr id="14343" name="Text Box 6"/>
          <p:cNvSpPr txBox="1">
            <a:spLocks noChangeArrowheads="1"/>
          </p:cNvSpPr>
          <p:nvPr/>
        </p:nvSpPr>
        <p:spPr bwMode="auto">
          <a:xfrm>
            <a:off x="357188" y="2714625"/>
            <a:ext cx="1873250" cy="120015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600">
                <a:solidFill>
                  <a:schemeClr val="tx1"/>
                </a:solidFill>
                <a:latin typeface="Calibri" pitchFamily="34" charset="0"/>
              </a:rPr>
              <a:t>Passare al modulo ACQ/SER </a:t>
            </a:r>
          </a:p>
          <a:p>
            <a:pPr algn="ctr">
              <a:spcBef>
                <a:spcPct val="50000"/>
              </a:spcBef>
            </a:pPr>
            <a:r>
              <a:rPr lang="it-IT" sz="1600">
                <a:solidFill>
                  <a:schemeClr val="tx1"/>
                </a:solidFill>
                <a:latin typeface="Calibri" pitchFamily="34" charset="0"/>
              </a:rPr>
              <a:t>Aggiungere nuovo ordine (e copia)</a:t>
            </a:r>
          </a:p>
        </p:txBody>
      </p:sp>
      <p:sp>
        <p:nvSpPr>
          <p:cNvPr id="14344" name="CasellaDiTesto 13"/>
          <p:cNvSpPr txBox="1">
            <a:spLocks noChangeArrowheads="1"/>
          </p:cNvSpPr>
          <p:nvPr/>
        </p:nvSpPr>
        <p:spPr bwMode="auto">
          <a:xfrm>
            <a:off x="7000875" y="4286250"/>
            <a:ext cx="1500188" cy="2278063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>
                <a:solidFill>
                  <a:schemeClr val="tx1"/>
                </a:solidFill>
                <a:latin typeface="Calibri" pitchFamily="34" charset="0"/>
              </a:rPr>
              <a:t>Gestire la circolazione del libro (prenotazione, prestito, rinnovo, restituzione) con modulo CIR</a:t>
            </a:r>
          </a:p>
          <a:p>
            <a:endParaRPr lang="it-IT"/>
          </a:p>
        </p:txBody>
      </p:sp>
      <p:sp>
        <p:nvSpPr>
          <p:cNvPr id="14" name="Freccia in giù 13"/>
          <p:cNvSpPr/>
          <p:nvPr/>
        </p:nvSpPr>
        <p:spPr>
          <a:xfrm>
            <a:off x="4106863" y="1274763"/>
            <a:ext cx="387350" cy="7826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4346" name="Rectangle 3"/>
          <p:cNvSpPr>
            <a:spLocks noChangeArrowheads="1"/>
          </p:cNvSpPr>
          <p:nvPr/>
        </p:nvSpPr>
        <p:spPr bwMode="auto">
          <a:xfrm>
            <a:off x="1000125" y="2143125"/>
            <a:ext cx="6000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it-IT" sz="2000" b="1">
                <a:solidFill>
                  <a:srgbClr val="002060"/>
                </a:solidFill>
                <a:latin typeface="Calibri" pitchFamily="34" charset="0"/>
              </a:rPr>
              <a:t>Il record bibliografico è già presente</a:t>
            </a:r>
            <a:r>
              <a:rPr lang="it-IT" sz="2000">
                <a:solidFill>
                  <a:schemeClr val="tx1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12" name="Freccia a destra 11"/>
          <p:cNvSpPr/>
          <p:nvPr/>
        </p:nvSpPr>
        <p:spPr>
          <a:xfrm rot="2430342">
            <a:off x="1309688" y="4335463"/>
            <a:ext cx="714375" cy="3381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3" name="Freccia a destra 12"/>
          <p:cNvSpPr/>
          <p:nvPr/>
        </p:nvSpPr>
        <p:spPr>
          <a:xfrm>
            <a:off x="5929313" y="5000625"/>
            <a:ext cx="714375" cy="3397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6" name="Freccia in giù 15"/>
          <p:cNvSpPr/>
          <p:nvPr/>
        </p:nvSpPr>
        <p:spPr>
          <a:xfrm rot="3298987">
            <a:off x="3167857" y="2634456"/>
            <a:ext cx="387350" cy="785813"/>
          </a:xfrm>
          <a:prstGeom prst="downArrow">
            <a:avLst>
              <a:gd name="adj1" fmla="val 50000"/>
              <a:gd name="adj2" fmla="val 593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4350" name="CasellaDiTesto 13"/>
          <p:cNvSpPr txBox="1">
            <a:spLocks noChangeArrowheads="1"/>
          </p:cNvSpPr>
          <p:nvPr/>
        </p:nvSpPr>
        <p:spPr bwMode="auto">
          <a:xfrm>
            <a:off x="6072188" y="2571750"/>
            <a:ext cx="2214562" cy="1538288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>
                <a:solidFill>
                  <a:schemeClr val="tx1"/>
                </a:solidFill>
                <a:latin typeface="Calibri" pitchFamily="34" charset="0"/>
              </a:rPr>
              <a:t>Aprire il record in Catalogazione per modificarlo</a:t>
            </a:r>
          </a:p>
          <a:p>
            <a:r>
              <a:rPr lang="it-IT" sz="1600">
                <a:solidFill>
                  <a:schemeClr val="tx1"/>
                </a:solidFill>
                <a:latin typeface="Calibri" pitchFamily="34" charset="0"/>
              </a:rPr>
              <a:t>o in Copie per modificare i dati di copia</a:t>
            </a:r>
          </a:p>
          <a:p>
            <a:endParaRPr lang="it-IT"/>
          </a:p>
        </p:txBody>
      </p:sp>
      <p:sp>
        <p:nvSpPr>
          <p:cNvPr id="19" name="Freccia a destra 18"/>
          <p:cNvSpPr/>
          <p:nvPr/>
        </p:nvSpPr>
        <p:spPr>
          <a:xfrm rot="2018281">
            <a:off x="4665663" y="2825750"/>
            <a:ext cx="771525" cy="3667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7" name="Segnaposto numero diapositiva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3E9A5C-6FB3-41AD-A9BD-251740A53A02}" type="slidenum">
              <a:rPr lang="it-IT" smtClean="0"/>
              <a:pPr>
                <a:defRPr/>
              </a:pPr>
              <a:t>13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15888"/>
            <a:ext cx="7772400" cy="812800"/>
          </a:xfrm>
        </p:spPr>
        <p:txBody>
          <a:bodyPr/>
          <a:lstStyle/>
          <a:p>
            <a:pPr eaLnBrk="1" hangingPunct="1"/>
            <a:r>
              <a:rPr lang="it-IT" sz="3200" smtClean="0"/>
              <a:t>Iter del documento monografico in Aleph</a:t>
            </a:r>
            <a:endParaRPr lang="it-IT" sz="2800" smtClean="0"/>
          </a:p>
        </p:txBody>
      </p:sp>
      <p:sp>
        <p:nvSpPr>
          <p:cNvPr id="15365" name="Rectangle 3"/>
          <p:cNvSpPr>
            <a:spLocks noChangeArrowheads="1"/>
          </p:cNvSpPr>
          <p:nvPr/>
        </p:nvSpPr>
        <p:spPr bwMode="auto">
          <a:xfrm>
            <a:off x="571500" y="857250"/>
            <a:ext cx="771525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it-IT" sz="240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it-IT" sz="2000" b="1">
                <a:solidFill>
                  <a:srgbClr val="002060"/>
                </a:solidFill>
                <a:latin typeface="Calibri" pitchFamily="34" charset="0"/>
              </a:rPr>
              <a:t>Ricercare a catalogo se il record bibliografico è presente</a:t>
            </a:r>
            <a:r>
              <a:rPr lang="it-IT" sz="2000">
                <a:solidFill>
                  <a:schemeClr val="tx1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15366" name="Text Box 5"/>
          <p:cNvSpPr txBox="1">
            <a:spLocks noChangeArrowheads="1"/>
          </p:cNvSpPr>
          <p:nvPr/>
        </p:nvSpPr>
        <p:spPr bwMode="auto">
          <a:xfrm>
            <a:off x="3000375" y="3286125"/>
            <a:ext cx="3143250" cy="3170238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Registrare arrivo del libro (ACQ)</a:t>
            </a:r>
          </a:p>
          <a:p>
            <a:pPr algn="ctr">
              <a:spcBef>
                <a:spcPct val="50000"/>
              </a:spcBef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Passare a CAT per fondere il record </a:t>
            </a:r>
            <a:r>
              <a:rPr lang="it-IT" sz="1600" dirty="0" err="1">
                <a:solidFill>
                  <a:schemeClr val="tx1"/>
                </a:solidFill>
                <a:latin typeface="Calibri" pitchFamily="34" charset="0"/>
              </a:rPr>
              <a:t>Aleph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 con il record SBN oppure per completare la catalogazione e inviare record a SBN</a:t>
            </a:r>
            <a:br>
              <a:rPr lang="it-IT" sz="1600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Localizzare il record in SBN</a:t>
            </a:r>
          </a:p>
          <a:p>
            <a:pPr algn="ctr">
              <a:spcBef>
                <a:spcPct val="50000"/>
              </a:spcBef>
            </a:pPr>
            <a:r>
              <a:rPr lang="it-IT" sz="1600" dirty="0" err="1">
                <a:solidFill>
                  <a:schemeClr val="tx1"/>
                </a:solidFill>
                <a:latin typeface="Calibri" pitchFamily="34" charset="0"/>
              </a:rPr>
              <a:t>Ingressare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 e collocare copia</a:t>
            </a:r>
            <a:br>
              <a:rPr lang="it-IT" sz="1600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Passare a CIR se sul libro c’è una prenotazione</a:t>
            </a:r>
          </a:p>
          <a:p>
            <a:pPr algn="ctr">
              <a:spcBef>
                <a:spcPct val="50000"/>
              </a:spcBef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Registrare la fattura posticipata mensile (ACQ)</a:t>
            </a:r>
          </a:p>
        </p:txBody>
      </p:sp>
      <p:sp>
        <p:nvSpPr>
          <p:cNvPr id="15367" name="Text Box 6"/>
          <p:cNvSpPr txBox="1">
            <a:spLocks noChangeArrowheads="1"/>
          </p:cNvSpPr>
          <p:nvPr/>
        </p:nvSpPr>
        <p:spPr bwMode="auto">
          <a:xfrm>
            <a:off x="357188" y="3309938"/>
            <a:ext cx="1873250" cy="230822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600">
                <a:solidFill>
                  <a:schemeClr val="tx1"/>
                </a:solidFill>
                <a:latin typeface="Calibri" pitchFamily="34" charset="0"/>
              </a:rPr>
              <a:t>Creare un record bibliografico minimale</a:t>
            </a:r>
            <a:br>
              <a:rPr lang="it-IT" sz="1600">
                <a:solidFill>
                  <a:schemeClr val="tx1"/>
                </a:solidFill>
                <a:latin typeface="Calibri" pitchFamily="34" charset="0"/>
              </a:rPr>
            </a:br>
            <a:r>
              <a:rPr lang="it-IT" sz="1600">
                <a:solidFill>
                  <a:schemeClr val="tx1"/>
                </a:solidFill>
                <a:latin typeface="Calibri" pitchFamily="34" charset="0"/>
              </a:rPr>
              <a:t>Passare al modulo ACQ/SER </a:t>
            </a:r>
          </a:p>
          <a:p>
            <a:pPr algn="ctr">
              <a:spcBef>
                <a:spcPct val="50000"/>
              </a:spcBef>
            </a:pPr>
            <a:r>
              <a:rPr lang="it-IT" sz="1600">
                <a:solidFill>
                  <a:schemeClr val="tx1"/>
                </a:solidFill>
                <a:latin typeface="Calibri" pitchFamily="34" charset="0"/>
              </a:rPr>
              <a:t>Aggiungere nuovo ordine (e copia)</a:t>
            </a:r>
          </a:p>
          <a:p>
            <a:pPr algn="ctr">
              <a:spcBef>
                <a:spcPct val="50000"/>
              </a:spcBef>
            </a:pPr>
            <a:endParaRPr lang="it-IT" sz="160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15368" name="CasellaDiTesto 13"/>
          <p:cNvSpPr txBox="1">
            <a:spLocks noChangeArrowheads="1"/>
          </p:cNvSpPr>
          <p:nvPr/>
        </p:nvSpPr>
        <p:spPr bwMode="auto">
          <a:xfrm>
            <a:off x="6786563" y="3500438"/>
            <a:ext cx="2143125" cy="1538287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>
                <a:solidFill>
                  <a:schemeClr val="tx1"/>
                </a:solidFill>
                <a:latin typeface="Calibri" pitchFamily="34" charset="0"/>
              </a:rPr>
              <a:t>Gestire la circolazione del libro</a:t>
            </a:r>
            <a:br>
              <a:rPr lang="it-IT" sz="1600">
                <a:solidFill>
                  <a:schemeClr val="tx1"/>
                </a:solidFill>
                <a:latin typeface="Calibri" pitchFamily="34" charset="0"/>
              </a:rPr>
            </a:br>
            <a:r>
              <a:rPr lang="it-IT" sz="1600">
                <a:solidFill>
                  <a:schemeClr val="tx1"/>
                </a:solidFill>
                <a:latin typeface="Calibri" pitchFamily="34" charset="0"/>
              </a:rPr>
              <a:t>(prenotazione, prestito, rinnovo, restituzione) con modulo CIR</a:t>
            </a:r>
          </a:p>
          <a:p>
            <a:endParaRPr lang="it-IT"/>
          </a:p>
        </p:txBody>
      </p:sp>
      <p:sp>
        <p:nvSpPr>
          <p:cNvPr id="14" name="Freccia in giù 13"/>
          <p:cNvSpPr/>
          <p:nvPr/>
        </p:nvSpPr>
        <p:spPr>
          <a:xfrm>
            <a:off x="4106863" y="1274763"/>
            <a:ext cx="387350" cy="7826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5370" name="Rectangle 3"/>
          <p:cNvSpPr>
            <a:spLocks noChangeArrowheads="1"/>
          </p:cNvSpPr>
          <p:nvPr/>
        </p:nvSpPr>
        <p:spPr bwMode="auto">
          <a:xfrm>
            <a:off x="1000125" y="2143125"/>
            <a:ext cx="6000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it-IT" sz="2000" b="1">
                <a:solidFill>
                  <a:srgbClr val="002060"/>
                </a:solidFill>
                <a:latin typeface="Calibri" pitchFamily="34" charset="0"/>
              </a:rPr>
              <a:t>Il record bibliografico non è presente a catalogo</a:t>
            </a:r>
            <a:r>
              <a:rPr lang="it-IT" sz="2000">
                <a:solidFill>
                  <a:schemeClr val="tx1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17" name="Freccia in giù 16"/>
          <p:cNvSpPr/>
          <p:nvPr/>
        </p:nvSpPr>
        <p:spPr>
          <a:xfrm rot="3371972">
            <a:off x="1920082" y="2463006"/>
            <a:ext cx="387350" cy="7826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2" name="Freccia in giù 11"/>
          <p:cNvSpPr/>
          <p:nvPr/>
        </p:nvSpPr>
        <p:spPr>
          <a:xfrm rot="16200000">
            <a:off x="2412207" y="3945731"/>
            <a:ext cx="387350" cy="7826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3" name="Freccia in giù 12"/>
          <p:cNvSpPr/>
          <p:nvPr/>
        </p:nvSpPr>
        <p:spPr>
          <a:xfrm rot="16200000">
            <a:off x="6341269" y="3874294"/>
            <a:ext cx="387350" cy="7826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5" name="Segnaposto numero diapositiva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3E9A5C-6FB3-41AD-A9BD-251740A53A02}" type="slidenum">
              <a:rPr lang="it-IT" smtClean="0"/>
              <a:pPr>
                <a:defRPr/>
              </a:pPr>
              <a:t>14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15888"/>
            <a:ext cx="7772400" cy="812800"/>
          </a:xfrm>
        </p:spPr>
        <p:txBody>
          <a:bodyPr/>
          <a:lstStyle/>
          <a:p>
            <a:pPr eaLnBrk="1" hangingPunct="1"/>
            <a:r>
              <a:rPr lang="it-IT" sz="3200" smtClean="0"/>
              <a:t>Iter del periodico in Aleph</a:t>
            </a:r>
            <a:endParaRPr lang="it-IT" sz="2800" smtClean="0"/>
          </a:p>
        </p:txBody>
      </p:sp>
      <p:sp>
        <p:nvSpPr>
          <p:cNvPr id="16389" name="Rectangle 3"/>
          <p:cNvSpPr>
            <a:spLocks noChangeArrowheads="1"/>
          </p:cNvSpPr>
          <p:nvPr/>
        </p:nvSpPr>
        <p:spPr bwMode="auto">
          <a:xfrm>
            <a:off x="571500" y="857250"/>
            <a:ext cx="771525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it-IT" sz="240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it-IT" sz="2000" b="1">
                <a:solidFill>
                  <a:srgbClr val="002060"/>
                </a:solidFill>
                <a:latin typeface="Calibri" pitchFamily="34" charset="0"/>
              </a:rPr>
              <a:t>Ricercare a catalogo se il record bibliografico è presente</a:t>
            </a:r>
            <a:r>
              <a:rPr lang="it-IT" sz="2000">
                <a:solidFill>
                  <a:schemeClr val="tx1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16390" name="Text Box 5"/>
          <p:cNvSpPr txBox="1">
            <a:spLocks noChangeArrowheads="1"/>
          </p:cNvSpPr>
          <p:nvPr/>
        </p:nvSpPr>
        <p:spPr bwMode="auto">
          <a:xfrm>
            <a:off x="2699792" y="3356992"/>
            <a:ext cx="1783085" cy="2308324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Registrare arrivo dei fascicoli (SER)</a:t>
            </a:r>
          </a:p>
          <a:p>
            <a:pPr algn="ctr">
              <a:spcBef>
                <a:spcPct val="50000"/>
              </a:spcBef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Passare a CAT per aggiornare campo 958</a:t>
            </a:r>
          </a:p>
          <a:p>
            <a:pPr algn="ctr">
              <a:spcBef>
                <a:spcPct val="50000"/>
              </a:spcBef>
            </a:pPr>
            <a:r>
              <a:rPr lang="it-IT" sz="1600" dirty="0" smtClean="0">
                <a:solidFill>
                  <a:schemeClr val="tx1"/>
                </a:solidFill>
                <a:latin typeface="Calibri" pitchFamily="34" charset="0"/>
              </a:rPr>
              <a:t>[Registrare 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la fattura posticipata mensile (ACQ</a:t>
            </a:r>
            <a:r>
              <a:rPr lang="it-IT" sz="1600" dirty="0" smtClean="0">
                <a:solidFill>
                  <a:schemeClr val="tx1"/>
                </a:solidFill>
                <a:latin typeface="Calibri" pitchFamily="34" charset="0"/>
              </a:rPr>
              <a:t>)]</a:t>
            </a:r>
            <a:endParaRPr lang="it-IT" sz="16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16391" name="Text Box 6"/>
          <p:cNvSpPr txBox="1">
            <a:spLocks noChangeArrowheads="1"/>
          </p:cNvSpPr>
          <p:nvPr/>
        </p:nvSpPr>
        <p:spPr bwMode="auto">
          <a:xfrm>
            <a:off x="251520" y="3356992"/>
            <a:ext cx="1873250" cy="230822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[Aggiungere nuovo ordine ACQ ]</a:t>
            </a:r>
          </a:p>
          <a:p>
            <a:pPr algn="ctr">
              <a:spcBef>
                <a:spcPct val="50000"/>
              </a:spcBef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it-IT" sz="1600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Creare </a:t>
            </a:r>
            <a:r>
              <a:rPr lang="it-IT" sz="1600" dirty="0" err="1">
                <a:solidFill>
                  <a:schemeClr val="tx1"/>
                </a:solidFill>
                <a:latin typeface="Calibri" pitchFamily="34" charset="0"/>
              </a:rPr>
              <a:t>subs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 (SER)</a:t>
            </a:r>
            <a:br>
              <a:rPr lang="it-IT" sz="1600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Impostare schedulazione</a:t>
            </a:r>
            <a:br>
              <a:rPr lang="it-IT" sz="1600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Aprire l’annata</a:t>
            </a:r>
          </a:p>
          <a:p>
            <a:pPr algn="ctr">
              <a:spcBef>
                <a:spcPct val="50000"/>
              </a:spcBef>
            </a:pPr>
            <a:endParaRPr lang="it-IT" sz="16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16392" name="Text Box 7"/>
          <p:cNvSpPr txBox="1">
            <a:spLocks noChangeArrowheads="1"/>
          </p:cNvSpPr>
          <p:nvPr/>
        </p:nvSpPr>
        <p:spPr bwMode="auto">
          <a:xfrm>
            <a:off x="7236296" y="3284984"/>
            <a:ext cx="1733872" cy="255454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Quando il periodico cessa la pubblicazione modificare il record </a:t>
            </a:r>
            <a:r>
              <a:rPr lang="it-IT" sz="1600" dirty="0" smtClean="0">
                <a:solidFill>
                  <a:schemeClr val="tx1"/>
                </a:solidFill>
                <a:latin typeface="Calibri" pitchFamily="34" charset="0"/>
              </a:rPr>
              <a:t>bibliografico, registrando la data di cessazione nei campi 100, 207, 210</a:t>
            </a:r>
            <a:endParaRPr lang="it-IT" sz="18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16393" name="CasellaDiTesto 13"/>
          <p:cNvSpPr txBox="1">
            <a:spLocks noChangeArrowheads="1"/>
          </p:cNvSpPr>
          <p:nvPr/>
        </p:nvSpPr>
        <p:spPr bwMode="auto">
          <a:xfrm>
            <a:off x="4932040" y="3318570"/>
            <a:ext cx="1714500" cy="353943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Alla fine dell’anno rilegare l’annata</a:t>
            </a:r>
          </a:p>
          <a:p>
            <a:endParaRPr lang="it-IT" sz="1600" dirty="0">
              <a:solidFill>
                <a:schemeClr val="tx1"/>
              </a:solidFill>
              <a:latin typeface="Calibri" pitchFamily="34" charset="0"/>
            </a:endParaRPr>
          </a:p>
          <a:p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Compiere le operazioni di </a:t>
            </a:r>
            <a:r>
              <a:rPr lang="it-IT" sz="1600" dirty="0" smtClean="0">
                <a:solidFill>
                  <a:schemeClr val="tx1"/>
                </a:solidFill>
                <a:latin typeface="Calibri" pitchFamily="34" charset="0"/>
              </a:rPr>
              <a:t>[rinnovo/chiusura ordine] 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e  rinnovo/chiusura sottoscrizione</a:t>
            </a:r>
          </a:p>
          <a:p>
            <a:endParaRPr lang="it-IT" sz="1600" dirty="0">
              <a:solidFill>
                <a:schemeClr val="tx1"/>
              </a:solidFill>
              <a:latin typeface="Calibri" pitchFamily="34" charset="0"/>
            </a:endParaRPr>
          </a:p>
          <a:p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Se necessario passare a CAT per aggiornare campo </a:t>
            </a:r>
            <a:r>
              <a:rPr lang="it-IT" sz="1600" dirty="0" smtClean="0">
                <a:solidFill>
                  <a:schemeClr val="tx1"/>
                </a:solidFill>
                <a:latin typeface="Calibri" pitchFamily="34" charset="0"/>
              </a:rPr>
              <a:t>958</a:t>
            </a:r>
            <a:endParaRPr lang="it-IT" dirty="0"/>
          </a:p>
        </p:txBody>
      </p:sp>
      <p:sp>
        <p:nvSpPr>
          <p:cNvPr id="14" name="Freccia in giù 13"/>
          <p:cNvSpPr/>
          <p:nvPr/>
        </p:nvSpPr>
        <p:spPr>
          <a:xfrm>
            <a:off x="4106863" y="1274763"/>
            <a:ext cx="387350" cy="7826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6395" name="Rectangle 3"/>
          <p:cNvSpPr>
            <a:spLocks noChangeArrowheads="1"/>
          </p:cNvSpPr>
          <p:nvPr/>
        </p:nvSpPr>
        <p:spPr bwMode="auto">
          <a:xfrm>
            <a:off x="1000125" y="2143125"/>
            <a:ext cx="6000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it-IT" sz="2000" b="1">
                <a:solidFill>
                  <a:srgbClr val="002060"/>
                </a:solidFill>
                <a:latin typeface="Calibri" pitchFamily="34" charset="0"/>
              </a:rPr>
              <a:t>Il record bibliografico è presente a catalogo</a:t>
            </a:r>
            <a:r>
              <a:rPr lang="it-IT" sz="2000">
                <a:solidFill>
                  <a:schemeClr val="tx1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17" name="Freccia in giù 16"/>
          <p:cNvSpPr/>
          <p:nvPr/>
        </p:nvSpPr>
        <p:spPr>
          <a:xfrm rot="3367594">
            <a:off x="2530482" y="2532794"/>
            <a:ext cx="387350" cy="7826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3" name="CasellaDiTesto 12"/>
          <p:cNvSpPr txBox="1"/>
          <p:nvPr/>
        </p:nvSpPr>
        <p:spPr>
          <a:xfrm>
            <a:off x="714375" y="5786438"/>
            <a:ext cx="3844925" cy="36988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800" dirty="0">
                <a:solidFill>
                  <a:schemeClr val="tx1"/>
                </a:solidFill>
                <a:latin typeface="Calibri" pitchFamily="34" charset="0"/>
              </a:rPr>
              <a:t>NB: i periodici non si localizzano in SBN</a:t>
            </a:r>
          </a:p>
        </p:txBody>
      </p:sp>
      <p:sp>
        <p:nvSpPr>
          <p:cNvPr id="15" name="Segnaposto numero diapositiva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3E9A5C-6FB3-41AD-A9BD-251740A53A02}" type="slidenum">
              <a:rPr lang="it-IT" smtClean="0"/>
              <a:pPr>
                <a:defRPr/>
              </a:pPr>
              <a:t>15</a:t>
            </a:fld>
            <a:endParaRPr lang="it-IT" dirty="0"/>
          </a:p>
        </p:txBody>
      </p:sp>
      <p:sp>
        <p:nvSpPr>
          <p:cNvPr id="16" name="Freccia a destra 15"/>
          <p:cNvSpPr/>
          <p:nvPr/>
        </p:nvSpPr>
        <p:spPr>
          <a:xfrm>
            <a:off x="2123728" y="4221088"/>
            <a:ext cx="587045" cy="2907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Freccia a destra 17"/>
          <p:cNvSpPr/>
          <p:nvPr/>
        </p:nvSpPr>
        <p:spPr>
          <a:xfrm>
            <a:off x="4427984" y="4254996"/>
            <a:ext cx="587045" cy="2907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Freccia a destra 18"/>
          <p:cNvSpPr/>
          <p:nvPr/>
        </p:nvSpPr>
        <p:spPr>
          <a:xfrm>
            <a:off x="6660232" y="4221088"/>
            <a:ext cx="587045" cy="2907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15888"/>
            <a:ext cx="7772400" cy="812800"/>
          </a:xfrm>
        </p:spPr>
        <p:txBody>
          <a:bodyPr/>
          <a:lstStyle/>
          <a:p>
            <a:pPr eaLnBrk="1" hangingPunct="1"/>
            <a:r>
              <a:rPr lang="it-IT" sz="3200" smtClean="0"/>
              <a:t>Iter del periodico in Aleph</a:t>
            </a:r>
            <a:endParaRPr lang="it-IT" sz="2800" smtClean="0"/>
          </a:p>
        </p:txBody>
      </p:sp>
      <p:sp>
        <p:nvSpPr>
          <p:cNvPr id="17413" name="Rectangle 3"/>
          <p:cNvSpPr>
            <a:spLocks noChangeArrowheads="1"/>
          </p:cNvSpPr>
          <p:nvPr/>
        </p:nvSpPr>
        <p:spPr bwMode="auto">
          <a:xfrm>
            <a:off x="571500" y="857250"/>
            <a:ext cx="771525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it-IT" sz="240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it-IT" sz="2000" b="1">
                <a:solidFill>
                  <a:srgbClr val="002060"/>
                </a:solidFill>
                <a:latin typeface="Calibri" pitchFamily="34" charset="0"/>
              </a:rPr>
              <a:t>Ricercare a catalogo se il record bibliografico è presente</a:t>
            </a:r>
            <a:r>
              <a:rPr lang="it-IT" sz="2000">
                <a:solidFill>
                  <a:schemeClr val="tx1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17414" name="Text Box 5"/>
          <p:cNvSpPr txBox="1">
            <a:spLocks noChangeArrowheads="1"/>
          </p:cNvSpPr>
          <p:nvPr/>
        </p:nvSpPr>
        <p:spPr bwMode="auto">
          <a:xfrm>
            <a:off x="2771800" y="4365104"/>
            <a:ext cx="1944216" cy="230832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Registrare arrivo dei fascicoli (SER)</a:t>
            </a:r>
          </a:p>
          <a:p>
            <a:pPr algn="ctr">
              <a:spcBef>
                <a:spcPct val="50000"/>
              </a:spcBef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Passare a CAT per aggiornare campo 958</a:t>
            </a:r>
          </a:p>
          <a:p>
            <a:pPr algn="ctr">
              <a:spcBef>
                <a:spcPct val="50000"/>
              </a:spcBef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Registrare la fattura posticipata mensile (ACQ)</a:t>
            </a:r>
          </a:p>
        </p:txBody>
      </p:sp>
      <p:sp>
        <p:nvSpPr>
          <p:cNvPr id="17415" name="Text Box 6"/>
          <p:cNvSpPr txBox="1">
            <a:spLocks noChangeArrowheads="1"/>
          </p:cNvSpPr>
          <p:nvPr/>
        </p:nvSpPr>
        <p:spPr bwMode="auto">
          <a:xfrm>
            <a:off x="323528" y="2780928"/>
            <a:ext cx="1873250" cy="13234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Creare un record bibliografico completo</a:t>
            </a:r>
            <a:br>
              <a:rPr lang="it-IT" sz="1600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Passare al modulo </a:t>
            </a:r>
            <a:r>
              <a:rPr lang="it-IT" sz="1600" dirty="0" smtClean="0">
                <a:solidFill>
                  <a:schemeClr val="tx1"/>
                </a:solidFill>
                <a:latin typeface="Calibri" pitchFamily="34" charset="0"/>
              </a:rPr>
              <a:t>ACQ/SER</a:t>
            </a:r>
            <a:endParaRPr lang="it-IT" sz="16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17416" name="Text Box 7"/>
          <p:cNvSpPr txBox="1">
            <a:spLocks noChangeArrowheads="1"/>
          </p:cNvSpPr>
          <p:nvPr/>
        </p:nvSpPr>
        <p:spPr bwMode="auto">
          <a:xfrm>
            <a:off x="7380312" y="4653136"/>
            <a:ext cx="1589856" cy="156966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600" dirty="0" smtClean="0">
                <a:solidFill>
                  <a:schemeClr val="tx1"/>
                </a:solidFill>
                <a:latin typeface="Calibri" pitchFamily="34" charset="0"/>
              </a:rPr>
              <a:t>Quando 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il periodico cessa la pubblicazione modificare il record </a:t>
            </a:r>
            <a:r>
              <a:rPr lang="it-IT" sz="1600" dirty="0" smtClean="0">
                <a:solidFill>
                  <a:schemeClr val="tx1"/>
                </a:solidFill>
                <a:latin typeface="Calibri" pitchFamily="34" charset="0"/>
              </a:rPr>
              <a:t>bibliografico</a:t>
            </a:r>
            <a:endParaRPr lang="it-IT" sz="18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17417" name="CasellaDiTesto 13"/>
          <p:cNvSpPr txBox="1">
            <a:spLocks noChangeArrowheads="1"/>
          </p:cNvSpPr>
          <p:nvPr/>
        </p:nvSpPr>
        <p:spPr bwMode="auto">
          <a:xfrm>
            <a:off x="5076056" y="4057233"/>
            <a:ext cx="1800200" cy="280076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Alla fine dell’anno rilegare l’annata</a:t>
            </a:r>
          </a:p>
          <a:p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Compiere le operazioni di rinnovo/chiusura ordine e  rinnovo/chiusura sottoscrizione</a:t>
            </a:r>
          </a:p>
          <a:p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Passare a CAT per aggiornare campo </a:t>
            </a:r>
            <a:r>
              <a:rPr lang="it-IT" sz="1600" dirty="0" smtClean="0">
                <a:solidFill>
                  <a:schemeClr val="tx1"/>
                </a:solidFill>
                <a:latin typeface="Calibri" pitchFamily="34" charset="0"/>
              </a:rPr>
              <a:t>958</a:t>
            </a:r>
            <a:endParaRPr lang="it-IT" dirty="0"/>
          </a:p>
        </p:txBody>
      </p:sp>
      <p:sp>
        <p:nvSpPr>
          <p:cNvPr id="14" name="Freccia in giù 13"/>
          <p:cNvSpPr/>
          <p:nvPr/>
        </p:nvSpPr>
        <p:spPr>
          <a:xfrm>
            <a:off x="4106863" y="1274763"/>
            <a:ext cx="387350" cy="7826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7419" name="Rectangle 3"/>
          <p:cNvSpPr>
            <a:spLocks noChangeArrowheads="1"/>
          </p:cNvSpPr>
          <p:nvPr/>
        </p:nvSpPr>
        <p:spPr bwMode="auto">
          <a:xfrm>
            <a:off x="1000125" y="2143125"/>
            <a:ext cx="6000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it-IT" sz="2000" b="1">
                <a:solidFill>
                  <a:srgbClr val="002060"/>
                </a:solidFill>
                <a:latin typeface="Calibri" pitchFamily="34" charset="0"/>
              </a:rPr>
              <a:t>Il record bibliografico non è presente a catalogo</a:t>
            </a:r>
            <a:r>
              <a:rPr lang="it-IT" sz="2000">
                <a:solidFill>
                  <a:schemeClr val="tx1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17" name="Freccia in giù 16"/>
          <p:cNvSpPr/>
          <p:nvPr/>
        </p:nvSpPr>
        <p:spPr>
          <a:xfrm rot="3462954">
            <a:off x="2932858" y="2784930"/>
            <a:ext cx="387350" cy="7826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3" name="Segnaposto numero diapositiva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3E9A5C-6FB3-41AD-A9BD-251740A53A02}" type="slidenum">
              <a:rPr lang="it-IT" smtClean="0"/>
              <a:pPr>
                <a:defRPr/>
              </a:pPr>
              <a:t>16</a:t>
            </a:fld>
            <a:endParaRPr lang="it-IT" dirty="0"/>
          </a:p>
        </p:txBody>
      </p:sp>
      <p:sp>
        <p:nvSpPr>
          <p:cNvPr id="15" name="Freccia a destra 14"/>
          <p:cNvSpPr/>
          <p:nvPr/>
        </p:nvSpPr>
        <p:spPr>
          <a:xfrm>
            <a:off x="2195736" y="5517232"/>
            <a:ext cx="587045" cy="2907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395536" y="4941168"/>
            <a:ext cx="1873250" cy="156966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600" dirty="0" smtClean="0">
                <a:solidFill>
                  <a:schemeClr val="tx1"/>
                </a:solidFill>
                <a:latin typeface="Calibri" pitchFamily="34" charset="0"/>
              </a:rPr>
              <a:t>[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Aggiungere nuovo ordine ]</a:t>
            </a:r>
            <a:br>
              <a:rPr lang="it-IT" sz="1600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Creare </a:t>
            </a:r>
            <a:r>
              <a:rPr lang="it-IT" sz="1600" dirty="0" err="1">
                <a:solidFill>
                  <a:schemeClr val="tx1"/>
                </a:solidFill>
                <a:latin typeface="Calibri" pitchFamily="34" charset="0"/>
              </a:rPr>
              <a:t>subs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it-IT" sz="1600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Impostare schedulazione</a:t>
            </a:r>
            <a:br>
              <a:rPr lang="it-IT" sz="1600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Aprire </a:t>
            </a:r>
            <a:r>
              <a:rPr lang="it-IT" sz="1600" dirty="0" smtClean="0">
                <a:solidFill>
                  <a:schemeClr val="tx1"/>
                </a:solidFill>
                <a:latin typeface="Calibri" pitchFamily="34" charset="0"/>
              </a:rPr>
              <a:t>l’annata</a:t>
            </a:r>
            <a:endParaRPr lang="it-IT" sz="16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18" name="Freccia in giù 17"/>
          <p:cNvSpPr/>
          <p:nvPr/>
        </p:nvSpPr>
        <p:spPr>
          <a:xfrm>
            <a:off x="1043608" y="4149080"/>
            <a:ext cx="387350" cy="7826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9" name="Freccia a destra 18"/>
          <p:cNvSpPr/>
          <p:nvPr/>
        </p:nvSpPr>
        <p:spPr>
          <a:xfrm>
            <a:off x="4572000" y="5517232"/>
            <a:ext cx="587045" cy="2907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Freccia a destra 19"/>
          <p:cNvSpPr/>
          <p:nvPr/>
        </p:nvSpPr>
        <p:spPr>
          <a:xfrm>
            <a:off x="6804248" y="5517232"/>
            <a:ext cx="587045" cy="2907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6804248" y="2060848"/>
            <a:ext cx="2057400" cy="173893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NB: i record di periodico non si inviano a SBN</a:t>
            </a:r>
            <a:br>
              <a:rPr lang="it-IT" sz="1600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Le localizzazioni non si inviano a SBN</a:t>
            </a:r>
          </a:p>
          <a:p>
            <a:pPr algn="ctr">
              <a:spcBef>
                <a:spcPct val="50000"/>
              </a:spcBef>
            </a:pPr>
            <a:endParaRPr lang="it-IT" sz="1800" dirty="0">
              <a:solidFill>
                <a:schemeClr val="tx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/>
              <a:t>Indice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Architettura del sistema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Il catalogo SBI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L’iter del documento in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Aleph</a:t>
            </a:r>
            <a:endParaRPr lang="it-IT" dirty="0" smtClean="0">
              <a:solidFill>
                <a:schemeClr val="bg1">
                  <a:lumMod val="50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dirty="0" smtClean="0"/>
              <a:t>Il modulo Catalogazione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Il modulo ACQ/SER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Il modulo CIR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Il modulo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Opac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Web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17</a:t>
            </a:fld>
            <a:endParaRPr lang="it-I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88913"/>
            <a:ext cx="8208963" cy="10795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it-IT" sz="4000" smtClean="0"/>
              <a:t>Il modulo Catalogazione: permette di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341438"/>
            <a:ext cx="8515350" cy="4967287"/>
          </a:xfrm>
        </p:spPr>
        <p:txBody>
          <a:bodyPr lIns="92075" tIns="46038" rIns="92075" bIns="46038" rtlCol="0">
            <a:normAutofit fontScale="70000" lnSpcReduction="2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2"/>
              </a:buClr>
              <a:buFontTx/>
              <a:buChar char="o"/>
              <a:defRPr/>
            </a:pPr>
            <a:endParaRPr lang="it-IT" sz="1600" dirty="0" smtClean="0">
              <a:latin typeface="Times New Roman" pitchFamily="18" charset="0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2"/>
              </a:buClr>
              <a:buFontTx/>
              <a:buChar char="o"/>
              <a:defRPr/>
            </a:pPr>
            <a:r>
              <a:rPr lang="it-IT" sz="3100" b="1" dirty="0" smtClean="0"/>
              <a:t>Ricercare nel nostro catalogo, modificare, eliminare record bibliografici, di autorità, amministrativi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2"/>
              </a:buClr>
              <a:buFontTx/>
              <a:buChar char="o"/>
              <a:defRPr/>
            </a:pPr>
            <a:r>
              <a:rPr lang="it-IT" sz="3100" b="1" dirty="0" smtClean="0"/>
              <a:t>Aggiungere, modificare o eliminare copie a record già esistenti (e relative operazioni di localizzazione/delocalizzazione dei </a:t>
            </a:r>
            <a:r>
              <a:rPr lang="it-IT" sz="3100" b="1" dirty="0" err="1" smtClean="0"/>
              <a:t>rec</a:t>
            </a:r>
            <a:r>
              <a:rPr lang="it-IT" sz="3100" b="1" dirty="0" smtClean="0"/>
              <a:t>. </a:t>
            </a:r>
            <a:r>
              <a:rPr lang="it-IT" sz="3100" b="1" dirty="0" err="1" smtClean="0"/>
              <a:t>bib</a:t>
            </a:r>
            <a:r>
              <a:rPr lang="it-IT" sz="3100" b="1" dirty="0" smtClean="0"/>
              <a:t>. in SBN)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2"/>
              </a:buClr>
              <a:buFontTx/>
              <a:buChar char="o"/>
              <a:defRPr/>
            </a:pPr>
            <a:r>
              <a:rPr lang="it-IT" sz="3100" b="1" dirty="0" smtClean="0"/>
              <a:t>Ricercare in </a:t>
            </a:r>
            <a:r>
              <a:rPr lang="it-IT" sz="3100" b="1" dirty="0" err="1" smtClean="0"/>
              <a:t>SBN_BIB</a:t>
            </a:r>
            <a:r>
              <a:rPr lang="it-IT" sz="3100" b="1" dirty="0" smtClean="0"/>
              <a:t> record bibliografici non presenti a catalogo, derivarli, localizzarli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2"/>
              </a:buClr>
              <a:buFontTx/>
              <a:buChar char="o"/>
              <a:defRPr/>
            </a:pPr>
            <a:r>
              <a:rPr lang="it-IT" sz="3100" b="1" dirty="0" smtClean="0"/>
              <a:t>Ricercare in </a:t>
            </a:r>
            <a:r>
              <a:rPr lang="it-IT" sz="3100" b="1" dirty="0" err="1" smtClean="0"/>
              <a:t>SBN_AUT</a:t>
            </a:r>
            <a:r>
              <a:rPr lang="it-IT" sz="3100" b="1" dirty="0" smtClean="0"/>
              <a:t> record di autorità non presenti a catalogo e derivarli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2"/>
              </a:buClr>
              <a:buFontTx/>
              <a:buChar char="o"/>
              <a:defRPr/>
            </a:pPr>
            <a:r>
              <a:rPr lang="it-IT" sz="3100" b="1" dirty="0" smtClean="0"/>
              <a:t>Creare record nuovi (bibliografici e di autorità) e inviarli a SBN; </a:t>
            </a:r>
            <a:r>
              <a:rPr lang="it-IT" sz="3100" b="1" dirty="0" smtClean="0"/>
              <a:t>localizzare/</a:t>
            </a:r>
            <a:r>
              <a:rPr lang="it-IT" sz="3100" b="1" dirty="0" err="1" smtClean="0"/>
              <a:t>delocalizzare</a:t>
            </a:r>
            <a:r>
              <a:rPr lang="it-IT" sz="3100" b="1" dirty="0" smtClean="0"/>
              <a:t> </a:t>
            </a:r>
            <a:r>
              <a:rPr lang="it-IT" sz="3100" b="1" dirty="0" smtClean="0"/>
              <a:t>record </a:t>
            </a:r>
            <a:r>
              <a:rPr lang="it-IT" sz="3100" b="1" dirty="0" err="1" smtClean="0"/>
              <a:t>bibiografici</a:t>
            </a:r>
            <a:r>
              <a:rPr lang="it-IT" sz="3100" b="1" dirty="0" smtClean="0"/>
              <a:t>; eliminare dall’Indice (e da </a:t>
            </a:r>
            <a:r>
              <a:rPr lang="it-IT" sz="3100" b="1" dirty="0" err="1" smtClean="0"/>
              <a:t>Aleph</a:t>
            </a:r>
            <a:r>
              <a:rPr lang="it-IT" sz="3100" b="1" dirty="0" smtClean="0"/>
              <a:t>) record bibliografici e di autorità non condivisi</a:t>
            </a:r>
            <a:endParaRPr lang="it-IT" sz="3100" b="1" dirty="0" smtClean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2"/>
              </a:buClr>
              <a:buFontTx/>
              <a:buChar char="o"/>
              <a:defRPr/>
            </a:pPr>
            <a:endParaRPr lang="it-IT" dirty="0" smtClean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2"/>
              </a:buClr>
              <a:buFontTx/>
              <a:buChar char="o"/>
              <a:defRPr/>
            </a:pPr>
            <a:r>
              <a:rPr lang="it-IT" sz="2800" dirty="0" smtClean="0"/>
              <a:t>Passare alla </a:t>
            </a:r>
            <a:r>
              <a:rPr lang="it-IT" sz="2800" b="1" dirty="0" smtClean="0">
                <a:solidFill>
                  <a:srgbClr val="FF9900"/>
                </a:solidFill>
              </a:rPr>
              <a:t>VISUALIZZAZIONE WEB E COLLEGAMENTI ESTERNI  </a:t>
            </a:r>
            <a:r>
              <a:rPr lang="it-IT" sz="2800" dirty="0" smtClean="0"/>
              <a:t>(full text)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2"/>
              </a:buClr>
              <a:buFontTx/>
              <a:buChar char="o"/>
              <a:defRPr/>
            </a:pPr>
            <a:r>
              <a:rPr lang="it-IT" sz="2800" dirty="0" smtClean="0"/>
              <a:t>Passare al modulo </a:t>
            </a:r>
            <a:r>
              <a:rPr lang="it-IT" sz="2800" b="1" dirty="0" smtClean="0">
                <a:solidFill>
                  <a:srgbClr val="FF9900"/>
                </a:solidFill>
              </a:rPr>
              <a:t>ACQ/SER</a:t>
            </a:r>
            <a:r>
              <a:rPr lang="it-IT" sz="2800" dirty="0" smtClean="0"/>
              <a:t> o al modulo </a:t>
            </a:r>
            <a:r>
              <a:rPr lang="it-IT" sz="2800" b="1" dirty="0" smtClean="0">
                <a:solidFill>
                  <a:srgbClr val="FF9900"/>
                </a:solidFill>
              </a:rPr>
              <a:t>CIR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2"/>
              </a:buClr>
              <a:buFontTx/>
              <a:buChar char="o"/>
              <a:defRPr/>
            </a:pPr>
            <a:r>
              <a:rPr lang="it-IT" sz="2800" dirty="0" smtClean="0"/>
              <a:t>Attivare </a:t>
            </a:r>
            <a:r>
              <a:rPr lang="it-IT" sz="2800" b="1" dirty="0" smtClean="0">
                <a:solidFill>
                  <a:srgbClr val="FF9900"/>
                </a:solidFill>
              </a:rPr>
              <a:t>PROCEDURE </a:t>
            </a:r>
            <a:r>
              <a:rPr lang="it-IT" sz="2800" b="1" dirty="0" err="1" smtClean="0">
                <a:solidFill>
                  <a:srgbClr val="FF9900"/>
                </a:solidFill>
              </a:rPr>
              <a:t>DI</a:t>
            </a:r>
            <a:r>
              <a:rPr lang="it-IT" sz="2800" b="1" dirty="0" smtClean="0">
                <a:solidFill>
                  <a:srgbClr val="FF9900"/>
                </a:solidFill>
              </a:rPr>
              <a:t> RECUPERO, STAMPA, MANUTENZIONE</a:t>
            </a:r>
            <a:r>
              <a:rPr lang="it-IT" sz="2800" dirty="0" smtClean="0">
                <a:solidFill>
                  <a:srgbClr val="FF9900"/>
                </a:solidFill>
              </a:rPr>
              <a:t> </a:t>
            </a:r>
            <a:r>
              <a:rPr lang="it-IT" sz="2800" dirty="0" smtClean="0"/>
              <a:t>interne al modulo (SERVIZI)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2"/>
              </a:buClr>
              <a:buFontTx/>
              <a:buChar char="o"/>
              <a:defRPr/>
            </a:pPr>
            <a:endParaRPr lang="it-IT" dirty="0" smtClean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2"/>
              </a:buClr>
              <a:buFontTx/>
              <a:buChar char="o"/>
              <a:defRPr/>
            </a:pPr>
            <a:endParaRPr lang="it-IT" sz="1600" dirty="0" smtClean="0"/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2"/>
              </a:buClr>
              <a:buSzPct val="120000"/>
              <a:buFontTx/>
              <a:buChar char="•"/>
              <a:defRPr/>
            </a:pPr>
            <a:endParaRPr lang="it-IT" sz="1600" dirty="0" smtClean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AA8DF7-D77E-47FD-AD16-7A2FA5EA176D}" type="slidenum">
              <a:rPr lang="it-IT" smtClean="0"/>
              <a:pPr>
                <a:defRPr/>
              </a:pPr>
              <a:t>18</a:t>
            </a:fld>
            <a:endParaRPr lang="it-IT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1196975"/>
            <a:ext cx="9107488" cy="5119688"/>
          </a:xfrm>
          <a:noFill/>
        </p:spPr>
      </p:pic>
      <p:sp>
        <p:nvSpPr>
          <p:cNvPr id="9221" name="Rectangle 3"/>
          <p:cNvSpPr>
            <a:spLocks noGrp="1" noChangeArrowheads="1"/>
          </p:cNvSpPr>
          <p:nvPr>
            <p:ph type="title"/>
          </p:nvPr>
        </p:nvSpPr>
        <p:spPr>
          <a:xfrm>
            <a:off x="250825" y="0"/>
            <a:ext cx="8139113" cy="10382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3200" dirty="0" smtClean="0"/>
              <a:t>Il modulo CATALOGAZIONE: una veduta d’insieme</a:t>
            </a:r>
          </a:p>
        </p:txBody>
      </p:sp>
      <p:sp>
        <p:nvSpPr>
          <p:cNvPr id="20486" name="AutoShape 4"/>
          <p:cNvSpPr>
            <a:spLocks noChangeArrowheads="1"/>
          </p:cNvSpPr>
          <p:nvPr/>
        </p:nvSpPr>
        <p:spPr bwMode="auto">
          <a:xfrm>
            <a:off x="6588125" y="1773238"/>
            <a:ext cx="2555875" cy="1008062"/>
          </a:xfrm>
          <a:prstGeom prst="wedgeRectCallout">
            <a:avLst>
              <a:gd name="adj1" fmla="val -105403"/>
              <a:gd name="adj2" fmla="val -105606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it-IT" sz="1200" b="1">
                <a:latin typeface="Calibri" pitchFamily="34" charset="0"/>
              </a:rPr>
              <a:t>BARRA DEL TITOLO: </a:t>
            </a:r>
            <a:r>
              <a:rPr lang="it-IT" sz="1200">
                <a:latin typeface="Calibri" pitchFamily="34" charset="0"/>
              </a:rPr>
              <a:t>Informa sul modulo aperto, sulla versione Aleph installata, sulla base a cui si è collegati, sull’indirizzo del server, sulla credenziale con cui si è collegati</a:t>
            </a:r>
          </a:p>
        </p:txBody>
      </p:sp>
      <p:sp>
        <p:nvSpPr>
          <p:cNvPr id="1092613" name="AutoShape 5"/>
          <p:cNvSpPr>
            <a:spLocks noChangeArrowheads="1"/>
          </p:cNvSpPr>
          <p:nvPr/>
        </p:nvSpPr>
        <p:spPr bwMode="auto">
          <a:xfrm>
            <a:off x="6084888" y="2924175"/>
            <a:ext cx="2209800" cy="838200"/>
          </a:xfrm>
          <a:prstGeom prst="wedgeRectCallout">
            <a:avLst>
              <a:gd name="adj1" fmla="val -133838"/>
              <a:gd name="adj2" fmla="val -231438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it-IT" sz="1200" b="1" dirty="0">
                <a:latin typeface="+mj-lt"/>
              </a:rPr>
              <a:t>BARRA DEI MENU: </a:t>
            </a:r>
            <a:r>
              <a:rPr lang="it-IT" sz="1200" dirty="0">
                <a:latin typeface="+mj-lt"/>
              </a:rPr>
              <a:t>presenta tutte le funzionalità e i servizi del modulo</a:t>
            </a:r>
            <a:r>
              <a:rPr lang="it-IT" dirty="0">
                <a:latin typeface="+mj-lt"/>
              </a:rPr>
              <a:t> </a:t>
            </a:r>
          </a:p>
        </p:txBody>
      </p:sp>
      <p:sp>
        <p:nvSpPr>
          <p:cNvPr id="1092614" name="AutoShape 6"/>
          <p:cNvSpPr>
            <a:spLocks noChangeArrowheads="1"/>
          </p:cNvSpPr>
          <p:nvPr/>
        </p:nvSpPr>
        <p:spPr bwMode="auto">
          <a:xfrm flipV="1">
            <a:off x="4211638" y="4797425"/>
            <a:ext cx="3276600" cy="914400"/>
          </a:xfrm>
          <a:prstGeom prst="wedgeRectCallout">
            <a:avLst>
              <a:gd name="adj1" fmla="val -88278"/>
              <a:gd name="adj2" fmla="val 403125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/>
          <a:lstStyle/>
          <a:p>
            <a:pPr>
              <a:defRPr/>
            </a:pPr>
            <a:r>
              <a:rPr lang="it-IT" sz="1200" b="1" dirty="0">
                <a:latin typeface="+mn-lt"/>
              </a:rPr>
              <a:t>BARRA CATALOGAZIONE:</a:t>
            </a:r>
          </a:p>
          <a:p>
            <a:pPr>
              <a:defRPr/>
            </a:pPr>
            <a:r>
              <a:rPr lang="it-IT" sz="1200" b="1" dirty="0">
                <a:latin typeface="+mn-lt"/>
              </a:rPr>
              <a:t>inf. brevi sul </a:t>
            </a:r>
            <a:r>
              <a:rPr lang="it-IT" sz="1200" b="1" dirty="0" err="1">
                <a:latin typeface="+mn-lt"/>
              </a:rPr>
              <a:t>rec</a:t>
            </a:r>
            <a:r>
              <a:rPr lang="it-IT" sz="1200" b="1" dirty="0">
                <a:latin typeface="+mn-lt"/>
              </a:rPr>
              <a:t>.,carica </a:t>
            </a:r>
            <a:r>
              <a:rPr lang="it-IT" sz="1200" b="1" dirty="0" err="1">
                <a:latin typeface="+mn-lt"/>
              </a:rPr>
              <a:t>rec</a:t>
            </a:r>
            <a:r>
              <a:rPr lang="it-IT" sz="1200" b="1" dirty="0">
                <a:latin typeface="+mn-lt"/>
              </a:rPr>
              <a:t>., apre </a:t>
            </a:r>
            <a:r>
              <a:rPr lang="it-IT" sz="1200" b="1" dirty="0" err="1">
                <a:latin typeface="+mn-lt"/>
              </a:rPr>
              <a:t>template</a:t>
            </a:r>
            <a:r>
              <a:rPr lang="it-IT" sz="1200" b="1" dirty="0">
                <a:latin typeface="+mn-lt"/>
              </a:rPr>
              <a:t>,salva </a:t>
            </a:r>
            <a:r>
              <a:rPr lang="it-IT" sz="1200" b="1" dirty="0" err="1">
                <a:latin typeface="+mn-lt"/>
              </a:rPr>
              <a:t>rec</a:t>
            </a:r>
            <a:r>
              <a:rPr lang="it-IT" sz="1200" b="1" dirty="0">
                <a:latin typeface="+mn-lt"/>
              </a:rPr>
              <a:t>., modifica visualizzazione, apre </a:t>
            </a:r>
            <a:r>
              <a:rPr lang="it-IT" sz="1200" b="1" dirty="0" err="1">
                <a:latin typeface="+mn-lt"/>
              </a:rPr>
              <a:t>rec</a:t>
            </a:r>
            <a:r>
              <a:rPr lang="it-IT" sz="1200" b="1" dirty="0">
                <a:latin typeface="+mn-lt"/>
              </a:rPr>
              <a:t>. in </a:t>
            </a:r>
            <a:r>
              <a:rPr lang="it-IT" sz="1200" b="1" dirty="0" err="1">
                <a:latin typeface="+mn-lt"/>
              </a:rPr>
              <a:t>acq</a:t>
            </a:r>
            <a:endParaRPr lang="it-IT" sz="1200" b="1" dirty="0">
              <a:latin typeface="+mn-lt"/>
            </a:endParaRPr>
          </a:p>
          <a:p>
            <a:pPr algn="ctr">
              <a:defRPr/>
            </a:pPr>
            <a:r>
              <a:rPr lang="it-IT" sz="1200" b="1" dirty="0">
                <a:latin typeface="Verdana" pitchFamily="34" charset="0"/>
              </a:rPr>
              <a:t> </a:t>
            </a:r>
            <a:endParaRPr lang="it-IT" sz="1200" dirty="0">
              <a:latin typeface="Arial Rounded MT Bold" pitchFamily="34" charset="0"/>
            </a:endParaRPr>
          </a:p>
        </p:txBody>
      </p:sp>
      <p:sp>
        <p:nvSpPr>
          <p:cNvPr id="1092615" name="AutoShape 7"/>
          <p:cNvSpPr>
            <a:spLocks noChangeArrowheads="1"/>
          </p:cNvSpPr>
          <p:nvPr/>
        </p:nvSpPr>
        <p:spPr bwMode="auto">
          <a:xfrm>
            <a:off x="2268538" y="2997200"/>
            <a:ext cx="1524000" cy="685800"/>
          </a:xfrm>
          <a:prstGeom prst="wedgeRectCallout">
            <a:avLst>
              <a:gd name="adj1" fmla="val -99167"/>
              <a:gd name="adj2" fmla="val -237963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it-IT" sz="1200" b="1" dirty="0">
                <a:latin typeface="+mn-lt"/>
              </a:rPr>
              <a:t>BARRA COPIE</a:t>
            </a:r>
          </a:p>
          <a:p>
            <a:pPr algn="ctr">
              <a:defRPr/>
            </a:pPr>
            <a:r>
              <a:rPr lang="it-IT" sz="1200" b="1" dirty="0">
                <a:latin typeface="+mn-lt"/>
              </a:rPr>
              <a:t>per caricare una copia</a:t>
            </a:r>
          </a:p>
        </p:txBody>
      </p:sp>
      <p:sp>
        <p:nvSpPr>
          <p:cNvPr id="20490" name="Rectangle 8"/>
          <p:cNvSpPr>
            <a:spLocks noChangeArrowheads="1"/>
          </p:cNvSpPr>
          <p:nvPr/>
        </p:nvSpPr>
        <p:spPr bwMode="auto">
          <a:xfrm>
            <a:off x="0" y="1844675"/>
            <a:ext cx="1258888" cy="215900"/>
          </a:xfrm>
          <a:prstGeom prst="rect">
            <a:avLst/>
          </a:prstGeom>
          <a:noFill/>
          <a:ln w="25400">
            <a:solidFill>
              <a:srgbClr val="3333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20491" name="AutoShape 9"/>
          <p:cNvSpPr>
            <a:spLocks noChangeArrowheads="1"/>
          </p:cNvSpPr>
          <p:nvPr/>
        </p:nvSpPr>
        <p:spPr bwMode="auto">
          <a:xfrm flipH="1">
            <a:off x="179388" y="3933825"/>
            <a:ext cx="1716087" cy="1223963"/>
          </a:xfrm>
          <a:prstGeom prst="wedgeRectCallout">
            <a:avLst>
              <a:gd name="adj1" fmla="val 3282"/>
              <a:gd name="adj2" fmla="val -211431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b="1" dirty="0" smtClean="0">
                <a:latin typeface="+mn-lt"/>
              </a:rPr>
              <a:t>TAB(FUNZIONALITA’)</a:t>
            </a:r>
            <a:r>
              <a:rPr lang="it-IT" sz="1200" b="1" dirty="0">
                <a:latin typeface="Verdana" pitchFamily="34" charset="0"/>
              </a:rPr>
              <a:t/>
            </a:r>
            <a:br>
              <a:rPr lang="it-IT" sz="1200" b="1" dirty="0">
                <a:latin typeface="Verdana" pitchFamily="34" charset="0"/>
              </a:rPr>
            </a:br>
            <a:r>
              <a:rPr lang="it-IT" sz="1200" b="1" dirty="0">
                <a:latin typeface="Verdana" pitchFamily="34" charset="0"/>
              </a:rPr>
              <a:t>Editing</a:t>
            </a:r>
            <a:br>
              <a:rPr lang="it-IT" sz="1200" b="1" dirty="0">
                <a:latin typeface="Verdana" pitchFamily="34" charset="0"/>
              </a:rPr>
            </a:br>
            <a:r>
              <a:rPr lang="it-IT" sz="1200" b="1" dirty="0">
                <a:latin typeface="Verdana" pitchFamily="34" charset="0"/>
              </a:rPr>
              <a:t>Copie</a:t>
            </a:r>
            <a:br>
              <a:rPr lang="it-IT" sz="1200" b="1" dirty="0">
                <a:latin typeface="Verdana" pitchFamily="34" charset="0"/>
              </a:rPr>
            </a:br>
            <a:r>
              <a:rPr lang="it-IT" sz="1200" b="1" dirty="0">
                <a:latin typeface="Verdana" pitchFamily="34" charset="0"/>
              </a:rPr>
              <a:t>Task manager</a:t>
            </a:r>
          </a:p>
          <a:p>
            <a:pPr algn="ctr"/>
            <a:r>
              <a:rPr lang="it-IT" sz="1200" b="1" dirty="0">
                <a:latin typeface="Verdana" pitchFamily="34" charset="0"/>
              </a:rPr>
              <a:t>Ricerca</a:t>
            </a:r>
          </a:p>
        </p:txBody>
      </p:sp>
      <p:sp>
        <p:nvSpPr>
          <p:cNvPr id="12" name="Segnaposto numero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19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1196975"/>
            <a:ext cx="9107488" cy="5119688"/>
          </a:xfrm>
          <a:noFill/>
          <a:ln>
            <a:solidFill>
              <a:schemeClr val="accent1"/>
            </a:solidFill>
          </a:ln>
        </p:spPr>
      </p:pic>
      <p:sp>
        <p:nvSpPr>
          <p:cNvPr id="21507" name="Rectangle 14"/>
          <p:cNvSpPr>
            <a:spLocks noGrp="1" noChangeArrowheads="1"/>
          </p:cNvSpPr>
          <p:nvPr>
            <p:ph type="title"/>
          </p:nvPr>
        </p:nvSpPr>
        <p:spPr>
          <a:xfrm>
            <a:off x="323850" y="115888"/>
            <a:ext cx="3887788" cy="1009650"/>
          </a:xfrm>
        </p:spPr>
        <p:txBody>
          <a:bodyPr/>
          <a:lstStyle/>
          <a:p>
            <a:pPr eaLnBrk="1" hangingPunct="1"/>
            <a:r>
              <a:rPr lang="it-IT" sz="4000" smtClean="0"/>
              <a:t>La TAB Ricerca</a:t>
            </a:r>
            <a:r>
              <a:rPr lang="it-IT" sz="4000" b="1" smtClean="0"/>
              <a:t/>
            </a:r>
            <a:br>
              <a:rPr lang="it-IT" sz="4000" b="1" smtClean="0"/>
            </a:br>
            <a:endParaRPr lang="it-IT" sz="4000" smtClean="0"/>
          </a:p>
        </p:txBody>
      </p:sp>
      <p:sp>
        <p:nvSpPr>
          <p:cNvPr id="21510" name="Rectangle 2"/>
          <p:cNvSpPr>
            <a:spLocks noChangeArrowheads="1"/>
          </p:cNvSpPr>
          <p:nvPr/>
        </p:nvSpPr>
        <p:spPr bwMode="auto">
          <a:xfrm>
            <a:off x="3943350" y="2524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21511" name="Rectangle 3"/>
          <p:cNvSpPr>
            <a:spLocks noChangeArrowheads="1"/>
          </p:cNvSpPr>
          <p:nvPr/>
        </p:nvSpPr>
        <p:spPr bwMode="auto">
          <a:xfrm>
            <a:off x="3890963" y="2457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21512" name="Rectangle 13"/>
          <p:cNvSpPr>
            <a:spLocks noChangeArrowheads="1"/>
          </p:cNvSpPr>
          <p:nvPr/>
        </p:nvSpPr>
        <p:spPr bwMode="auto">
          <a:xfrm>
            <a:off x="8459788" y="4149725"/>
            <a:ext cx="503237" cy="936625"/>
          </a:xfrm>
          <a:prstGeom prst="rect">
            <a:avLst/>
          </a:prstGeom>
          <a:noFill/>
          <a:ln w="38100" cmpd="dbl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21513" name="Line 16"/>
          <p:cNvSpPr>
            <a:spLocks noChangeShapeType="1"/>
          </p:cNvSpPr>
          <p:nvPr/>
        </p:nvSpPr>
        <p:spPr bwMode="auto">
          <a:xfrm flipH="1" flipV="1">
            <a:off x="1447800" y="1981200"/>
            <a:ext cx="685800" cy="457200"/>
          </a:xfrm>
          <a:prstGeom prst="line">
            <a:avLst/>
          </a:prstGeom>
          <a:noFill/>
          <a:ln w="6350" cap="sq">
            <a:noFill/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21514" name="Line 17"/>
          <p:cNvSpPr>
            <a:spLocks noChangeShapeType="1"/>
          </p:cNvSpPr>
          <p:nvPr/>
        </p:nvSpPr>
        <p:spPr bwMode="auto">
          <a:xfrm flipV="1">
            <a:off x="838200" y="3276600"/>
            <a:ext cx="1447800" cy="533400"/>
          </a:xfrm>
          <a:prstGeom prst="line">
            <a:avLst/>
          </a:prstGeom>
          <a:noFill/>
          <a:ln w="6350" cap="sq">
            <a:noFill/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1043475" name="AutoShape 19"/>
          <p:cNvSpPr>
            <a:spLocks noChangeArrowheads="1"/>
          </p:cNvSpPr>
          <p:nvPr/>
        </p:nvSpPr>
        <p:spPr bwMode="auto">
          <a:xfrm flipH="1">
            <a:off x="468313" y="4149725"/>
            <a:ext cx="2232025" cy="1008063"/>
          </a:xfrm>
          <a:prstGeom prst="wedgeRectCallout">
            <a:avLst>
              <a:gd name="adj1" fmla="val 36269"/>
              <a:gd name="adj2" fmla="val -206385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it-IT" b="1" dirty="0">
                <a:solidFill>
                  <a:schemeClr val="tx1"/>
                </a:solidFill>
                <a:latin typeface="+mn-lt"/>
              </a:rPr>
              <a:t>Modalità di ricerca:</a:t>
            </a:r>
          </a:p>
          <a:p>
            <a:pPr>
              <a:defRPr/>
            </a:pPr>
            <a:r>
              <a:rPr lang="it-IT" b="1" dirty="0">
                <a:solidFill>
                  <a:schemeClr val="tx1"/>
                </a:solidFill>
                <a:latin typeface="+mn-lt"/>
              </a:rPr>
              <a:t>Per parola (Trova)</a:t>
            </a:r>
          </a:p>
          <a:p>
            <a:pPr>
              <a:defRPr/>
            </a:pPr>
            <a:r>
              <a:rPr lang="it-IT" b="1" dirty="0">
                <a:solidFill>
                  <a:schemeClr val="tx1"/>
                </a:solidFill>
                <a:latin typeface="+mn-lt"/>
              </a:rPr>
              <a:t>Per scorrimento liste (Scorri)</a:t>
            </a:r>
          </a:p>
        </p:txBody>
      </p:sp>
      <p:sp>
        <p:nvSpPr>
          <p:cNvPr id="1043476" name="AutoShape 20"/>
          <p:cNvSpPr>
            <a:spLocks noChangeArrowheads="1"/>
          </p:cNvSpPr>
          <p:nvPr/>
        </p:nvSpPr>
        <p:spPr bwMode="auto">
          <a:xfrm flipH="1">
            <a:off x="3492500" y="5229225"/>
            <a:ext cx="2232025" cy="504825"/>
          </a:xfrm>
          <a:prstGeom prst="wedgeRectCallout">
            <a:avLst>
              <a:gd name="adj1" fmla="val 56329"/>
              <a:gd name="adj2" fmla="val -511954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it-IT" b="1" dirty="0">
                <a:latin typeface="+mn-lt"/>
              </a:rPr>
              <a:t>Finestra di ricerca</a:t>
            </a:r>
          </a:p>
        </p:txBody>
      </p:sp>
      <p:sp>
        <p:nvSpPr>
          <p:cNvPr id="1043477" name="AutoShape 21"/>
          <p:cNvSpPr>
            <a:spLocks noChangeArrowheads="1"/>
          </p:cNvSpPr>
          <p:nvPr/>
        </p:nvSpPr>
        <p:spPr bwMode="auto">
          <a:xfrm flipH="1">
            <a:off x="6804025" y="5949950"/>
            <a:ext cx="2232025" cy="504825"/>
          </a:xfrm>
          <a:prstGeom prst="wedgeRectCallout">
            <a:avLst>
              <a:gd name="adj1" fmla="val -34355"/>
              <a:gd name="adj2" fmla="val -209751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it-IT" sz="1200" b="1" dirty="0">
                <a:solidFill>
                  <a:schemeClr val="tx1"/>
                </a:solidFill>
                <a:latin typeface="+mn-lt"/>
              </a:rPr>
              <a:t>Pulsanti per operare sui set di ricerca</a:t>
            </a:r>
          </a:p>
        </p:txBody>
      </p:sp>
      <p:sp>
        <p:nvSpPr>
          <p:cNvPr id="1043478" name="AutoShape 22"/>
          <p:cNvSpPr>
            <a:spLocks noChangeArrowheads="1"/>
          </p:cNvSpPr>
          <p:nvPr/>
        </p:nvSpPr>
        <p:spPr bwMode="auto">
          <a:xfrm flipH="1">
            <a:off x="6732588" y="2636838"/>
            <a:ext cx="2232025" cy="504825"/>
          </a:xfrm>
          <a:prstGeom prst="wedgeRectCallout">
            <a:avLst>
              <a:gd name="adj1" fmla="val 124250"/>
              <a:gd name="adj2" fmla="val -57551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it-IT" b="1" dirty="0">
                <a:latin typeface="+mn-lt"/>
              </a:rPr>
              <a:t>Pannello per affinare la ricerca</a:t>
            </a:r>
          </a:p>
        </p:txBody>
      </p:sp>
      <p:sp>
        <p:nvSpPr>
          <p:cNvPr id="16" name="Rettangolo arrotondato 15"/>
          <p:cNvSpPr/>
          <p:nvPr/>
        </p:nvSpPr>
        <p:spPr>
          <a:xfrm>
            <a:off x="611188" y="1773238"/>
            <a:ext cx="431800" cy="28733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7" name="CasellaDiTesto 16"/>
          <p:cNvSpPr txBox="1"/>
          <p:nvPr/>
        </p:nvSpPr>
        <p:spPr>
          <a:xfrm>
            <a:off x="3743325" y="188913"/>
            <a:ext cx="5400675" cy="116998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per effettuare ricerche per parola o per scorrimento indici</a:t>
            </a:r>
            <a:br>
              <a:rPr lang="it-IT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affinare o incrociare i set di ricerca prodotti</a:t>
            </a:r>
            <a:br>
              <a:rPr lang="it-IT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visualizzare, stampare, salvare e spedire set di ricerca, scorrere indici e operare sulle intestazioni, salvare record in formato adatto alla catalogazione</a:t>
            </a:r>
          </a:p>
        </p:txBody>
      </p:sp>
      <p:sp>
        <p:nvSpPr>
          <p:cNvPr id="18" name="Rettangolo arrotondato 17"/>
          <p:cNvSpPr/>
          <p:nvPr/>
        </p:nvSpPr>
        <p:spPr>
          <a:xfrm>
            <a:off x="2286000" y="2000250"/>
            <a:ext cx="1357313" cy="35718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9" name="AutoShape 22"/>
          <p:cNvSpPr>
            <a:spLocks noChangeArrowheads="1"/>
          </p:cNvSpPr>
          <p:nvPr/>
        </p:nvSpPr>
        <p:spPr bwMode="auto">
          <a:xfrm flipH="1">
            <a:off x="5715000" y="1857375"/>
            <a:ext cx="2232025" cy="504825"/>
          </a:xfrm>
          <a:prstGeom prst="wedgeRectCallout">
            <a:avLst>
              <a:gd name="adj1" fmla="val 137187"/>
              <a:gd name="adj2" fmla="val 4415"/>
            </a:avLst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it-IT" b="1" dirty="0">
                <a:latin typeface="+mn-lt"/>
              </a:rPr>
              <a:t>Selezione della base da interrogare</a:t>
            </a:r>
          </a:p>
        </p:txBody>
      </p:sp>
      <p:sp>
        <p:nvSpPr>
          <p:cNvPr id="20" name="Segnaposto numero diapositiva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20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918450" cy="88265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it-IT" sz="3200" smtClean="0"/>
              <a:t>La funzionalità di ricerca</a:t>
            </a:r>
            <a:endParaRPr lang="it-IT" sz="2800" smtClean="0"/>
          </a:p>
        </p:txBody>
      </p:sp>
      <p:sp>
        <p:nvSpPr>
          <p:cNvPr id="9973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219200"/>
            <a:ext cx="8820150" cy="5449888"/>
          </a:xfrm>
        </p:spPr>
        <p:txBody>
          <a:bodyPr lIns="92075" tIns="46038" rIns="92075" bIns="46038"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it-IT" sz="1400" dirty="0" smtClean="0">
              <a:latin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Clr>
                <a:schemeClr val="accent2"/>
              </a:buClr>
              <a:buFontTx/>
              <a:buChar char="o"/>
              <a:defRPr/>
            </a:pPr>
            <a:r>
              <a:rPr lang="it-IT" sz="1800" dirty="0" smtClean="0"/>
              <a:t>Ricerca </a:t>
            </a:r>
            <a:r>
              <a:rPr lang="it-IT" sz="1800" b="1" cap="all" dirty="0" smtClean="0"/>
              <a:t>sui cataloghi del sistema, SULL’INDICE  SBN o su cataloghi esterni</a:t>
            </a:r>
          </a:p>
          <a:p>
            <a:pPr eaLnBrk="1" fontAlgn="auto" hangingPunct="1">
              <a:spcAft>
                <a:spcPts val="0"/>
              </a:spcAft>
              <a:buClr>
                <a:schemeClr val="accent2"/>
              </a:buClr>
              <a:buFontTx/>
              <a:buChar char="o"/>
              <a:defRPr/>
            </a:pPr>
            <a:r>
              <a:rPr lang="it-IT" sz="1800" b="1" dirty="0" smtClean="0"/>
              <a:t>TIPI </a:t>
            </a:r>
            <a:r>
              <a:rPr lang="it-IT" sz="1800" b="1" dirty="0" err="1" smtClean="0"/>
              <a:t>DI</a:t>
            </a:r>
            <a:r>
              <a:rPr lang="it-IT" sz="1800" b="1" dirty="0" smtClean="0"/>
              <a:t> RICERCA:</a:t>
            </a:r>
          </a:p>
          <a:p>
            <a:pPr lvl="1" eaLnBrk="1" fontAlgn="auto" hangingPunct="1">
              <a:spcAft>
                <a:spcPts val="0"/>
              </a:spcAft>
              <a:buClr>
                <a:schemeClr val="accent2"/>
              </a:buClr>
              <a:buFontTx/>
              <a:buChar char="o"/>
              <a:defRPr/>
            </a:pPr>
            <a:r>
              <a:rPr lang="it-IT" sz="1600" b="1" dirty="0" smtClean="0"/>
              <a:t>Per parola (UNA O PIÙ PAROLE </a:t>
            </a:r>
            <a:r>
              <a:rPr lang="it-IT" sz="1600" dirty="0" smtClean="0"/>
              <a:t>contenute all’interno di uno o più campi, utilizzando gli operatori booleani AND, OR, NOT)</a:t>
            </a:r>
          </a:p>
          <a:p>
            <a:pPr lvl="1" eaLnBrk="1" fontAlgn="auto" hangingPunct="1">
              <a:spcAft>
                <a:spcPts val="0"/>
              </a:spcAft>
              <a:buClr>
                <a:schemeClr val="accent2"/>
              </a:buClr>
              <a:buFontTx/>
              <a:buChar char="o"/>
              <a:defRPr/>
            </a:pPr>
            <a:r>
              <a:rPr lang="it-IT" sz="1600" dirty="0" smtClean="0"/>
              <a:t>Ricerca </a:t>
            </a:r>
            <a:r>
              <a:rPr lang="it-IT" sz="1600" b="1" dirty="0" smtClean="0"/>
              <a:t>CCL</a:t>
            </a:r>
          </a:p>
          <a:p>
            <a:pPr lvl="1" eaLnBrk="1" fontAlgn="auto" hangingPunct="1">
              <a:spcAft>
                <a:spcPts val="0"/>
              </a:spcAft>
              <a:buClr>
                <a:schemeClr val="accent2"/>
              </a:buClr>
              <a:buFontTx/>
              <a:buChar char="o"/>
              <a:defRPr/>
            </a:pPr>
            <a:r>
              <a:rPr lang="it-IT" sz="1600" b="1" dirty="0" smtClean="0"/>
              <a:t>RICERCA PER SCORRIMENTO INDICI </a:t>
            </a:r>
            <a:r>
              <a:rPr lang="it-IT" sz="1600" dirty="0" smtClean="0"/>
              <a:t>con troncamento a destra</a:t>
            </a:r>
          </a:p>
          <a:p>
            <a:pPr eaLnBrk="1" fontAlgn="auto" hangingPunct="1">
              <a:spcAft>
                <a:spcPts val="0"/>
              </a:spcAft>
              <a:buClr>
                <a:schemeClr val="accent2"/>
              </a:buClr>
              <a:buFontTx/>
              <a:buChar char="o"/>
              <a:defRPr/>
            </a:pPr>
            <a:r>
              <a:rPr lang="it-IT" sz="1800" b="1" dirty="0" smtClean="0"/>
              <a:t>Uso di caratteri jolly </a:t>
            </a:r>
            <a:r>
              <a:rPr lang="it-IT" sz="1600" dirty="0" smtClean="0"/>
              <a:t>? * (per mascherare una o più lettere), # (per mascherare una lettera). % (per indicare la prossimità)</a:t>
            </a:r>
          </a:p>
          <a:p>
            <a:pPr eaLnBrk="1" fontAlgn="auto" hangingPunct="1">
              <a:spcAft>
                <a:spcPts val="0"/>
              </a:spcAft>
              <a:buFontTx/>
              <a:buChar char="o"/>
              <a:defRPr/>
            </a:pPr>
            <a:endParaRPr lang="it-IT" sz="1400" dirty="0" smtClean="0"/>
          </a:p>
          <a:p>
            <a:pPr eaLnBrk="1" fontAlgn="auto" hangingPunct="1">
              <a:spcAft>
                <a:spcPts val="0"/>
              </a:spcAft>
              <a:buFontTx/>
              <a:buChar char="o"/>
              <a:defRPr/>
            </a:pPr>
            <a:r>
              <a:rPr lang="it-IT" sz="1800" b="1" dirty="0" smtClean="0"/>
              <a:t>A seconda del tipo di catalogo che si sta interrogando gli indici interrogabili sono diversi. In GEN01: </a:t>
            </a:r>
          </a:p>
          <a:p>
            <a:pPr lvl="1" eaLnBrk="1" fontAlgn="auto" hangingPunct="1">
              <a:spcAft>
                <a:spcPts val="0"/>
              </a:spcAft>
              <a:buClr>
                <a:schemeClr val="tx2"/>
              </a:buClr>
              <a:buFontTx/>
              <a:buChar char="•"/>
              <a:defRPr/>
            </a:pPr>
            <a:r>
              <a:rPr lang="it-IT" sz="1600" b="1" i="1" dirty="0" smtClean="0">
                <a:solidFill>
                  <a:srgbClr val="000099"/>
                </a:solidFill>
              </a:rPr>
              <a:t>Per parola: </a:t>
            </a:r>
            <a:r>
              <a:rPr lang="it-IT" sz="1600" dirty="0" smtClean="0"/>
              <a:t>(</a:t>
            </a:r>
            <a:r>
              <a:rPr lang="it-IT" sz="1600" b="1" i="1" dirty="0" smtClean="0">
                <a:solidFill>
                  <a:srgbClr val="000099"/>
                </a:solidFill>
              </a:rPr>
              <a:t>parole del</a:t>
            </a:r>
            <a:r>
              <a:rPr lang="it-IT" sz="1600" dirty="0" smtClean="0"/>
              <a:t>) titolo, autore, collana, luogo di pubblicazione, editore, soggetto, accesso per luogo, anno, collocazione, n. sistema,BID, ISBN, ISSN, Ingresso, tipo documento, nuove accessioni </a:t>
            </a:r>
            <a:r>
              <a:rPr lang="it-IT" sz="1600" b="1" i="1" dirty="0" smtClean="0">
                <a:solidFill>
                  <a:srgbClr val="000099"/>
                </a:solidFill>
              </a:rPr>
              <a:t>oppure per parole contenute nel titolo+autore+collana+luogo+soggetto ecc.</a:t>
            </a:r>
            <a:endParaRPr lang="it-IT" sz="1600" dirty="0" smtClean="0"/>
          </a:p>
          <a:p>
            <a:pPr lvl="1" eaLnBrk="1" fontAlgn="auto" hangingPunct="1">
              <a:spcAft>
                <a:spcPts val="0"/>
              </a:spcAft>
              <a:buClr>
                <a:schemeClr val="tx2"/>
              </a:buClr>
              <a:buFontTx/>
              <a:buChar char="•"/>
              <a:defRPr/>
            </a:pPr>
            <a:r>
              <a:rPr lang="it-IT" sz="1600" b="1" i="1" dirty="0" smtClean="0">
                <a:solidFill>
                  <a:srgbClr val="000099"/>
                </a:solidFill>
              </a:rPr>
              <a:t>Per scorrimento liste</a:t>
            </a:r>
            <a:r>
              <a:rPr lang="it-IT" sz="1600" b="1" i="1" dirty="0" smtClean="0"/>
              <a:t>:</a:t>
            </a:r>
            <a:r>
              <a:rPr lang="it-IT" sz="1600" dirty="0" smtClean="0"/>
              <a:t> titolo, autore, luogo, collana, classificazione, soggetto …</a:t>
            </a:r>
          </a:p>
          <a:p>
            <a:pPr lvl="1" eaLnBrk="1" fontAlgn="auto" hangingPunct="1">
              <a:spcAft>
                <a:spcPts val="0"/>
              </a:spcAft>
              <a:buFontTx/>
              <a:buChar char="o"/>
              <a:defRPr/>
            </a:pPr>
            <a:endParaRPr lang="it-IT" sz="1200" dirty="0" smtClean="0"/>
          </a:p>
          <a:p>
            <a:pPr eaLnBrk="1" fontAlgn="auto" hangingPunct="1">
              <a:spcAft>
                <a:spcPts val="0"/>
              </a:spcAft>
              <a:buFontTx/>
              <a:buChar char="o"/>
              <a:defRPr/>
            </a:pPr>
            <a:endParaRPr lang="it-IT" sz="1600" dirty="0" smtClean="0"/>
          </a:p>
          <a:p>
            <a:pPr eaLnBrk="1" fontAlgn="auto" hangingPunct="1">
              <a:spcAft>
                <a:spcPts val="0"/>
              </a:spcAft>
              <a:buFontTx/>
              <a:buChar char="o"/>
              <a:defRPr/>
            </a:pPr>
            <a:r>
              <a:rPr lang="it-IT" sz="1800" b="1" dirty="0" smtClean="0"/>
              <a:t>I set di ricerca prodotti possono essere affinati o incrociati</a:t>
            </a:r>
            <a:r>
              <a:rPr lang="it-IT" sz="1800" b="1" dirty="0" smtClean="0">
                <a:latin typeface="Times New Roman" pitchFamily="18" charset="0"/>
              </a:rPr>
              <a:t> 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AA8DF7-D77E-47FD-AD16-7A2FA5EA176D}" type="slidenum">
              <a:rPr lang="it-IT" smtClean="0"/>
              <a:pPr>
                <a:defRPr/>
              </a:pPr>
              <a:t>21</a:t>
            </a:fld>
            <a:endParaRPr lang="it-IT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936" r="20750" b="24606"/>
          <a:stretch>
            <a:fillRect/>
          </a:stretch>
        </p:blipFill>
        <p:spPr>
          <a:xfrm>
            <a:off x="30163" y="1428750"/>
            <a:ext cx="9053512" cy="5429250"/>
          </a:xfrm>
          <a:noFill/>
        </p:spPr>
      </p:pic>
      <p:sp>
        <p:nvSpPr>
          <p:cNvPr id="23557" name="Titolo 1"/>
          <p:cNvSpPr>
            <a:spLocks noGrp="1"/>
          </p:cNvSpPr>
          <p:nvPr>
            <p:ph type="title"/>
          </p:nvPr>
        </p:nvSpPr>
        <p:spPr>
          <a:xfrm>
            <a:off x="684213" y="188913"/>
            <a:ext cx="8229600" cy="1079500"/>
          </a:xfrm>
        </p:spPr>
        <p:txBody>
          <a:bodyPr/>
          <a:lstStyle/>
          <a:p>
            <a:r>
              <a:rPr lang="it-IT" sz="3600" smtClean="0"/>
              <a:t>Ricerca in GEN01: ricerca per parola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50825" y="6021388"/>
            <a:ext cx="8020050" cy="40005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2000" dirty="0">
                <a:solidFill>
                  <a:schemeClr val="tx1"/>
                </a:solidFill>
                <a:latin typeface="Calibri" pitchFamily="34" charset="0"/>
              </a:rPr>
              <a:t>Selezionare gli indici per parola opportuni e inserire i criteri, quindi dare OK</a:t>
            </a: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22</a:t>
            </a:fld>
            <a:endParaRPr lang="it-IT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smtClean="0"/>
          </a:p>
        </p:txBody>
      </p:sp>
      <p:sp>
        <p:nvSpPr>
          <p:cNvPr id="24581" name="Segnaposto contenuto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smtClean="0"/>
          </a:p>
        </p:txBody>
      </p:sp>
      <p:pic>
        <p:nvPicPr>
          <p:cNvPr id="24582" name="Picture 3"/>
          <p:cNvPicPr>
            <a:picLocks noChangeAspect="1" noChangeArrowheads="1"/>
          </p:cNvPicPr>
          <p:nvPr/>
        </p:nvPicPr>
        <p:blipFill>
          <a:blip r:embed="rId2" cstate="print"/>
          <a:srcRect l="19368" b="24606"/>
          <a:stretch>
            <a:fillRect/>
          </a:stretch>
        </p:blipFill>
        <p:spPr bwMode="auto">
          <a:xfrm>
            <a:off x="0" y="0"/>
            <a:ext cx="9144000" cy="5514975"/>
          </a:xfrm>
          <a:prstGeom prst="rect">
            <a:avLst/>
          </a:prstGeom>
          <a:noFill/>
          <a:ln w="6350" cap="sq">
            <a:noFill/>
            <a:miter lim="800000"/>
            <a:headEnd/>
            <a:tailEnd/>
          </a:ln>
        </p:spPr>
      </p:pic>
      <p:sp>
        <p:nvSpPr>
          <p:cNvPr id="7" name="CasellaDiTesto 6"/>
          <p:cNvSpPr txBox="1"/>
          <p:nvPr/>
        </p:nvSpPr>
        <p:spPr>
          <a:xfrm>
            <a:off x="250825" y="5445125"/>
            <a:ext cx="8466138" cy="92392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800" dirty="0">
                <a:solidFill>
                  <a:schemeClr val="tx1"/>
                </a:solidFill>
                <a:latin typeface="Calibri" pitchFamily="34" charset="0"/>
              </a:rPr>
              <a:t>Il set prodotto può essere visualizzato (cliccando su Visualizza)</a:t>
            </a:r>
          </a:p>
          <a:p>
            <a:pPr>
              <a:defRPr/>
            </a:pPr>
            <a:r>
              <a:rPr lang="it-IT" sz="1800" dirty="0">
                <a:solidFill>
                  <a:schemeClr val="tx1"/>
                </a:solidFill>
                <a:latin typeface="Calibri" pitchFamily="34" charset="0"/>
              </a:rPr>
              <a:t>Oppure affinato (inserendo il criterio di affinamento nel pannello a destra)</a:t>
            </a:r>
          </a:p>
          <a:p>
            <a:pPr>
              <a:defRPr/>
            </a:pPr>
            <a:r>
              <a:rPr lang="it-IT" sz="1800" dirty="0">
                <a:solidFill>
                  <a:schemeClr val="tx1"/>
                </a:solidFill>
                <a:latin typeface="Calibri" pitchFamily="34" charset="0"/>
              </a:rPr>
              <a:t>O ancora salvato sul server come set per ulteriori operazioni (servizi di stampa, altre </a:t>
            </a:r>
            <a:r>
              <a:rPr lang="it-IT" sz="1800" dirty="0" err="1">
                <a:solidFill>
                  <a:schemeClr val="tx1"/>
                </a:solidFill>
                <a:latin typeface="Calibri" pitchFamily="34" charset="0"/>
              </a:rPr>
              <a:t>util</a:t>
            </a:r>
            <a:r>
              <a:rPr lang="it-IT" sz="1800" dirty="0">
                <a:solidFill>
                  <a:schemeClr val="tx1"/>
                </a:solidFill>
                <a:latin typeface="Calibri" pitchFamily="34" charset="0"/>
              </a:rPr>
              <a:t>)</a:t>
            </a:r>
          </a:p>
        </p:txBody>
      </p:sp>
      <p:sp>
        <p:nvSpPr>
          <p:cNvPr id="24584" name="CasellaDiTesto 7"/>
          <p:cNvSpPr txBox="1">
            <a:spLocks noChangeArrowheads="1"/>
          </p:cNvSpPr>
          <p:nvPr/>
        </p:nvSpPr>
        <p:spPr bwMode="auto">
          <a:xfrm>
            <a:off x="6786563" y="1643063"/>
            <a:ext cx="22145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>
                <a:solidFill>
                  <a:srgbClr val="FF9900"/>
                </a:solidFill>
                <a:latin typeface="Calibri" pitchFamily="34" charset="0"/>
              </a:rPr>
              <a:t>Visualizzazione o affinamento della ricerca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23</a:t>
            </a:fld>
            <a:endParaRPr lang="it-IT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r>
              <a:rPr lang="it-IT" sz="3600" smtClean="0"/>
              <a:t>Visualizzazione del risultato della ricerca</a:t>
            </a:r>
          </a:p>
        </p:txBody>
      </p:sp>
      <p:sp>
        <p:nvSpPr>
          <p:cNvPr id="25605" name="Segnaposto contenuto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smtClean="0"/>
          </a:p>
        </p:txBody>
      </p:sp>
      <p:pic>
        <p:nvPicPr>
          <p:cNvPr id="25606" name="Picture 3"/>
          <p:cNvPicPr>
            <a:picLocks noChangeAspect="1" noChangeArrowheads="1"/>
          </p:cNvPicPr>
          <p:nvPr/>
        </p:nvPicPr>
        <p:blipFill>
          <a:blip r:embed="rId2" cstate="print"/>
          <a:srcRect l="19368" b="4921"/>
          <a:stretch>
            <a:fillRect/>
          </a:stretch>
        </p:blipFill>
        <p:spPr bwMode="auto">
          <a:xfrm>
            <a:off x="468313" y="908050"/>
            <a:ext cx="8391525" cy="5564188"/>
          </a:xfrm>
          <a:prstGeom prst="rect">
            <a:avLst/>
          </a:prstGeom>
          <a:noFill/>
          <a:ln w="6350" cap="sq">
            <a:noFill/>
            <a:miter lim="800000"/>
            <a:headEnd/>
            <a:tailEnd/>
          </a:ln>
        </p:spPr>
      </p:pic>
      <p:sp>
        <p:nvSpPr>
          <p:cNvPr id="9" name="CasellaDiTesto 8"/>
          <p:cNvSpPr txBox="1"/>
          <p:nvPr/>
        </p:nvSpPr>
        <p:spPr>
          <a:xfrm>
            <a:off x="285750" y="6000750"/>
            <a:ext cx="8572500" cy="6461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it-IT" sz="1800" dirty="0">
                <a:solidFill>
                  <a:schemeClr val="tx1"/>
                </a:solidFill>
                <a:latin typeface="Calibri" pitchFamily="34" charset="0"/>
              </a:rPr>
              <a:t>Una volta aperto in visualizzazione, il  </a:t>
            </a:r>
            <a:r>
              <a:rPr lang="it-IT" sz="1800" dirty="0">
                <a:solidFill>
                  <a:schemeClr val="tx1"/>
                </a:solidFill>
                <a:latin typeface="Calibri" pitchFamily="34" charset="0"/>
              </a:rPr>
              <a:t>record può essere stampato o inviato via mail cliccando su “Stampa/Invia”</a:t>
            </a: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24</a:t>
            </a:fld>
            <a:endParaRPr lang="it-IT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600" smtClean="0"/>
              <a:t>Visualizzazione del risultato della ricerca</a:t>
            </a:r>
          </a:p>
        </p:txBody>
      </p:sp>
      <p:pic>
        <p:nvPicPr>
          <p:cNvPr id="2662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9368" b="4921"/>
          <a:stretch>
            <a:fillRect/>
          </a:stretch>
        </p:blipFill>
        <p:spPr>
          <a:xfrm>
            <a:off x="395288" y="1125538"/>
            <a:ext cx="8393112" cy="5562600"/>
          </a:xfrm>
          <a:noFill/>
        </p:spPr>
      </p:pic>
      <p:sp>
        <p:nvSpPr>
          <p:cNvPr id="7" name="CasellaDiTesto 6"/>
          <p:cNvSpPr txBox="1"/>
          <p:nvPr/>
        </p:nvSpPr>
        <p:spPr>
          <a:xfrm>
            <a:off x="3779838" y="5949950"/>
            <a:ext cx="5191125" cy="6461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800" dirty="0">
                <a:solidFill>
                  <a:schemeClr val="tx1"/>
                </a:solidFill>
                <a:latin typeface="Calibri" pitchFamily="34" charset="0"/>
              </a:rPr>
              <a:t>Il record può essere visualizzato in altri formati </a:t>
            </a:r>
          </a:p>
          <a:p>
            <a:pPr>
              <a:defRPr/>
            </a:pPr>
            <a:r>
              <a:rPr lang="it-IT" sz="1800" dirty="0">
                <a:solidFill>
                  <a:schemeClr val="tx1"/>
                </a:solidFill>
                <a:latin typeface="Calibri" pitchFamily="34" charset="0"/>
              </a:rPr>
              <a:t>selezionando quello opportuno nel pannello inferiore</a:t>
            </a:r>
          </a:p>
        </p:txBody>
      </p:sp>
      <p:sp>
        <p:nvSpPr>
          <p:cNvPr id="8" name="Rettangolo arrotondato 7"/>
          <p:cNvSpPr/>
          <p:nvPr/>
        </p:nvSpPr>
        <p:spPr>
          <a:xfrm>
            <a:off x="428625" y="3929063"/>
            <a:ext cx="2928938" cy="35718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25</a:t>
            </a:fld>
            <a:endParaRPr lang="it-IT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smtClean="0"/>
          </a:p>
        </p:txBody>
      </p:sp>
      <p:pic>
        <p:nvPicPr>
          <p:cNvPr id="2765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9368" t="4921" b="4921"/>
          <a:stretch>
            <a:fillRect/>
          </a:stretch>
        </p:blipFill>
        <p:spPr>
          <a:xfrm>
            <a:off x="179388" y="0"/>
            <a:ext cx="8178800" cy="4079875"/>
          </a:xfrm>
          <a:noFill/>
          <a:ln>
            <a:solidFill>
              <a:srgbClr val="C00000"/>
            </a:solidFill>
          </a:ln>
        </p:spPr>
      </p:pic>
      <p:pic>
        <p:nvPicPr>
          <p:cNvPr id="27654" name="Picture 3"/>
          <p:cNvPicPr>
            <a:picLocks noChangeAspect="1" noChangeArrowheads="1"/>
          </p:cNvPicPr>
          <p:nvPr/>
        </p:nvPicPr>
        <p:blipFill>
          <a:blip r:embed="rId3" cstate="print"/>
          <a:srcRect t="4921" r="19368" b="29527"/>
          <a:stretch>
            <a:fillRect/>
          </a:stretch>
        </p:blipFill>
        <p:spPr bwMode="auto">
          <a:xfrm>
            <a:off x="1800225" y="3502025"/>
            <a:ext cx="7343775" cy="3355975"/>
          </a:xfrm>
          <a:prstGeom prst="rect">
            <a:avLst/>
          </a:prstGeom>
          <a:noFill/>
          <a:ln w="6350" cap="sq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8" name="CasellaDiTesto 7"/>
          <p:cNvSpPr txBox="1"/>
          <p:nvPr/>
        </p:nvSpPr>
        <p:spPr>
          <a:xfrm>
            <a:off x="4794250" y="1916113"/>
            <a:ext cx="4349750" cy="92392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800" dirty="0">
                <a:solidFill>
                  <a:schemeClr val="tx1"/>
                </a:solidFill>
                <a:latin typeface="Calibri" pitchFamily="34" charset="0"/>
              </a:rPr>
              <a:t>Il record può essere portato in catalogazione</a:t>
            </a:r>
          </a:p>
          <a:p>
            <a:pPr>
              <a:defRPr/>
            </a:pPr>
            <a:r>
              <a:rPr lang="it-IT" sz="1800" dirty="0">
                <a:solidFill>
                  <a:schemeClr val="tx1"/>
                </a:solidFill>
                <a:latin typeface="Calibri" pitchFamily="34" charset="0"/>
              </a:rPr>
              <a:t>per compiere modifiche alla descrizione</a:t>
            </a:r>
          </a:p>
          <a:p>
            <a:pPr>
              <a:defRPr/>
            </a:pPr>
            <a:r>
              <a:rPr lang="it-IT" sz="1800" dirty="0">
                <a:solidFill>
                  <a:schemeClr val="tx1"/>
                </a:solidFill>
                <a:latin typeface="Calibri" pitchFamily="34" charset="0"/>
              </a:rPr>
              <a:t>cliccando sul pulsante Catalogazione</a:t>
            </a:r>
          </a:p>
        </p:txBody>
      </p:sp>
      <p:sp>
        <p:nvSpPr>
          <p:cNvPr id="9" name="Rettangolo arrotondato 8"/>
          <p:cNvSpPr/>
          <p:nvPr/>
        </p:nvSpPr>
        <p:spPr>
          <a:xfrm>
            <a:off x="7143750" y="3071813"/>
            <a:ext cx="1643063" cy="28575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26</a:t>
            </a:fld>
            <a:endParaRPr lang="it-IT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smtClean="0"/>
          </a:p>
        </p:txBody>
      </p:sp>
      <p:pic>
        <p:nvPicPr>
          <p:cNvPr id="2867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9368" t="9843" b="4921"/>
          <a:stretch>
            <a:fillRect/>
          </a:stretch>
        </p:blipFill>
        <p:spPr>
          <a:xfrm>
            <a:off x="0" y="0"/>
            <a:ext cx="8358188" cy="4278313"/>
          </a:xfrm>
          <a:noFill/>
          <a:ln>
            <a:solidFill>
              <a:srgbClr val="C00000"/>
            </a:solidFill>
          </a:ln>
        </p:spPr>
      </p:pic>
      <p:pic>
        <p:nvPicPr>
          <p:cNvPr id="28678" name="Picture 2"/>
          <p:cNvPicPr>
            <a:picLocks noChangeAspect="1" noChangeArrowheads="1"/>
          </p:cNvPicPr>
          <p:nvPr/>
        </p:nvPicPr>
        <p:blipFill>
          <a:blip r:embed="rId3" cstate="print"/>
          <a:srcRect t="4921" b="9843"/>
          <a:stretch>
            <a:fillRect/>
          </a:stretch>
        </p:blipFill>
        <p:spPr bwMode="auto">
          <a:xfrm>
            <a:off x="642938" y="3740150"/>
            <a:ext cx="8501062" cy="3117850"/>
          </a:xfrm>
          <a:prstGeom prst="rect">
            <a:avLst/>
          </a:prstGeom>
          <a:noFill/>
          <a:ln w="6350" cap="sq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8" name="CasellaDiTesto 7"/>
          <p:cNvSpPr txBox="1"/>
          <p:nvPr/>
        </p:nvSpPr>
        <p:spPr>
          <a:xfrm>
            <a:off x="5786438" y="1214438"/>
            <a:ext cx="2928937" cy="107791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Il record può essere aperto nelle copie per aggiungere, 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modificare o eliminare una copia</a:t>
            </a:r>
          </a:p>
          <a:p>
            <a:pPr>
              <a:defRPr/>
            </a:pPr>
            <a:r>
              <a:rPr lang="it-IT" sz="1600" dirty="0" smtClean="0">
                <a:solidFill>
                  <a:schemeClr val="tx1"/>
                </a:solidFill>
                <a:latin typeface="Calibri" pitchFamily="34" charset="0"/>
              </a:rPr>
              <a:t>cliccando 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su Copie</a:t>
            </a:r>
          </a:p>
        </p:txBody>
      </p:sp>
      <p:sp>
        <p:nvSpPr>
          <p:cNvPr id="9" name="Rettangolo arrotondato 8"/>
          <p:cNvSpPr/>
          <p:nvPr/>
        </p:nvSpPr>
        <p:spPr>
          <a:xfrm>
            <a:off x="7572375" y="3429000"/>
            <a:ext cx="857250" cy="21431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27</a:t>
            </a:fld>
            <a:endParaRPr lang="it-IT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olo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it-IT" sz="3600" smtClean="0"/>
              <a:t>Trascinamento del record</a:t>
            </a:r>
            <a:br>
              <a:rPr lang="it-IT" sz="3600" smtClean="0"/>
            </a:br>
            <a:r>
              <a:rPr lang="it-IT" sz="3600" smtClean="0"/>
              <a:t> in altri moduli (CIR, ACQ/SER)</a:t>
            </a:r>
          </a:p>
        </p:txBody>
      </p:sp>
      <p:pic>
        <p:nvPicPr>
          <p:cNvPr id="2970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49213"/>
          <a:stretch>
            <a:fillRect/>
          </a:stretch>
        </p:blipFill>
        <p:spPr>
          <a:xfrm>
            <a:off x="323850" y="1412875"/>
            <a:ext cx="8640763" cy="3671888"/>
          </a:xfrm>
          <a:noFill/>
        </p:spPr>
      </p:pic>
      <p:sp>
        <p:nvSpPr>
          <p:cNvPr id="7" name="CasellaDiTesto 6"/>
          <p:cNvSpPr txBox="1"/>
          <p:nvPr/>
        </p:nvSpPr>
        <p:spPr>
          <a:xfrm>
            <a:off x="1143000" y="5214938"/>
            <a:ext cx="7243763" cy="13239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Il record può essere trascinato e aperto in altri moduli (ACQ/SER, 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CIR)</a:t>
            </a:r>
            <a:endParaRPr lang="it-IT" sz="1600" dirty="0">
              <a:solidFill>
                <a:schemeClr val="tx1"/>
              </a:solidFill>
              <a:latin typeface="Calibri" pitchFamily="34" charset="0"/>
            </a:endParaRP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cliccando 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sul pulsante “</a:t>
            </a:r>
            <a:r>
              <a:rPr lang="it-IT" sz="1600" dirty="0" err="1">
                <a:solidFill>
                  <a:schemeClr val="tx1"/>
                </a:solidFill>
                <a:latin typeface="Calibri" pitchFamily="34" charset="0"/>
              </a:rPr>
              <a:t>Overview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” nel pannello a sinistra (Albero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) e poi selezionando 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il modulo voluto</a:t>
            </a:r>
            <a:endParaRPr lang="it-IT" sz="1600" dirty="0">
              <a:solidFill>
                <a:schemeClr val="tx1"/>
              </a:solidFill>
              <a:latin typeface="Calibri" pitchFamily="34" charset="0"/>
            </a:endParaRP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In questo modo si passa alle operazioni previste dal modulo scelto 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senza bisogno di effettuare nuovamente la ricerca</a:t>
            </a:r>
          </a:p>
        </p:txBody>
      </p:sp>
      <p:sp>
        <p:nvSpPr>
          <p:cNvPr id="8" name="Rettangolo arrotondato 7"/>
          <p:cNvSpPr/>
          <p:nvPr/>
        </p:nvSpPr>
        <p:spPr>
          <a:xfrm>
            <a:off x="1000125" y="2643188"/>
            <a:ext cx="857250" cy="35718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9" name="Rettangolo arrotondato 8"/>
          <p:cNvSpPr/>
          <p:nvPr/>
        </p:nvSpPr>
        <p:spPr>
          <a:xfrm>
            <a:off x="8143875" y="3071813"/>
            <a:ext cx="785813" cy="100012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28</a:t>
            </a:fld>
            <a:endParaRPr lang="it-IT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Altri tipi di ricerca in GEN01</a:t>
            </a:r>
          </a:p>
        </p:txBody>
      </p:sp>
      <p:sp>
        <p:nvSpPr>
          <p:cNvPr id="3072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mtClean="0"/>
              <a:t>Altri tipi di ricerca in GEN01:</a:t>
            </a:r>
          </a:p>
          <a:p>
            <a:pPr lvl="1"/>
            <a:r>
              <a:rPr lang="it-IT" b="1" smtClean="0">
                <a:solidFill>
                  <a:srgbClr val="0070C0"/>
                </a:solidFill>
              </a:rPr>
              <a:t>per scorrimento</a:t>
            </a:r>
            <a:r>
              <a:rPr lang="it-IT" smtClean="0"/>
              <a:t>: permette di scorrere diversi indici inserendo le prime parole (tranne l’articolo iniziale): la ricerca può essere troncata a destra</a:t>
            </a:r>
          </a:p>
          <a:p>
            <a:pPr lvl="1"/>
            <a:r>
              <a:rPr lang="it-IT" b="1" smtClean="0">
                <a:solidFill>
                  <a:srgbClr val="0070C0"/>
                </a:solidFill>
              </a:rPr>
              <a:t>CCL:</a:t>
            </a:r>
            <a:r>
              <a:rPr lang="it-IT" smtClean="0"/>
              <a:t> usa il Common Command Language di Aleph e utilizza gli operatori booleani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29</a:t>
            </a:fld>
            <a:endParaRPr lang="it-IT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Segnaposto contenuto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smtClean="0"/>
          </a:p>
        </p:txBody>
      </p:sp>
      <p:pic>
        <p:nvPicPr>
          <p:cNvPr id="31749" name="Picture 2"/>
          <p:cNvPicPr>
            <a:picLocks noChangeAspect="1" noChangeArrowheads="1"/>
          </p:cNvPicPr>
          <p:nvPr/>
        </p:nvPicPr>
        <p:blipFill>
          <a:blip r:embed="rId2" cstate="print"/>
          <a:srcRect t="4921" r="22134" b="4921"/>
          <a:stretch>
            <a:fillRect/>
          </a:stretch>
        </p:blipFill>
        <p:spPr bwMode="auto">
          <a:xfrm>
            <a:off x="25400" y="922338"/>
            <a:ext cx="9118600" cy="5935662"/>
          </a:xfrm>
          <a:prstGeom prst="rect">
            <a:avLst/>
          </a:prstGeom>
          <a:noFill/>
          <a:ln w="6350" cap="sq">
            <a:noFill/>
            <a:miter lim="800000"/>
            <a:headEnd/>
            <a:tailEnd/>
          </a:ln>
        </p:spPr>
      </p:pic>
      <p:sp>
        <p:nvSpPr>
          <p:cNvPr id="31750" name="Titolo 1"/>
          <p:cNvSpPr>
            <a:spLocks noGrp="1"/>
          </p:cNvSpPr>
          <p:nvPr>
            <p:ph type="title"/>
          </p:nvPr>
        </p:nvSpPr>
        <p:spPr>
          <a:xfrm>
            <a:off x="684213" y="188913"/>
            <a:ext cx="8229600" cy="1079500"/>
          </a:xfrm>
        </p:spPr>
        <p:txBody>
          <a:bodyPr/>
          <a:lstStyle/>
          <a:p>
            <a:r>
              <a:rPr lang="it-IT" sz="4000" smtClean="0"/>
              <a:t>Ricerca in GEN01: </a:t>
            </a:r>
            <a:br>
              <a:rPr lang="it-IT" sz="4000" smtClean="0"/>
            </a:br>
            <a:r>
              <a:rPr lang="it-IT" sz="4000" smtClean="0"/>
              <a:t>ricerca per scorrimento indici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323850" y="5373688"/>
            <a:ext cx="7191375" cy="101441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2000" dirty="0">
                <a:solidFill>
                  <a:schemeClr val="tx1"/>
                </a:solidFill>
                <a:latin typeface="Calibri" pitchFamily="34" charset="0"/>
              </a:rPr>
              <a:t>Selezionare l’indice per scorrimento voluto, inserire le prime parole</a:t>
            </a:r>
          </a:p>
          <a:p>
            <a:pPr>
              <a:defRPr/>
            </a:pPr>
            <a:r>
              <a:rPr lang="it-IT" sz="2000" dirty="0">
                <a:solidFill>
                  <a:schemeClr val="tx1"/>
                </a:solidFill>
                <a:latin typeface="Calibri" pitchFamily="34" charset="0"/>
              </a:rPr>
              <a:t> (tranne articoli iniziali nel titolo), quindi dare INVIO</a:t>
            </a:r>
          </a:p>
          <a:p>
            <a:pPr>
              <a:defRPr/>
            </a:pPr>
            <a:r>
              <a:rPr lang="it-IT" sz="2000" dirty="0">
                <a:solidFill>
                  <a:schemeClr val="tx1"/>
                </a:solidFill>
                <a:latin typeface="Calibri" pitchFamily="34" charset="0"/>
              </a:rPr>
              <a:t>NB: la stringa ammette il troncamento a destra, non a sinistra</a:t>
            </a:r>
          </a:p>
        </p:txBody>
      </p:sp>
      <p:sp>
        <p:nvSpPr>
          <p:cNvPr id="8" name="Rettangolo arrotondato 7"/>
          <p:cNvSpPr/>
          <p:nvPr/>
        </p:nvSpPr>
        <p:spPr>
          <a:xfrm>
            <a:off x="2286000" y="1928813"/>
            <a:ext cx="3714750" cy="50006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0" name="Rettangolo arrotondato 9"/>
          <p:cNvSpPr/>
          <p:nvPr/>
        </p:nvSpPr>
        <p:spPr>
          <a:xfrm>
            <a:off x="285750" y="2357438"/>
            <a:ext cx="1071563" cy="21431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30</a:t>
            </a:fld>
            <a:endParaRPr lang="it-IT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Segnaposto contenuto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smtClean="0"/>
          </a:p>
        </p:txBody>
      </p:sp>
      <p:pic>
        <p:nvPicPr>
          <p:cNvPr id="32773" name="Picture 2"/>
          <p:cNvPicPr>
            <a:picLocks noChangeAspect="1" noChangeArrowheads="1"/>
          </p:cNvPicPr>
          <p:nvPr/>
        </p:nvPicPr>
        <p:blipFill>
          <a:blip r:embed="rId2" cstate="print"/>
          <a:srcRect l="19368" t="4921" b="4921"/>
          <a:stretch>
            <a:fillRect/>
          </a:stretch>
        </p:blipFill>
        <p:spPr bwMode="auto">
          <a:xfrm>
            <a:off x="130175" y="692150"/>
            <a:ext cx="8893175" cy="5935663"/>
          </a:xfrm>
          <a:prstGeom prst="rect">
            <a:avLst/>
          </a:prstGeom>
          <a:noFill/>
          <a:ln w="6350" cap="sq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32774" name="Titolo 1"/>
          <p:cNvSpPr>
            <a:spLocks noGrp="1"/>
          </p:cNvSpPr>
          <p:nvPr>
            <p:ph type="title"/>
          </p:nvPr>
        </p:nvSpPr>
        <p:spPr>
          <a:xfrm>
            <a:off x="684213" y="188913"/>
            <a:ext cx="8229600" cy="1079500"/>
          </a:xfrm>
        </p:spPr>
        <p:txBody>
          <a:bodyPr/>
          <a:lstStyle/>
          <a:p>
            <a:r>
              <a:rPr lang="it-IT" sz="4000" smtClean="0"/>
              <a:t>Ricerca in GEN01: </a:t>
            </a:r>
            <a:br>
              <a:rPr lang="it-IT" sz="4000" smtClean="0"/>
            </a:br>
            <a:r>
              <a:rPr lang="it-IT" sz="4000" smtClean="0"/>
              <a:t>ricerca per scorrimento indici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323850" y="5373688"/>
            <a:ext cx="7191375" cy="101441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2000" dirty="0">
                <a:solidFill>
                  <a:schemeClr val="tx1"/>
                </a:solidFill>
                <a:latin typeface="Calibri" pitchFamily="34" charset="0"/>
              </a:rPr>
              <a:t>Selezionare l’indice per scorrimento voluto, inserire le prime parole</a:t>
            </a:r>
          </a:p>
          <a:p>
            <a:pPr>
              <a:defRPr/>
            </a:pPr>
            <a:r>
              <a:rPr lang="it-IT" sz="2000" dirty="0">
                <a:solidFill>
                  <a:schemeClr val="tx1"/>
                </a:solidFill>
                <a:latin typeface="Calibri" pitchFamily="34" charset="0"/>
              </a:rPr>
              <a:t> (tranne articoli iniziali nel titolo), quindi dare INVIO</a:t>
            </a:r>
          </a:p>
          <a:p>
            <a:pPr>
              <a:defRPr/>
            </a:pPr>
            <a:r>
              <a:rPr lang="it-IT" sz="2000" dirty="0">
                <a:solidFill>
                  <a:schemeClr val="tx1"/>
                </a:solidFill>
                <a:latin typeface="Calibri" pitchFamily="34" charset="0"/>
              </a:rPr>
              <a:t>NB: la stringa ammette il troncamento a destra, non a sinistra</a:t>
            </a:r>
          </a:p>
        </p:txBody>
      </p:sp>
      <p:sp>
        <p:nvSpPr>
          <p:cNvPr id="8" name="Rettangolo arrotondato 7"/>
          <p:cNvSpPr/>
          <p:nvPr/>
        </p:nvSpPr>
        <p:spPr>
          <a:xfrm>
            <a:off x="285750" y="1714500"/>
            <a:ext cx="3429000" cy="64293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31</a:t>
            </a:fld>
            <a:endParaRPr lang="it-IT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9368" t="4921" b="14764"/>
          <a:stretch>
            <a:fillRect/>
          </a:stretch>
        </p:blipFill>
        <p:spPr>
          <a:xfrm>
            <a:off x="0" y="0"/>
            <a:ext cx="8602663" cy="5256213"/>
          </a:xfrm>
          <a:noFill/>
        </p:spPr>
      </p:pic>
      <p:pic>
        <p:nvPicPr>
          <p:cNvPr id="33797" name="Picture 3"/>
          <p:cNvPicPr>
            <a:picLocks noChangeAspect="1" noChangeArrowheads="1"/>
          </p:cNvPicPr>
          <p:nvPr/>
        </p:nvPicPr>
        <p:blipFill>
          <a:blip r:embed="rId3" cstate="print"/>
          <a:srcRect l="19368" t="24606" b="24606"/>
          <a:stretch>
            <a:fillRect/>
          </a:stretch>
        </p:blipFill>
        <p:spPr bwMode="auto">
          <a:xfrm>
            <a:off x="1619250" y="4005263"/>
            <a:ext cx="7343775" cy="2600325"/>
          </a:xfrm>
          <a:prstGeom prst="rect">
            <a:avLst/>
          </a:prstGeom>
          <a:noFill/>
          <a:ln w="6350" cap="sq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33798" name="Titolo 1"/>
          <p:cNvSpPr>
            <a:spLocks noGrp="1"/>
          </p:cNvSpPr>
          <p:nvPr>
            <p:ph type="title"/>
          </p:nvPr>
        </p:nvSpPr>
        <p:spPr>
          <a:xfrm>
            <a:off x="4000500" y="0"/>
            <a:ext cx="5143500" cy="1354138"/>
          </a:xfrm>
          <a:solidFill>
            <a:schemeClr val="bg1"/>
          </a:solidFill>
        </p:spPr>
        <p:txBody>
          <a:bodyPr/>
          <a:lstStyle/>
          <a:p>
            <a:r>
              <a:rPr lang="it-IT" sz="3200" smtClean="0"/>
              <a:t>Visualizzazione della lista intestazioni </a:t>
            </a:r>
            <a:r>
              <a:rPr lang="it-IT" sz="2800" smtClean="0"/>
              <a:t>e azioni correlate</a:t>
            </a:r>
          </a:p>
        </p:txBody>
      </p:sp>
      <p:sp>
        <p:nvSpPr>
          <p:cNvPr id="8" name="Rettangolo arrotondato 7"/>
          <p:cNvSpPr/>
          <p:nvPr/>
        </p:nvSpPr>
        <p:spPr>
          <a:xfrm>
            <a:off x="7572375" y="3000375"/>
            <a:ext cx="1214438" cy="285750"/>
          </a:xfrm>
          <a:prstGeom prst="round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7" name="CasellaDiTesto 6"/>
          <p:cNvSpPr txBox="1"/>
          <p:nvPr/>
        </p:nvSpPr>
        <p:spPr>
          <a:xfrm>
            <a:off x="4467225" y="1214438"/>
            <a:ext cx="4676775" cy="83026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Selezionare l’intestazione voluta e premere Visualizza: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Verranno visualizzati i record bibliografici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associati all’intestazione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32</a:t>
            </a:fld>
            <a:endParaRPr lang="it-IT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200" smtClean="0"/>
              <a:t>Visualizzazione della lista intestazioni</a:t>
            </a:r>
            <a:br>
              <a:rPr lang="it-IT" sz="3200" smtClean="0"/>
            </a:br>
            <a:r>
              <a:rPr lang="it-IT" sz="3200" smtClean="0"/>
              <a:t>e azioni correlate</a:t>
            </a:r>
          </a:p>
        </p:txBody>
      </p:sp>
      <p:pic>
        <p:nvPicPr>
          <p:cNvPr id="3482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9368" t="34448" b="14764"/>
          <a:stretch>
            <a:fillRect/>
          </a:stretch>
        </p:blipFill>
        <p:spPr>
          <a:xfrm>
            <a:off x="179388" y="1412875"/>
            <a:ext cx="8821737" cy="2862263"/>
          </a:xfrm>
          <a:noFill/>
        </p:spPr>
      </p:pic>
      <p:sp>
        <p:nvSpPr>
          <p:cNvPr id="7" name="CasellaDiTesto 6"/>
          <p:cNvSpPr txBox="1"/>
          <p:nvPr/>
        </p:nvSpPr>
        <p:spPr>
          <a:xfrm>
            <a:off x="827088" y="4437063"/>
            <a:ext cx="7397750" cy="224631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Se si preme “</a:t>
            </a:r>
            <a:r>
              <a:rPr lang="it-IT" sz="2000" b="1" dirty="0">
                <a:solidFill>
                  <a:srgbClr val="002060"/>
                </a:solidFill>
                <a:latin typeface="Calibri" pitchFamily="34" charset="0"/>
              </a:rPr>
              <a:t>Cataloga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” si aprono in catalogazione,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 1 sopra l’altro, tutti i record collegati all’intestazione</a:t>
            </a:r>
          </a:p>
          <a:p>
            <a:pPr>
              <a:defRPr/>
            </a:pPr>
            <a:endParaRPr lang="it-IT" sz="1600" dirty="0">
              <a:solidFill>
                <a:schemeClr val="tx1"/>
              </a:solidFill>
              <a:latin typeface="Calibri" pitchFamily="34" charset="0"/>
            </a:endParaRP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Il pulsante “</a:t>
            </a:r>
            <a:r>
              <a:rPr lang="it-IT" sz="2000" b="1" dirty="0">
                <a:solidFill>
                  <a:srgbClr val="002060"/>
                </a:solidFill>
                <a:latin typeface="Calibri" pitchFamily="34" charset="0"/>
              </a:rPr>
              <a:t>Salva come set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” permette di salvare sul server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il set di record collegati</a:t>
            </a:r>
          </a:p>
          <a:p>
            <a:pPr>
              <a:defRPr/>
            </a:pPr>
            <a:endParaRPr lang="it-IT" sz="1600" dirty="0">
              <a:solidFill>
                <a:schemeClr val="tx1"/>
              </a:solidFill>
              <a:latin typeface="Calibri" pitchFamily="34" charset="0"/>
            </a:endParaRP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Il pulsante “</a:t>
            </a:r>
            <a:r>
              <a:rPr lang="it-IT" sz="2000" b="1" dirty="0">
                <a:solidFill>
                  <a:srgbClr val="002060"/>
                </a:solidFill>
                <a:latin typeface="Calibri" pitchFamily="34" charset="0"/>
              </a:rPr>
              <a:t>Espandi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” è attivo solo se all’intestazione è associato un record di autorità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Premendolo si visualizza il record di autorità collegato </a:t>
            </a:r>
          </a:p>
        </p:txBody>
      </p:sp>
      <p:sp>
        <p:nvSpPr>
          <p:cNvPr id="8" name="Rettangolo arrotondato 7"/>
          <p:cNvSpPr/>
          <p:nvPr/>
        </p:nvSpPr>
        <p:spPr>
          <a:xfrm>
            <a:off x="8072438" y="2714625"/>
            <a:ext cx="857250" cy="50006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9" name="Rettangolo arrotondato 8"/>
          <p:cNvSpPr/>
          <p:nvPr/>
        </p:nvSpPr>
        <p:spPr>
          <a:xfrm>
            <a:off x="8143875" y="1285875"/>
            <a:ext cx="857250" cy="50006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33</a:t>
            </a:fld>
            <a:endParaRPr lang="it-IT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200" smtClean="0"/>
              <a:t>Visualizzazione della lista intestazioni</a:t>
            </a:r>
            <a:br>
              <a:rPr lang="it-IT" sz="3200" smtClean="0"/>
            </a:br>
            <a:r>
              <a:rPr lang="it-IT" sz="3200" smtClean="0"/>
              <a:t>e azioni correlate</a:t>
            </a:r>
          </a:p>
        </p:txBody>
      </p:sp>
      <p:pic>
        <p:nvPicPr>
          <p:cNvPr id="3584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9368" t="24606" b="4921"/>
          <a:stretch>
            <a:fillRect/>
          </a:stretch>
        </p:blipFill>
        <p:spPr>
          <a:xfrm>
            <a:off x="179388" y="1557338"/>
            <a:ext cx="6491287" cy="3189287"/>
          </a:xfrm>
          <a:noFill/>
        </p:spPr>
      </p:pic>
      <p:sp>
        <p:nvSpPr>
          <p:cNvPr id="7" name="CasellaDiTesto 6"/>
          <p:cNvSpPr txBox="1"/>
          <p:nvPr/>
        </p:nvSpPr>
        <p:spPr>
          <a:xfrm>
            <a:off x="6623050" y="1557338"/>
            <a:ext cx="2520950" cy="206216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Premendo il pulsante 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“espandi” si visualizza il record di </a:t>
            </a:r>
            <a:r>
              <a:rPr lang="it-IT" sz="1600" dirty="0" err="1">
                <a:solidFill>
                  <a:schemeClr val="tx1"/>
                </a:solidFill>
                <a:latin typeface="Calibri" pitchFamily="34" charset="0"/>
              </a:rPr>
              <a:t>auth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. collegato all’intestazione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Se si preme poi Catalogo</a:t>
            </a:r>
            <a:endParaRPr lang="it-IT" sz="1600" dirty="0">
              <a:solidFill>
                <a:schemeClr val="tx1"/>
              </a:solidFill>
              <a:latin typeface="Calibri" pitchFamily="34" charset="0"/>
            </a:endParaRP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si 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apre in catalogazione (GEN10) il record di autorità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collegato</a:t>
            </a:r>
          </a:p>
        </p:txBody>
      </p:sp>
      <p:pic>
        <p:nvPicPr>
          <p:cNvPr id="35847" name="Picture 3"/>
          <p:cNvPicPr>
            <a:picLocks noChangeAspect="1" noChangeArrowheads="1"/>
          </p:cNvPicPr>
          <p:nvPr/>
        </p:nvPicPr>
        <p:blipFill>
          <a:blip r:embed="rId3" cstate="print"/>
          <a:srcRect r="41502" b="44292"/>
          <a:stretch>
            <a:fillRect/>
          </a:stretch>
        </p:blipFill>
        <p:spPr bwMode="auto">
          <a:xfrm>
            <a:off x="3054350" y="3597275"/>
            <a:ext cx="6089650" cy="3260725"/>
          </a:xfrm>
          <a:prstGeom prst="rect">
            <a:avLst/>
          </a:prstGeom>
          <a:noFill/>
          <a:ln w="6350" cap="sq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8" name="CasellaDiTesto 7"/>
          <p:cNvSpPr txBox="1"/>
          <p:nvPr/>
        </p:nvSpPr>
        <p:spPr>
          <a:xfrm>
            <a:off x="214313" y="4857750"/>
            <a:ext cx="2520950" cy="18161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Il record 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di autorità può 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essere modificato</a:t>
            </a:r>
          </a:p>
          <a:p>
            <a:pPr>
              <a:defRPr/>
            </a:pPr>
            <a:r>
              <a:rPr lang="it-IT" sz="1600" b="1" dirty="0">
                <a:solidFill>
                  <a:srgbClr val="002060"/>
                </a:solidFill>
                <a:latin typeface="Calibri" pitchFamily="34" charset="0"/>
              </a:rPr>
              <a:t>Attenzione: qualsiasi modifica al campo 2xx del </a:t>
            </a:r>
            <a:r>
              <a:rPr lang="it-IT" sz="1600" b="1" dirty="0" err="1">
                <a:solidFill>
                  <a:srgbClr val="002060"/>
                </a:solidFill>
                <a:latin typeface="Calibri" pitchFamily="34" charset="0"/>
              </a:rPr>
              <a:t>rec</a:t>
            </a:r>
            <a:r>
              <a:rPr lang="it-IT" sz="1600" b="1" dirty="0">
                <a:solidFill>
                  <a:srgbClr val="002060"/>
                </a:solidFill>
                <a:latin typeface="Calibri" pitchFamily="34" charset="0"/>
              </a:rPr>
              <a:t>. di </a:t>
            </a:r>
            <a:r>
              <a:rPr lang="it-IT" sz="1600" b="1" dirty="0" err="1">
                <a:solidFill>
                  <a:srgbClr val="002060"/>
                </a:solidFill>
                <a:latin typeface="Calibri" pitchFamily="34" charset="0"/>
              </a:rPr>
              <a:t>auth</a:t>
            </a:r>
            <a:r>
              <a:rPr lang="it-IT" sz="1600" b="1" dirty="0">
                <a:solidFill>
                  <a:srgbClr val="002060"/>
                </a:solidFill>
                <a:latin typeface="Calibri" pitchFamily="34" charset="0"/>
              </a:rPr>
              <a:t>. ha effetto anche su tutti </a:t>
            </a:r>
            <a:r>
              <a:rPr lang="it-IT" sz="1600" b="1" dirty="0">
                <a:solidFill>
                  <a:srgbClr val="002060"/>
                </a:solidFill>
                <a:latin typeface="Calibri" pitchFamily="34" charset="0"/>
              </a:rPr>
              <a:t>i </a:t>
            </a:r>
            <a:r>
              <a:rPr lang="it-IT" sz="1600" b="1" dirty="0">
                <a:solidFill>
                  <a:srgbClr val="002060"/>
                </a:solidFill>
                <a:latin typeface="Calibri" pitchFamily="34" charset="0"/>
              </a:rPr>
              <a:t>record bibliografici collegati</a:t>
            </a:r>
          </a:p>
        </p:txBody>
      </p:sp>
      <p:sp>
        <p:nvSpPr>
          <p:cNvPr id="9" name="Rettangolo arrotondato 8"/>
          <p:cNvSpPr/>
          <p:nvPr/>
        </p:nvSpPr>
        <p:spPr>
          <a:xfrm>
            <a:off x="6000750" y="1857375"/>
            <a:ext cx="571500" cy="35718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0" name="Freccia a sinistra 9"/>
          <p:cNvSpPr/>
          <p:nvPr/>
        </p:nvSpPr>
        <p:spPr>
          <a:xfrm rot="20395766">
            <a:off x="4400550" y="2193925"/>
            <a:ext cx="782638" cy="38735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1" name="Freccia a destra 10"/>
          <p:cNvSpPr/>
          <p:nvPr/>
        </p:nvSpPr>
        <p:spPr>
          <a:xfrm rot="1526141">
            <a:off x="4000500" y="3357563"/>
            <a:ext cx="782638" cy="3873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2" name="Segnaposto numero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34</a:t>
            </a:fld>
            <a:endParaRPr lang="it-IT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772400" cy="1112838"/>
          </a:xfrm>
        </p:spPr>
        <p:txBody>
          <a:bodyPr/>
          <a:lstStyle/>
          <a:p>
            <a:pPr eaLnBrk="1" hangingPunct="1">
              <a:tabLst>
                <a:tab pos="3340100" algn="l"/>
              </a:tabLst>
            </a:pPr>
            <a:r>
              <a:rPr lang="it-IT" sz="4000" smtClean="0"/>
              <a:t>Ricerca CCL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196975"/>
            <a:ext cx="8610600" cy="3384550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None/>
            </a:pPr>
            <a:endParaRPr lang="it-IT" sz="800" smtClean="0">
              <a:solidFill>
                <a:srgbClr val="0033CC"/>
              </a:solidFill>
            </a:endParaRPr>
          </a:p>
          <a:p>
            <a:pPr marL="609600" indent="-609600" eaLnBrk="1" hangingPunct="1">
              <a:buClr>
                <a:schemeClr val="accent2"/>
              </a:buClr>
              <a:buFontTx/>
              <a:buChar char="o"/>
            </a:pPr>
            <a:r>
              <a:rPr lang="it-IT" sz="1800" smtClean="0"/>
              <a:t>Consente di effettuare una ricerca utilizzando il Common Command Language (CCL). Aleph prevede la possibilità di digitare le query di ricerca in modo esplicito utilizzando codici prestabiliti e  gli operatori booleani: AND, OR, NOT Esempi:</a:t>
            </a:r>
          </a:p>
          <a:p>
            <a:pPr marL="609600" indent="-609600" eaLnBrk="1" hangingPunct="1">
              <a:buFontTx/>
              <a:buChar char="o"/>
            </a:pPr>
            <a:endParaRPr lang="it-IT" smtClean="0"/>
          </a:p>
          <a:p>
            <a:pPr marL="609600" indent="-609600" eaLnBrk="1" hangingPunct="1">
              <a:buFontTx/>
              <a:buChar char="o"/>
            </a:pPr>
            <a:endParaRPr lang="it-IT" smtClean="0"/>
          </a:p>
          <a:p>
            <a:pPr marL="609600" indent="-609600" eaLnBrk="1" hangingPunct="1">
              <a:buFontTx/>
              <a:buChar char="o"/>
            </a:pPr>
            <a:endParaRPr lang="it-IT" smtClean="0"/>
          </a:p>
          <a:p>
            <a:pPr marL="609600" indent="-609600" eaLnBrk="1" hangingPunct="1">
              <a:buFontTx/>
              <a:buChar char="o"/>
            </a:pPr>
            <a:endParaRPr lang="it-IT" smtClean="0"/>
          </a:p>
        </p:txBody>
      </p:sp>
      <p:graphicFrame>
        <p:nvGraphicFramePr>
          <p:cNvPr id="1005611" name="Group 43"/>
          <p:cNvGraphicFramePr>
            <a:graphicFrameLocks noGrp="1"/>
          </p:cNvGraphicFramePr>
          <p:nvPr>
            <p:ph sz="half" idx="2"/>
          </p:nvPr>
        </p:nvGraphicFramePr>
        <p:xfrm>
          <a:off x="611188" y="2349500"/>
          <a:ext cx="7783512" cy="3578352"/>
        </p:xfrm>
        <a:graphic>
          <a:graphicData uri="http://schemas.openxmlformats.org/drawingml/2006/table">
            <a:tbl>
              <a:tblPr/>
              <a:tblGrid>
                <a:gridCol w="3857625"/>
                <a:gridCol w="3925887"/>
              </a:tblGrid>
              <a:tr h="252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wrd=diritto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commerciale </a:t>
                      </a: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campobasso</a:t>
                      </a: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ddc=945    </a:t>
                      </a:r>
                      <a:r>
                        <a:rPr kumimoji="0" lang="it-IT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o  </a:t>
                      </a:r>
                      <a:r>
                        <a:rPr kumimoji="0" lang="it-IT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ddc=945?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wti=diritto commerciale  and wau= campobasso and wyr=1998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sub=ambiente naturale tutela italia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(</a:t>
                      </a: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wti=diritto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commerciale and </a:t>
                      </a: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wau=campobasso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) </a:t>
                      </a: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not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wyr=1998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tit=harry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</a:t>
                      </a: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pot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(</a:t>
                      </a: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wti=diritto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commerciale and </a:t>
                      </a: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wau=campobasso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) </a:t>
                      </a: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not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(wyr=1998 or 2001)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aut=manzoni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, a?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wty=periodici</a:t>
                      </a: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wty=grafica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ecc.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wld=s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and wl2=l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isbn=8884516374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isbn=888451?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idn=000082245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wsl=uma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W958=mfrb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Wna=soca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2015?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AEA4B6-4FC0-4734-9FF3-E3DF17926160}" type="slidenum">
              <a:rPr lang="it-IT" smtClean="0"/>
              <a:pPr>
                <a:defRPr/>
              </a:pPr>
              <a:t>35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Ricerche in GEN10</a:t>
            </a:r>
          </a:p>
        </p:txBody>
      </p:sp>
      <p:sp>
        <p:nvSpPr>
          <p:cNvPr id="37891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mtClean="0"/>
              <a:t>GEN10 è il database di autorità che ospita i record di autorità autori personali, enti permanenti e temporanei, titoli uniformi</a:t>
            </a:r>
          </a:p>
          <a:p>
            <a:r>
              <a:rPr lang="it-IT" smtClean="0"/>
              <a:t>I record possono essere ricercati per parola o scorrimento e portati in catalogazione per le modifiche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36</a:t>
            </a:fld>
            <a:endParaRPr lang="it-IT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olo 1"/>
          <p:cNvSpPr>
            <a:spLocks noGrp="1"/>
          </p:cNvSpPr>
          <p:nvPr>
            <p:ph type="title"/>
          </p:nvPr>
        </p:nvSpPr>
        <p:spPr>
          <a:xfrm>
            <a:off x="0" y="0"/>
            <a:ext cx="5843588" cy="922338"/>
          </a:xfrm>
        </p:spPr>
        <p:txBody>
          <a:bodyPr/>
          <a:lstStyle/>
          <a:p>
            <a:r>
              <a:rPr lang="it-IT" sz="3600" smtClean="0"/>
              <a:t>Ricerca in GEN10: per parola</a:t>
            </a:r>
          </a:p>
        </p:txBody>
      </p:sp>
      <p:pic>
        <p:nvPicPr>
          <p:cNvPr id="3891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9843" r="41502" b="34448"/>
          <a:stretch>
            <a:fillRect/>
          </a:stretch>
        </p:blipFill>
        <p:spPr>
          <a:xfrm>
            <a:off x="250825" y="765175"/>
            <a:ext cx="5329238" cy="2852738"/>
          </a:xfrm>
          <a:noFill/>
        </p:spPr>
      </p:pic>
      <p:sp>
        <p:nvSpPr>
          <p:cNvPr id="7" name="CasellaDiTesto 6"/>
          <p:cNvSpPr txBox="1"/>
          <p:nvPr/>
        </p:nvSpPr>
        <p:spPr>
          <a:xfrm>
            <a:off x="5940425" y="188913"/>
            <a:ext cx="2982913" cy="329320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Si possono ricercare indici diversi: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it-IT" sz="1600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Autori personali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Enti</a:t>
            </a:r>
            <a:br>
              <a:rPr lang="it-IT" sz="1600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Congressi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Titoli </a:t>
            </a:r>
            <a:r>
              <a:rPr lang="it-IT" sz="1600" dirty="0" smtClean="0">
                <a:solidFill>
                  <a:schemeClr val="tx1"/>
                </a:solidFill>
                <a:latin typeface="Calibri" pitchFamily="34" charset="0"/>
              </a:rPr>
              <a:t>uniformi</a:t>
            </a:r>
          </a:p>
          <a:p>
            <a:pPr>
              <a:defRPr/>
            </a:pPr>
            <a:r>
              <a:rPr lang="it-IT" sz="1600" dirty="0" smtClean="0">
                <a:solidFill>
                  <a:schemeClr val="tx1"/>
                </a:solidFill>
                <a:latin typeface="Calibri" pitchFamily="34" charset="0"/>
              </a:rPr>
              <a:t>(Tutti i </a:t>
            </a:r>
            <a:r>
              <a:rPr lang="it-IT" sz="1600" dirty="0" err="1" smtClean="0">
                <a:solidFill>
                  <a:schemeClr val="tx1"/>
                </a:solidFill>
                <a:latin typeface="Calibri" pitchFamily="34" charset="0"/>
              </a:rPr>
              <a:t>precedernti</a:t>
            </a:r>
            <a:r>
              <a:rPr lang="it-IT" sz="1600" dirty="0" smtClean="0">
                <a:solidFill>
                  <a:schemeClr val="tx1"/>
                </a:solidFill>
                <a:latin typeface="Calibri" pitchFamily="34" charset="0"/>
              </a:rPr>
              <a:t>)</a:t>
            </a:r>
            <a:endParaRPr lang="it-IT" sz="1600" dirty="0">
              <a:solidFill>
                <a:schemeClr val="tx1"/>
              </a:solidFill>
              <a:latin typeface="Calibri" pitchFamily="34" charset="0"/>
            </a:endParaRP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VID</a:t>
            </a:r>
            <a:br>
              <a:rPr lang="it-IT" sz="1600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SYS</a:t>
            </a:r>
          </a:p>
          <a:p>
            <a:pPr>
              <a:defRPr/>
            </a:pPr>
            <a:endParaRPr lang="it-IT" sz="1600" dirty="0">
              <a:solidFill>
                <a:schemeClr val="tx1"/>
              </a:solidFill>
              <a:latin typeface="Calibri" pitchFamily="34" charset="0"/>
            </a:endParaRP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I record estratti possono essere portati in catalogazione su GEN10 per modificarli o integrarli</a:t>
            </a:r>
          </a:p>
        </p:txBody>
      </p:sp>
      <p:pic>
        <p:nvPicPr>
          <p:cNvPr id="38919" name="Picture 3"/>
          <p:cNvPicPr>
            <a:picLocks noChangeAspect="1" noChangeArrowheads="1"/>
          </p:cNvPicPr>
          <p:nvPr/>
        </p:nvPicPr>
        <p:blipFill>
          <a:blip r:embed="rId3" cstate="print"/>
          <a:srcRect l="19368" t="19685" b="34448"/>
          <a:stretch>
            <a:fillRect/>
          </a:stretch>
        </p:blipFill>
        <p:spPr bwMode="auto">
          <a:xfrm>
            <a:off x="179388" y="3500438"/>
            <a:ext cx="8353425" cy="3355975"/>
          </a:xfrm>
          <a:prstGeom prst="rect">
            <a:avLst/>
          </a:prstGeom>
          <a:noFill/>
          <a:ln w="6350" cap="sq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37</a:t>
            </a:fld>
            <a:endParaRPr lang="it-IT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olo 1"/>
          <p:cNvSpPr>
            <a:spLocks noGrp="1"/>
          </p:cNvSpPr>
          <p:nvPr>
            <p:ph type="title"/>
          </p:nvPr>
        </p:nvSpPr>
        <p:spPr>
          <a:xfrm>
            <a:off x="179388" y="188913"/>
            <a:ext cx="8229600" cy="849312"/>
          </a:xfrm>
        </p:spPr>
        <p:txBody>
          <a:bodyPr/>
          <a:lstStyle/>
          <a:p>
            <a:r>
              <a:rPr lang="it-IT" sz="3600" smtClean="0"/>
              <a:t>Il record può essere aperto in catalogazione e modificato</a:t>
            </a:r>
          </a:p>
        </p:txBody>
      </p:sp>
      <p:pic>
        <p:nvPicPr>
          <p:cNvPr id="39941" name="Picture 3"/>
          <p:cNvPicPr>
            <a:picLocks noChangeAspect="1" noChangeArrowheads="1"/>
          </p:cNvPicPr>
          <p:nvPr/>
        </p:nvPicPr>
        <p:blipFill>
          <a:blip r:embed="rId2" cstate="print"/>
          <a:srcRect l="19368" t="19685" b="34448"/>
          <a:stretch>
            <a:fillRect/>
          </a:stretch>
        </p:blipFill>
        <p:spPr bwMode="auto">
          <a:xfrm>
            <a:off x="0" y="1125538"/>
            <a:ext cx="8353425" cy="3354387"/>
          </a:xfrm>
          <a:prstGeom prst="rect">
            <a:avLst/>
          </a:prstGeom>
          <a:noFill/>
          <a:ln w="6350" cap="sq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399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t="5121" r="22134" b="51213"/>
          <a:stretch>
            <a:fillRect/>
          </a:stretch>
        </p:blipFill>
        <p:spPr>
          <a:xfrm>
            <a:off x="2052638" y="4583113"/>
            <a:ext cx="7091362" cy="2147887"/>
          </a:xfrm>
          <a:noFill/>
        </p:spPr>
      </p:pic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38</a:t>
            </a:fld>
            <a:endParaRPr lang="it-IT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Ricerca in GEN11</a:t>
            </a:r>
          </a:p>
        </p:txBody>
      </p:sp>
      <p:sp>
        <p:nvSpPr>
          <p:cNvPr id="4096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mtClean="0"/>
              <a:t>GEN11 è il DB di autorità per i soggetti</a:t>
            </a:r>
          </a:p>
          <a:p>
            <a:r>
              <a:rPr lang="it-IT" smtClean="0"/>
              <a:t>Prima dell’ingresso in SBN conteneva stringhe di soggetto</a:t>
            </a:r>
          </a:p>
          <a:p>
            <a:r>
              <a:rPr lang="it-IT" smtClean="0"/>
              <a:t>Dall’ingresso in SBN il record di autorità non viene più creato per le stringhe di soggetto, ma solo per le voci di tesauro, quando è necessario creare dei rinvii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39</a:t>
            </a:fld>
            <a:endParaRPr lang="it-IT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r>
              <a:rPr lang="it-IT" smtClean="0"/>
              <a:t>Ricerca in SBN_BIB e AUT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5113337"/>
          </a:xfrm>
        </p:spPr>
        <p:txBody>
          <a:bodyPr>
            <a:normAutofit fontScale="62500" lnSpcReduction="20000"/>
          </a:bodyPr>
          <a:lstStyle/>
          <a:p>
            <a:pPr>
              <a:defRPr/>
            </a:pPr>
            <a:r>
              <a:rPr lang="it-IT" dirty="0" smtClean="0"/>
              <a:t>Per la ricerca in </a:t>
            </a:r>
            <a:r>
              <a:rPr lang="it-IT" dirty="0" err="1" smtClean="0"/>
              <a:t>SBN_BIB</a:t>
            </a:r>
            <a:r>
              <a:rPr lang="it-IT" dirty="0" smtClean="0"/>
              <a:t> si rimanda ai documenti</a:t>
            </a:r>
          </a:p>
          <a:p>
            <a:pPr lvl="1">
              <a:defRPr/>
            </a:pPr>
            <a:r>
              <a:rPr lang="it-IT" dirty="0" smtClean="0">
                <a:solidFill>
                  <a:srgbClr val="0070C0"/>
                </a:solidFill>
              </a:rPr>
              <a:t>“</a:t>
            </a:r>
            <a:r>
              <a:rPr lang="it-IT" sz="3200" b="1" dirty="0" smtClean="0">
                <a:solidFill>
                  <a:srgbClr val="0070C0"/>
                </a:solidFill>
              </a:rPr>
              <a:t>Strategie di ricerca e visualizzazione di record in Indice SBN”, </a:t>
            </a:r>
            <a:r>
              <a:rPr lang="it-IT" dirty="0" smtClean="0">
                <a:solidFill>
                  <a:srgbClr val="002060"/>
                </a:solidFill>
              </a:rPr>
              <a:t>a cura di P. Bagnasco</a:t>
            </a:r>
            <a:r>
              <a:rPr lang="it-IT" dirty="0" smtClean="0">
                <a:solidFill>
                  <a:srgbClr val="0070C0"/>
                </a:solidFill>
              </a:rPr>
              <a:t> </a:t>
            </a:r>
            <a:r>
              <a:rPr lang="it-IT" dirty="0" smtClean="0"/>
              <a:t>presente in linea-&gt;Biblioteche@AulaWeb-&gt;Corsi-&gt;Corso di formazione sul colloquio con l'Indice SBN (SBA)</a:t>
            </a:r>
          </a:p>
          <a:p>
            <a:pPr lvl="1">
              <a:defRPr/>
            </a:pPr>
            <a:r>
              <a:rPr lang="it-IT" dirty="0" smtClean="0"/>
              <a:t>“</a:t>
            </a:r>
            <a:r>
              <a:rPr lang="it-IT" sz="3200" b="1" dirty="0" smtClean="0">
                <a:solidFill>
                  <a:srgbClr val="0070C0"/>
                </a:solidFill>
              </a:rPr>
              <a:t>Strumenti di ricerca: Indice SBN”,</a:t>
            </a:r>
            <a:r>
              <a:rPr lang="it-IT" dirty="0" smtClean="0">
                <a:solidFill>
                  <a:srgbClr val="0070C0"/>
                </a:solidFill>
              </a:rPr>
              <a:t> </a:t>
            </a:r>
            <a:r>
              <a:rPr lang="it-IT" dirty="0" smtClean="0">
                <a:solidFill>
                  <a:srgbClr val="002060"/>
                </a:solidFill>
              </a:rPr>
              <a:t>a cura di V. </a:t>
            </a:r>
            <a:r>
              <a:rPr lang="it-IT" dirty="0" err="1" smtClean="0">
                <a:solidFill>
                  <a:srgbClr val="002060"/>
                </a:solidFill>
              </a:rPr>
              <a:t>Montallegro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smtClean="0"/>
              <a:t>in: Corso di formazione Libro antico e di pregio nel catalogo del Polo SBN SGE</a:t>
            </a:r>
          </a:p>
          <a:p>
            <a:pPr>
              <a:defRPr/>
            </a:pPr>
            <a:r>
              <a:rPr lang="it-IT" dirty="0" smtClean="0"/>
              <a:t>Si ricorda qui che in generale le ricerche in </a:t>
            </a:r>
            <a:r>
              <a:rPr lang="it-IT" dirty="0" err="1" smtClean="0"/>
              <a:t>SBN_BIB</a:t>
            </a:r>
            <a:r>
              <a:rPr lang="it-IT" dirty="0" smtClean="0"/>
              <a:t> sono:</a:t>
            </a:r>
            <a:br>
              <a:rPr lang="it-IT" dirty="0" smtClean="0"/>
            </a:br>
            <a:r>
              <a:rPr lang="it-IT" dirty="0" smtClean="0"/>
              <a:t>-per BID</a:t>
            </a:r>
            <a:br>
              <a:rPr lang="it-IT" dirty="0" smtClean="0"/>
            </a:br>
            <a:r>
              <a:rPr lang="it-IT" dirty="0" smtClean="0"/>
              <a:t>-per numero standard</a:t>
            </a:r>
            <a:br>
              <a:rPr lang="it-IT" dirty="0" smtClean="0"/>
            </a:br>
            <a:r>
              <a:rPr lang="it-IT" dirty="0" smtClean="0"/>
              <a:t>-per titolo (oppure per </a:t>
            </a:r>
            <a:r>
              <a:rPr lang="it-IT" dirty="0" err="1" smtClean="0"/>
              <a:t>titolo+autore</a:t>
            </a:r>
            <a:r>
              <a:rPr lang="it-IT" dirty="0" smtClean="0"/>
              <a:t>, per </a:t>
            </a:r>
            <a:r>
              <a:rPr lang="it-IT" dirty="0" err="1" smtClean="0"/>
              <a:t>titolo+data</a:t>
            </a:r>
            <a:r>
              <a:rPr lang="it-IT" dirty="0" smtClean="0"/>
              <a:t>)</a:t>
            </a:r>
          </a:p>
          <a:p>
            <a:pPr>
              <a:defRPr/>
            </a:pPr>
            <a:r>
              <a:rPr lang="it-IT" dirty="0" smtClean="0"/>
              <a:t>In </a:t>
            </a:r>
            <a:r>
              <a:rPr lang="it-IT" dirty="0" err="1" smtClean="0"/>
              <a:t>SBN_AUT</a:t>
            </a:r>
            <a:r>
              <a:rPr lang="it-IT" dirty="0" smtClean="0"/>
              <a:t> le ricerche sono:</a:t>
            </a:r>
          </a:p>
          <a:p>
            <a:pPr lvl="1">
              <a:defRPr/>
            </a:pPr>
            <a:r>
              <a:rPr lang="it-IT" dirty="0" smtClean="0"/>
              <a:t>Per VID</a:t>
            </a:r>
          </a:p>
          <a:p>
            <a:pPr lvl="1">
              <a:defRPr/>
            </a:pPr>
            <a:r>
              <a:rPr lang="it-IT" dirty="0" smtClean="0"/>
              <a:t>Per Autore</a:t>
            </a:r>
          </a:p>
          <a:p>
            <a:pPr>
              <a:defRPr/>
            </a:pPr>
            <a:endParaRPr lang="it-IT" dirty="0" smtClean="0"/>
          </a:p>
          <a:p>
            <a:pPr>
              <a:defRPr/>
            </a:pPr>
            <a:r>
              <a:rPr lang="it-IT" b="1" dirty="0" smtClean="0">
                <a:solidFill>
                  <a:srgbClr val="0070C0"/>
                </a:solidFill>
              </a:rPr>
              <a:t>La ricerca per Titolo o per Autore  in SBN è una ricerca per stringa esatta. </a:t>
            </a:r>
            <a:r>
              <a:rPr lang="it-IT" dirty="0" smtClean="0"/>
              <a:t>Per il troncamento a destra finire la stringa di ricerca con ? </a:t>
            </a:r>
          </a:p>
          <a:p>
            <a:pPr>
              <a:defRPr/>
            </a:pPr>
            <a:r>
              <a:rPr lang="it-IT" dirty="0" smtClean="0"/>
              <a:t>La ricerca impostata nella prima finestra può essere </a:t>
            </a:r>
            <a:r>
              <a:rPr lang="it-IT" dirty="0" err="1" smtClean="0"/>
              <a:t>prefiltrata</a:t>
            </a:r>
            <a:r>
              <a:rPr lang="it-IT" dirty="0" smtClean="0"/>
              <a:t> per mezzo di criteri nelle finestre successive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40</a:t>
            </a:fld>
            <a:endParaRPr lang="it-IT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Ricerca in SBN_BIB</a:t>
            </a:r>
          </a:p>
        </p:txBody>
      </p:sp>
      <p:pic>
        <p:nvPicPr>
          <p:cNvPr id="4301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9368" r="5534" b="19685"/>
          <a:stretch>
            <a:fillRect/>
          </a:stretch>
        </p:blipFill>
        <p:spPr>
          <a:xfrm>
            <a:off x="250825" y="1484313"/>
            <a:ext cx="8642350" cy="5195887"/>
          </a:xfrm>
          <a:noFill/>
        </p:spPr>
      </p:pic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41</a:t>
            </a:fld>
            <a:endParaRPr lang="it-IT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88913"/>
            <a:ext cx="6086475" cy="4324350"/>
          </a:xfrm>
          <a:noFill/>
        </p:spPr>
      </p:pic>
      <p:pic>
        <p:nvPicPr>
          <p:cNvPr id="4403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7525" y="2276475"/>
            <a:ext cx="6086475" cy="4324350"/>
          </a:xfrm>
          <a:prstGeom prst="rect">
            <a:avLst/>
          </a:prstGeom>
          <a:noFill/>
          <a:ln w="6350" cap="sq">
            <a:noFill/>
            <a:miter lim="800000"/>
            <a:headEnd/>
            <a:tailEnd/>
          </a:ln>
        </p:spPr>
      </p:pic>
      <p:sp>
        <p:nvSpPr>
          <p:cNvPr id="8" name="CasellaDiTesto 7"/>
          <p:cNvSpPr txBox="1"/>
          <p:nvPr/>
        </p:nvSpPr>
        <p:spPr>
          <a:xfrm>
            <a:off x="5508625" y="5013325"/>
            <a:ext cx="2879725" cy="584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Esempio di ricerca titolo in SBN, combinata con Filtro autore</a:t>
            </a:r>
          </a:p>
        </p:txBody>
      </p:sp>
      <p:sp>
        <p:nvSpPr>
          <p:cNvPr id="44039" name="Titolo 1"/>
          <p:cNvSpPr>
            <a:spLocks noGrp="1"/>
          </p:cNvSpPr>
          <p:nvPr>
            <p:ph type="title"/>
          </p:nvPr>
        </p:nvSpPr>
        <p:spPr>
          <a:xfrm>
            <a:off x="0" y="4797425"/>
            <a:ext cx="5076825" cy="1223963"/>
          </a:xfrm>
        </p:spPr>
        <p:txBody>
          <a:bodyPr/>
          <a:lstStyle/>
          <a:p>
            <a:r>
              <a:rPr lang="it-IT" smtClean="0"/>
              <a:t>Ricerca in SBN_BIB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42</a:t>
            </a:fld>
            <a:endParaRPr lang="it-IT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olo 1"/>
          <p:cNvSpPr>
            <a:spLocks noGrp="1"/>
          </p:cNvSpPr>
          <p:nvPr>
            <p:ph type="title"/>
          </p:nvPr>
        </p:nvSpPr>
        <p:spPr>
          <a:xfrm>
            <a:off x="755650" y="2492375"/>
            <a:ext cx="8229600" cy="1143000"/>
          </a:xfrm>
        </p:spPr>
        <p:txBody>
          <a:bodyPr/>
          <a:lstStyle/>
          <a:p>
            <a:r>
              <a:rPr lang="it-IT" smtClean="0"/>
              <a:t>Ricerca in SBN_BIB</a:t>
            </a:r>
          </a:p>
        </p:txBody>
      </p:sp>
      <p:pic>
        <p:nvPicPr>
          <p:cNvPr id="4506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6086475" cy="4324350"/>
          </a:xfrm>
          <a:noFill/>
        </p:spPr>
      </p:pic>
      <p:pic>
        <p:nvPicPr>
          <p:cNvPr id="4506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7525" y="1341438"/>
            <a:ext cx="6086475" cy="4324350"/>
          </a:xfrm>
          <a:prstGeom prst="rect">
            <a:avLst/>
          </a:prstGeom>
          <a:noFill/>
          <a:ln w="6350" cap="sq">
            <a:noFill/>
            <a:miter lim="800000"/>
            <a:headEnd/>
            <a:tailEnd/>
          </a:ln>
        </p:spPr>
      </p:pic>
      <p:pic>
        <p:nvPicPr>
          <p:cNvPr id="45063" name="Immagine 7"/>
          <p:cNvPicPr>
            <a:picLocks noChangeAspect="1" noChangeArrowheads="1"/>
          </p:cNvPicPr>
          <p:nvPr/>
        </p:nvPicPr>
        <p:blipFill>
          <a:blip r:embed="rId4" cstate="print"/>
          <a:srcRect l="19368" t="49213" r="19368" b="34448"/>
          <a:stretch>
            <a:fillRect/>
          </a:stretch>
        </p:blipFill>
        <p:spPr bwMode="auto">
          <a:xfrm>
            <a:off x="323850" y="5589588"/>
            <a:ext cx="8280400" cy="10795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9" name="CasellaDiTesto 8"/>
          <p:cNvSpPr txBox="1"/>
          <p:nvPr/>
        </p:nvSpPr>
        <p:spPr>
          <a:xfrm>
            <a:off x="468313" y="4652963"/>
            <a:ext cx="2447925" cy="584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Esempio di ricerca filtrata per </a:t>
            </a:r>
            <a:r>
              <a:rPr lang="it-IT" sz="1600" dirty="0" err="1">
                <a:solidFill>
                  <a:schemeClr val="tx1"/>
                </a:solidFill>
                <a:latin typeface="Calibri" pitchFamily="34" charset="0"/>
              </a:rPr>
              <a:t>range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 di date</a:t>
            </a:r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43</a:t>
            </a:fld>
            <a:endParaRPr lang="it-IT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600" smtClean="0"/>
              <a:t>Visualizzazione del risultato della ricerca</a:t>
            </a:r>
          </a:p>
        </p:txBody>
      </p:sp>
      <p:sp>
        <p:nvSpPr>
          <p:cNvPr id="4608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sz="2800" dirty="0" smtClean="0"/>
              <a:t>Una volta estratto un set di record, selezionare il record opportuno e portarlo in catalogazione nella base di appoggio </a:t>
            </a:r>
            <a:r>
              <a:rPr lang="it-IT" sz="2800" dirty="0" smtClean="0"/>
              <a:t>EXT10</a:t>
            </a:r>
          </a:p>
          <a:p>
            <a:endParaRPr lang="it-IT" sz="2800" dirty="0" smtClean="0"/>
          </a:p>
          <a:p>
            <a:r>
              <a:rPr lang="it-IT" sz="2800" dirty="0" smtClean="0"/>
              <a:t>Seguire quindi le indicazioni specifiche date nel corso SBN (e presenti su </a:t>
            </a:r>
            <a:r>
              <a:rPr lang="it-IT" sz="2800" dirty="0" err="1" smtClean="0"/>
              <a:t>Biblioteche@AulaWEb</a:t>
            </a:r>
            <a:r>
              <a:rPr lang="it-IT" sz="2800" dirty="0" smtClean="0"/>
              <a:t> -&gt;Corsi-&gt;Corso SBN)</a:t>
            </a:r>
          </a:p>
          <a:p>
            <a:endParaRPr lang="it-IT" sz="2800" dirty="0" smtClean="0"/>
          </a:p>
          <a:p>
            <a:r>
              <a:rPr lang="it-IT" sz="2800" dirty="0" smtClean="0"/>
              <a:t>Consultare anche gli help di catalogazione sui singoli campi </a:t>
            </a:r>
            <a:r>
              <a:rPr lang="it-IT" sz="2800" dirty="0" err="1" smtClean="0"/>
              <a:t>Unimarc</a:t>
            </a:r>
            <a:r>
              <a:rPr lang="it-IT" sz="2800" dirty="0" smtClean="0"/>
              <a:t>, costantemente aggiornati</a:t>
            </a:r>
            <a:endParaRPr lang="it-IT" sz="2800" dirty="0" smtClean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44</a:t>
            </a:fld>
            <a:endParaRPr lang="it-IT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612"/>
          </a:xfrm>
        </p:spPr>
        <p:txBody>
          <a:bodyPr/>
          <a:lstStyle/>
          <a:p>
            <a:r>
              <a:rPr lang="it-IT" smtClean="0"/>
              <a:t>Ricerca in SBN_AUT</a:t>
            </a:r>
          </a:p>
        </p:txBody>
      </p:sp>
      <p:sp>
        <p:nvSpPr>
          <p:cNvPr id="47109" name="Segnaposto contenuto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smtClean="0"/>
          </a:p>
        </p:txBody>
      </p:sp>
      <p:pic>
        <p:nvPicPr>
          <p:cNvPr id="47110" name="Picture 3"/>
          <p:cNvPicPr>
            <a:picLocks noChangeAspect="1" noChangeArrowheads="1"/>
          </p:cNvPicPr>
          <p:nvPr/>
        </p:nvPicPr>
        <p:blipFill>
          <a:blip r:embed="rId2" cstate="print"/>
          <a:srcRect l="19368" r="5534" b="29527"/>
          <a:stretch>
            <a:fillRect/>
          </a:stretch>
        </p:blipFill>
        <p:spPr bwMode="auto">
          <a:xfrm>
            <a:off x="179388" y="1703388"/>
            <a:ext cx="9144000" cy="5154612"/>
          </a:xfrm>
          <a:prstGeom prst="rect">
            <a:avLst/>
          </a:prstGeom>
          <a:noFill/>
          <a:ln w="6350" cap="sq">
            <a:noFill/>
            <a:miter lim="800000"/>
            <a:headEnd/>
            <a:tailEnd/>
          </a:ln>
        </p:spPr>
      </p:pic>
      <p:sp>
        <p:nvSpPr>
          <p:cNvPr id="7" name="CasellaDiTesto 6"/>
          <p:cNvSpPr txBox="1"/>
          <p:nvPr/>
        </p:nvSpPr>
        <p:spPr>
          <a:xfrm>
            <a:off x="2214563" y="928688"/>
            <a:ext cx="6643687" cy="584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La ricerca in SBN AUT permette di ricercare e selezionare un autore personale o ente, oppure un titolo uniforme</a:t>
            </a: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45</a:t>
            </a:fld>
            <a:endParaRPr lang="it-IT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000" smtClean="0"/>
              <a:t>Il pulsante Trova in: </a:t>
            </a:r>
            <a:r>
              <a:rPr lang="it-IT" sz="3600" smtClean="0"/>
              <a:t>per visualizzare i record associati in SBN all’authority</a:t>
            </a:r>
          </a:p>
        </p:txBody>
      </p:sp>
      <p:pic>
        <p:nvPicPr>
          <p:cNvPr id="4813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6602" b="9843"/>
          <a:stretch>
            <a:fillRect/>
          </a:stretch>
        </p:blipFill>
        <p:spPr>
          <a:xfrm>
            <a:off x="142875" y="1357313"/>
            <a:ext cx="8139113" cy="4946650"/>
          </a:xfrm>
          <a:noFill/>
        </p:spPr>
      </p:pic>
      <p:sp>
        <p:nvSpPr>
          <p:cNvPr id="6" name="CasellaDiTesto 5"/>
          <p:cNvSpPr txBox="1"/>
          <p:nvPr/>
        </p:nvSpPr>
        <p:spPr>
          <a:xfrm>
            <a:off x="357188" y="5715000"/>
            <a:ext cx="8419292" cy="83099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Una volta visualizzato un </a:t>
            </a:r>
            <a:r>
              <a:rPr lang="it-IT" sz="1600" dirty="0" smtClean="0">
                <a:solidFill>
                  <a:schemeClr val="tx1"/>
                </a:solidFill>
                <a:latin typeface="Calibri" pitchFamily="34" charset="0"/>
              </a:rPr>
              <a:t>autore, premendo 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il pulsante Trova in si possono vedere i record collegati; 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in alternativa l’autore può essere portato in catalogazione sulla base di appoggio </a:t>
            </a:r>
            <a:r>
              <a:rPr lang="it-IT" sz="1600" dirty="0" smtClean="0">
                <a:solidFill>
                  <a:schemeClr val="tx1"/>
                </a:solidFill>
                <a:latin typeface="Calibri" pitchFamily="34" charset="0"/>
              </a:rPr>
              <a:t>EXT12;</a:t>
            </a:r>
          </a:p>
          <a:p>
            <a:pPr>
              <a:defRPr/>
            </a:pPr>
            <a:r>
              <a:rPr lang="it-IT" sz="1600" dirty="0" smtClean="0">
                <a:solidFill>
                  <a:schemeClr val="tx1"/>
                </a:solidFill>
                <a:latin typeface="Calibri" pitchFamily="34" charset="0"/>
              </a:rPr>
              <a:t>Per le procedure da seguire per derivare un autore seguire il Corso SBN e l’help ai campi</a:t>
            </a:r>
            <a:endParaRPr lang="it-IT" sz="16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7" name="Rettangolo arrotondato 6"/>
          <p:cNvSpPr/>
          <p:nvPr/>
        </p:nvSpPr>
        <p:spPr>
          <a:xfrm>
            <a:off x="7572375" y="4214813"/>
            <a:ext cx="714375" cy="35718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46</a:t>
            </a:fld>
            <a:endParaRPr lang="it-IT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Le altre TAB del modulo CAT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it-IT" dirty="0" smtClean="0"/>
              <a:t>Le altre funzionalità del Modulo Catalogazione:</a:t>
            </a:r>
          </a:p>
          <a:p>
            <a:pPr>
              <a:defRPr/>
            </a:pPr>
            <a:r>
              <a:rPr lang="it-IT" dirty="0" smtClean="0"/>
              <a:t>La TAB Record: </a:t>
            </a:r>
            <a:endParaRPr lang="it-IT" dirty="0" smtClean="0"/>
          </a:p>
          <a:p>
            <a:pPr lvl="1">
              <a:defRPr/>
            </a:pPr>
            <a:r>
              <a:rPr lang="it-IT" dirty="0" smtClean="0"/>
              <a:t>permette di aprire una nuova bozza di catalogazione per la creazione di un nuovo record bibliografico o di autorità</a:t>
            </a:r>
            <a:endParaRPr lang="it-IT" dirty="0" smtClean="0"/>
          </a:p>
          <a:p>
            <a:pPr lvl="1">
              <a:defRPr/>
            </a:pPr>
            <a:r>
              <a:rPr lang="it-IT" dirty="0" smtClean="0"/>
              <a:t>si attiva quando il record viene aperto in editing</a:t>
            </a:r>
          </a:p>
          <a:p>
            <a:pPr lvl="1">
              <a:defRPr/>
            </a:pPr>
            <a:r>
              <a:rPr lang="it-IT" dirty="0" smtClean="0"/>
              <a:t>permette di caricare un record attraverso il </a:t>
            </a:r>
            <a:r>
              <a:rPr lang="it-IT" dirty="0" err="1" smtClean="0"/>
              <a:t>sys</a:t>
            </a:r>
            <a:r>
              <a:rPr lang="it-IT" dirty="0" smtClean="0"/>
              <a:t> senza dover passare dalla </a:t>
            </a:r>
            <a:r>
              <a:rPr lang="it-IT" dirty="0" smtClean="0"/>
              <a:t>ricerca</a:t>
            </a:r>
          </a:p>
          <a:p>
            <a:pPr lvl="1">
              <a:defRPr/>
            </a:pPr>
            <a:endParaRPr lang="it-IT" dirty="0" smtClean="0"/>
          </a:p>
          <a:p>
            <a:pPr lvl="1">
              <a:defRPr/>
            </a:pPr>
            <a:endParaRPr lang="it-IT" dirty="0" smtClean="0"/>
          </a:p>
          <a:p>
            <a:pPr>
              <a:defRPr/>
            </a:pPr>
            <a:r>
              <a:rPr lang="it-IT" dirty="0" smtClean="0"/>
              <a:t>La </a:t>
            </a:r>
            <a:r>
              <a:rPr lang="it-IT" dirty="0" err="1" smtClean="0"/>
              <a:t>Tab</a:t>
            </a:r>
            <a:r>
              <a:rPr lang="it-IT" dirty="0" smtClean="0"/>
              <a:t> Copie:</a:t>
            </a:r>
          </a:p>
          <a:p>
            <a:pPr lvl="1">
              <a:defRPr/>
            </a:pPr>
            <a:r>
              <a:rPr lang="it-IT" dirty="0" smtClean="0"/>
              <a:t>si attiva quando il record viene aperto nelle copie</a:t>
            </a:r>
          </a:p>
          <a:p>
            <a:pPr lvl="1">
              <a:defRPr/>
            </a:pPr>
            <a:r>
              <a:rPr lang="it-IT" dirty="0" smtClean="0"/>
              <a:t>permette di caricare una copia per mezzo del </a:t>
            </a:r>
            <a:r>
              <a:rPr lang="it-IT" dirty="0" err="1" smtClean="0"/>
              <a:t>barcode</a:t>
            </a:r>
            <a:r>
              <a:rPr lang="it-IT" dirty="0" smtClean="0"/>
              <a:t> o del </a:t>
            </a:r>
            <a:r>
              <a:rPr lang="it-IT" dirty="0" err="1" smtClean="0"/>
              <a:t>sys</a:t>
            </a:r>
            <a:r>
              <a:rPr lang="it-IT" dirty="0" smtClean="0"/>
              <a:t> </a:t>
            </a:r>
            <a:r>
              <a:rPr lang="it-IT" dirty="0" err="1" smtClean="0"/>
              <a:t>adm</a:t>
            </a:r>
            <a:r>
              <a:rPr lang="it-IT" dirty="0" smtClean="0"/>
              <a:t> senza dover passare dalla modalità Ricerca</a:t>
            </a:r>
          </a:p>
          <a:p>
            <a:pPr>
              <a:defRPr/>
            </a:pPr>
            <a:endParaRPr lang="it-IT" dirty="0" smtClean="0"/>
          </a:p>
          <a:p>
            <a:pPr lvl="1">
              <a:defRPr/>
            </a:pP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47</a:t>
            </a:fld>
            <a:endParaRPr lang="it-IT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13" y="1125538"/>
            <a:ext cx="9107487" cy="5732462"/>
          </a:xfrm>
          <a:prstGeom prst="rect">
            <a:avLst/>
          </a:prstGeom>
          <a:noFill/>
          <a:ln w="6350" cap="sq">
            <a:noFill/>
            <a:miter lim="800000"/>
            <a:headEnd/>
            <a:tailEnd/>
          </a:ln>
        </p:spPr>
      </p:pic>
      <p:sp>
        <p:nvSpPr>
          <p:cNvPr id="15365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9144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3200" dirty="0" smtClean="0"/>
              <a:t>La TAB Record: </a:t>
            </a:r>
            <a:r>
              <a:rPr lang="it-IT" sz="2800" dirty="0" smtClean="0"/>
              <a:t>per catalogare, modificare, cancellare un record</a:t>
            </a:r>
          </a:p>
        </p:txBody>
      </p:sp>
      <p:sp>
        <p:nvSpPr>
          <p:cNvPr id="50182" name="Oval 4"/>
          <p:cNvSpPr>
            <a:spLocks noChangeArrowheads="1"/>
          </p:cNvSpPr>
          <p:nvPr/>
        </p:nvSpPr>
        <p:spPr bwMode="auto">
          <a:xfrm>
            <a:off x="6858000" y="1341438"/>
            <a:ext cx="2286000" cy="4572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045510" name="AutoShape 6"/>
          <p:cNvSpPr>
            <a:spLocks noChangeArrowheads="1"/>
          </p:cNvSpPr>
          <p:nvPr/>
        </p:nvSpPr>
        <p:spPr bwMode="auto">
          <a:xfrm flipH="1">
            <a:off x="457200" y="5867400"/>
            <a:ext cx="1219200" cy="457200"/>
          </a:xfrm>
          <a:prstGeom prst="wedgeRectCallout">
            <a:avLst>
              <a:gd name="adj1" fmla="val 19269"/>
              <a:gd name="adj2" fmla="val -562505"/>
            </a:avLst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it-IT" dirty="0">
                <a:latin typeface="+mn-lt"/>
              </a:rPr>
              <a:t>Record manager</a:t>
            </a:r>
          </a:p>
        </p:txBody>
      </p:sp>
      <p:sp>
        <p:nvSpPr>
          <p:cNvPr id="1045511" name="AutoShape 7"/>
          <p:cNvSpPr>
            <a:spLocks noChangeArrowheads="1"/>
          </p:cNvSpPr>
          <p:nvPr/>
        </p:nvSpPr>
        <p:spPr bwMode="auto">
          <a:xfrm flipH="1">
            <a:off x="6553200" y="5638800"/>
            <a:ext cx="1905000" cy="685800"/>
          </a:xfrm>
          <a:prstGeom prst="wedgeRectCallout">
            <a:avLst>
              <a:gd name="adj1" fmla="val 161916"/>
              <a:gd name="adj2" fmla="val -21301"/>
            </a:avLst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it-IT" dirty="0">
                <a:latin typeface="+mn-lt"/>
              </a:rPr>
              <a:t>Messaggi, Help al campo, browser</a:t>
            </a:r>
          </a:p>
          <a:p>
            <a:pPr algn="ctr">
              <a:defRPr/>
            </a:pPr>
            <a:endParaRPr lang="it-IT" sz="1200" b="1" dirty="0">
              <a:latin typeface="Verdana" pitchFamily="34" charset="0"/>
            </a:endParaRPr>
          </a:p>
        </p:txBody>
      </p:sp>
      <p:sp>
        <p:nvSpPr>
          <p:cNvPr id="1045512" name="AutoShape 8"/>
          <p:cNvSpPr>
            <a:spLocks noChangeArrowheads="1"/>
          </p:cNvSpPr>
          <p:nvPr/>
        </p:nvSpPr>
        <p:spPr bwMode="auto">
          <a:xfrm flipH="1">
            <a:off x="7086600" y="2514600"/>
            <a:ext cx="1828800" cy="457200"/>
          </a:xfrm>
          <a:prstGeom prst="wedgeRectCallout">
            <a:avLst>
              <a:gd name="adj1" fmla="val 158940"/>
              <a:gd name="adj2" fmla="val -37505"/>
            </a:avLst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it-IT" dirty="0" err="1">
                <a:latin typeface="+mn-lt"/>
              </a:rPr>
              <a:t>Editor</a:t>
            </a:r>
            <a:r>
              <a:rPr lang="it-IT" dirty="0">
                <a:latin typeface="+mn-lt"/>
              </a:rPr>
              <a:t> di catalogazione</a:t>
            </a:r>
          </a:p>
          <a:p>
            <a:pPr algn="ctr">
              <a:defRPr/>
            </a:pPr>
            <a:endParaRPr lang="it-IT" sz="1200" b="1" dirty="0">
              <a:latin typeface="Verdana" pitchFamily="34" charset="0"/>
            </a:endParaRPr>
          </a:p>
        </p:txBody>
      </p:sp>
      <p:sp>
        <p:nvSpPr>
          <p:cNvPr id="50186" name="Rectangle 10"/>
          <p:cNvSpPr>
            <a:spLocks noChangeArrowheads="1"/>
          </p:cNvSpPr>
          <p:nvPr/>
        </p:nvSpPr>
        <p:spPr bwMode="auto">
          <a:xfrm>
            <a:off x="1835150" y="5661025"/>
            <a:ext cx="2438400" cy="36036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045509" name="Text Box 5"/>
          <p:cNvSpPr txBox="1">
            <a:spLocks noChangeArrowheads="1"/>
          </p:cNvSpPr>
          <p:nvPr/>
        </p:nvSpPr>
        <p:spPr bwMode="auto">
          <a:xfrm>
            <a:off x="6877050" y="476250"/>
            <a:ext cx="1905000" cy="523875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dirty="0">
                <a:latin typeface="+mn-lt"/>
              </a:rPr>
              <a:t>Icone per attivare funzionalità</a:t>
            </a:r>
          </a:p>
        </p:txBody>
      </p:sp>
      <p:sp>
        <p:nvSpPr>
          <p:cNvPr id="12" name="Segnaposto numero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48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13" y="1125538"/>
            <a:ext cx="9107487" cy="5732462"/>
          </a:xfrm>
          <a:prstGeom prst="rect">
            <a:avLst/>
          </a:prstGeom>
          <a:noFill/>
          <a:ln w="6350" cap="sq">
            <a:noFill/>
            <a:miter lim="800000"/>
            <a:headEnd/>
            <a:tailEnd/>
          </a:ln>
        </p:spPr>
      </p:pic>
      <p:sp>
        <p:nvSpPr>
          <p:cNvPr id="15365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9144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3200" dirty="0" smtClean="0"/>
              <a:t>La TAB Record: </a:t>
            </a:r>
            <a:r>
              <a:rPr lang="it-IT" sz="2800" dirty="0" smtClean="0"/>
              <a:t>per catalogare, modificare, cancellare un record</a:t>
            </a:r>
          </a:p>
        </p:txBody>
      </p:sp>
      <p:sp>
        <p:nvSpPr>
          <p:cNvPr id="51206" name="Oval 4"/>
          <p:cNvSpPr>
            <a:spLocks noChangeArrowheads="1"/>
          </p:cNvSpPr>
          <p:nvPr/>
        </p:nvSpPr>
        <p:spPr bwMode="auto">
          <a:xfrm>
            <a:off x="6858000" y="1341438"/>
            <a:ext cx="2286000" cy="4572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045509" name="Text Box 5"/>
          <p:cNvSpPr txBox="1">
            <a:spLocks noChangeArrowheads="1"/>
          </p:cNvSpPr>
          <p:nvPr/>
        </p:nvSpPr>
        <p:spPr bwMode="auto">
          <a:xfrm>
            <a:off x="6877050" y="476250"/>
            <a:ext cx="1905000" cy="523875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dirty="0">
                <a:latin typeface="+mn-lt"/>
              </a:rPr>
              <a:t>Icone per attivare funzionalità</a:t>
            </a:r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auto">
          <a:xfrm flipH="1">
            <a:off x="4143375" y="1928813"/>
            <a:ext cx="857250" cy="1643062"/>
          </a:xfrm>
          <a:prstGeom prst="wedgeRectCallout">
            <a:avLst>
              <a:gd name="adj1" fmla="val -315908"/>
              <a:gd name="adj2" fmla="val -72804"/>
            </a:avLst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it-IT" dirty="0">
                <a:latin typeface="+mn-lt"/>
              </a:rPr>
              <a:t>Per aprire una nuova bozza di catalogazione</a:t>
            </a:r>
          </a:p>
          <a:p>
            <a:pPr algn="ctr">
              <a:defRPr/>
            </a:pPr>
            <a:endParaRPr lang="it-IT" sz="1200" b="1" dirty="0">
              <a:latin typeface="Verdana" pitchFamily="34" charset="0"/>
            </a:endParaRPr>
          </a:p>
        </p:txBody>
      </p:sp>
      <p:sp>
        <p:nvSpPr>
          <p:cNvPr id="14" name="AutoShape 7"/>
          <p:cNvSpPr>
            <a:spLocks noChangeArrowheads="1"/>
          </p:cNvSpPr>
          <p:nvPr/>
        </p:nvSpPr>
        <p:spPr bwMode="auto">
          <a:xfrm flipH="1">
            <a:off x="5143500" y="2643188"/>
            <a:ext cx="857250" cy="1643062"/>
          </a:xfrm>
          <a:prstGeom prst="wedgeRectCallout">
            <a:avLst>
              <a:gd name="adj1" fmla="val -235909"/>
              <a:gd name="adj2" fmla="val -113810"/>
            </a:avLst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it-IT" dirty="0">
                <a:latin typeface="+mn-lt"/>
              </a:rPr>
              <a:t>Per passare alla vis. Albero</a:t>
            </a:r>
          </a:p>
          <a:p>
            <a:pPr algn="ctr">
              <a:defRPr/>
            </a:pPr>
            <a:endParaRPr lang="it-IT" sz="1200" b="1" dirty="0">
              <a:latin typeface="Verdana" pitchFamily="34" charset="0"/>
            </a:endParaRPr>
          </a:p>
        </p:txBody>
      </p:sp>
      <p:sp>
        <p:nvSpPr>
          <p:cNvPr id="15" name="AutoShape 7"/>
          <p:cNvSpPr>
            <a:spLocks noChangeArrowheads="1"/>
          </p:cNvSpPr>
          <p:nvPr/>
        </p:nvSpPr>
        <p:spPr bwMode="auto">
          <a:xfrm flipH="1">
            <a:off x="6143625" y="3286125"/>
            <a:ext cx="857250" cy="1643063"/>
          </a:xfrm>
          <a:prstGeom prst="wedgeRectCallout">
            <a:avLst>
              <a:gd name="adj1" fmla="val -133454"/>
              <a:gd name="adj2" fmla="val -151888"/>
            </a:avLst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it-IT" dirty="0">
                <a:latin typeface="+mn-lt"/>
              </a:rPr>
              <a:t>Per affiancare 2 record in editing</a:t>
            </a:r>
          </a:p>
          <a:p>
            <a:pPr algn="ctr">
              <a:defRPr/>
            </a:pPr>
            <a:endParaRPr lang="it-IT" sz="1200" b="1" dirty="0">
              <a:latin typeface="Verdana" pitchFamily="34" charset="0"/>
            </a:endParaRPr>
          </a:p>
        </p:txBody>
      </p:sp>
      <p:sp>
        <p:nvSpPr>
          <p:cNvPr id="16" name="AutoShape 7"/>
          <p:cNvSpPr>
            <a:spLocks noChangeArrowheads="1"/>
          </p:cNvSpPr>
          <p:nvPr/>
        </p:nvSpPr>
        <p:spPr bwMode="auto">
          <a:xfrm flipH="1">
            <a:off x="7072313" y="3143250"/>
            <a:ext cx="857250" cy="1643063"/>
          </a:xfrm>
          <a:prstGeom prst="wedgeRectCallout">
            <a:avLst>
              <a:gd name="adj1" fmla="val -63279"/>
              <a:gd name="adj2" fmla="val -140904"/>
            </a:avLst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it-IT" dirty="0">
                <a:latin typeface="+mn-lt"/>
              </a:rPr>
              <a:t>Per salvare il record sul server</a:t>
            </a:r>
          </a:p>
          <a:p>
            <a:pPr algn="ctr">
              <a:defRPr/>
            </a:pPr>
            <a:endParaRPr lang="it-IT" sz="1200" b="1" dirty="0">
              <a:latin typeface="Verdana" pitchFamily="34" charset="0"/>
            </a:endParaRPr>
          </a:p>
        </p:txBody>
      </p:sp>
      <p:sp>
        <p:nvSpPr>
          <p:cNvPr id="17" name="AutoShape 7"/>
          <p:cNvSpPr>
            <a:spLocks noChangeArrowheads="1"/>
          </p:cNvSpPr>
          <p:nvPr/>
        </p:nvSpPr>
        <p:spPr bwMode="auto">
          <a:xfrm flipH="1">
            <a:off x="8001000" y="3357563"/>
            <a:ext cx="857250" cy="1857375"/>
          </a:xfrm>
          <a:prstGeom prst="wedgeRectCallout">
            <a:avLst>
              <a:gd name="adj1" fmla="val 20931"/>
              <a:gd name="adj2" fmla="val -142679"/>
            </a:avLst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it-IT" dirty="0">
                <a:latin typeface="+mn-lt"/>
              </a:rPr>
              <a:t>Per controllare il record visualizzare i messaggi di errore</a:t>
            </a:r>
          </a:p>
          <a:p>
            <a:pPr algn="ctr">
              <a:defRPr/>
            </a:pPr>
            <a:endParaRPr lang="it-IT" sz="1200" b="1" dirty="0">
              <a:latin typeface="Verdana" pitchFamily="34" charset="0"/>
            </a:endParaRPr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49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13" y="1125538"/>
            <a:ext cx="9107487" cy="5732462"/>
          </a:xfrm>
          <a:prstGeom prst="rect">
            <a:avLst/>
          </a:prstGeom>
          <a:noFill/>
          <a:ln w="6350" cap="sq">
            <a:noFill/>
            <a:miter lim="800000"/>
            <a:headEnd/>
            <a:tailEnd/>
          </a:ln>
        </p:spPr>
      </p:pic>
      <p:sp>
        <p:nvSpPr>
          <p:cNvPr id="15365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9144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3200" dirty="0" smtClean="0"/>
              <a:t>La TAB Record: </a:t>
            </a:r>
            <a:r>
              <a:rPr lang="it-IT" sz="2800" dirty="0" smtClean="0"/>
              <a:t>per catalogare, modificare, cancellare un record</a:t>
            </a:r>
          </a:p>
        </p:txBody>
      </p:sp>
      <p:sp>
        <p:nvSpPr>
          <p:cNvPr id="52230" name="Oval 4"/>
          <p:cNvSpPr>
            <a:spLocks noChangeArrowheads="1"/>
          </p:cNvSpPr>
          <p:nvPr/>
        </p:nvSpPr>
        <p:spPr bwMode="auto">
          <a:xfrm>
            <a:off x="6858000" y="1341438"/>
            <a:ext cx="2286000" cy="4572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045509" name="Text Box 5"/>
          <p:cNvSpPr txBox="1">
            <a:spLocks noChangeArrowheads="1"/>
          </p:cNvSpPr>
          <p:nvPr/>
        </p:nvSpPr>
        <p:spPr bwMode="auto">
          <a:xfrm>
            <a:off x="6877050" y="476250"/>
            <a:ext cx="1905000" cy="523875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dirty="0">
                <a:latin typeface="+mn-lt"/>
              </a:rPr>
              <a:t>Icone per attivare funzionalità</a:t>
            </a:r>
          </a:p>
        </p:txBody>
      </p:sp>
      <p:sp>
        <p:nvSpPr>
          <p:cNvPr id="15" name="AutoShape 7"/>
          <p:cNvSpPr>
            <a:spLocks noChangeArrowheads="1"/>
          </p:cNvSpPr>
          <p:nvPr/>
        </p:nvSpPr>
        <p:spPr bwMode="auto">
          <a:xfrm flipH="1">
            <a:off x="4714875" y="2714625"/>
            <a:ext cx="1214438" cy="2643188"/>
          </a:xfrm>
          <a:prstGeom prst="wedgeRectCallout">
            <a:avLst>
              <a:gd name="adj1" fmla="val -252422"/>
              <a:gd name="adj2" fmla="val -90893"/>
            </a:avLst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it-IT" dirty="0">
                <a:latin typeface="+mn-lt"/>
              </a:rPr>
              <a:t>Per attivare/disattivare il tastierino virtuale caratteri speciali, altri alfabeti</a:t>
            </a:r>
          </a:p>
          <a:p>
            <a:pPr algn="ctr">
              <a:defRPr/>
            </a:pPr>
            <a:endParaRPr lang="it-IT" sz="1200" b="1" dirty="0">
              <a:latin typeface="Verdana" pitchFamily="34" charset="0"/>
            </a:endParaRPr>
          </a:p>
        </p:txBody>
      </p:sp>
      <p:sp>
        <p:nvSpPr>
          <p:cNvPr id="16" name="AutoShape 7"/>
          <p:cNvSpPr>
            <a:spLocks noChangeArrowheads="1"/>
          </p:cNvSpPr>
          <p:nvPr/>
        </p:nvSpPr>
        <p:spPr bwMode="auto">
          <a:xfrm flipH="1">
            <a:off x="6429375" y="3143250"/>
            <a:ext cx="857250" cy="1643063"/>
          </a:xfrm>
          <a:prstGeom prst="wedgeRectCallout">
            <a:avLst>
              <a:gd name="adj1" fmla="val -196611"/>
              <a:gd name="adj2" fmla="val -143101"/>
            </a:avLst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it-IT" dirty="0">
                <a:latin typeface="+mn-lt"/>
              </a:rPr>
              <a:t>Per passare alla visualizzazione del record</a:t>
            </a:r>
          </a:p>
          <a:p>
            <a:pPr algn="ctr">
              <a:defRPr/>
            </a:pPr>
            <a:endParaRPr lang="it-IT" sz="1200" b="1" dirty="0">
              <a:latin typeface="Verdana" pitchFamily="34" charset="0"/>
            </a:endParaRPr>
          </a:p>
        </p:txBody>
      </p:sp>
      <p:sp>
        <p:nvSpPr>
          <p:cNvPr id="17" name="AutoShape 7"/>
          <p:cNvSpPr>
            <a:spLocks noChangeArrowheads="1"/>
          </p:cNvSpPr>
          <p:nvPr/>
        </p:nvSpPr>
        <p:spPr bwMode="auto">
          <a:xfrm flipH="1">
            <a:off x="7572375" y="3429000"/>
            <a:ext cx="857250" cy="1857375"/>
          </a:xfrm>
          <a:prstGeom prst="wedgeRectCallout">
            <a:avLst>
              <a:gd name="adj1" fmla="val -84332"/>
              <a:gd name="adj2" fmla="val -149157"/>
            </a:avLst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it-IT" dirty="0">
                <a:latin typeface="+mn-lt"/>
              </a:rPr>
              <a:t>Per aprire il record nelle ACQ</a:t>
            </a:r>
          </a:p>
          <a:p>
            <a:pPr algn="ctr">
              <a:defRPr/>
            </a:pPr>
            <a:endParaRPr lang="it-IT" sz="1200" b="1" dirty="0">
              <a:latin typeface="Verdana" pitchFamily="34" charset="0"/>
            </a:endParaRPr>
          </a:p>
        </p:txBody>
      </p:sp>
      <p:sp>
        <p:nvSpPr>
          <p:cNvPr id="18" name="AutoShape 7"/>
          <p:cNvSpPr>
            <a:spLocks noChangeArrowheads="1"/>
          </p:cNvSpPr>
          <p:nvPr/>
        </p:nvSpPr>
        <p:spPr bwMode="auto">
          <a:xfrm flipH="1">
            <a:off x="8072438" y="4714875"/>
            <a:ext cx="857250" cy="1857375"/>
          </a:xfrm>
          <a:prstGeom prst="wedgeRectCallout">
            <a:avLst>
              <a:gd name="adj1" fmla="val -53455"/>
              <a:gd name="adj2" fmla="val -215877"/>
            </a:avLst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it-IT" dirty="0">
                <a:latin typeface="+mn-lt"/>
              </a:rPr>
              <a:t>Chiudere il record  su cui si sta lavorando o tutti i record editati </a:t>
            </a:r>
          </a:p>
          <a:p>
            <a:pPr algn="ctr">
              <a:defRPr/>
            </a:pPr>
            <a:endParaRPr lang="it-IT" sz="1200" b="1" dirty="0">
              <a:latin typeface="Verdana" pitchFamily="34" charset="0"/>
            </a:endParaRPr>
          </a:p>
        </p:txBody>
      </p:sp>
      <p:sp>
        <p:nvSpPr>
          <p:cNvPr id="19" name="AutoShape 7"/>
          <p:cNvSpPr>
            <a:spLocks noChangeArrowheads="1"/>
          </p:cNvSpPr>
          <p:nvPr/>
        </p:nvSpPr>
        <p:spPr bwMode="auto">
          <a:xfrm flipH="1">
            <a:off x="714375" y="3786188"/>
            <a:ext cx="1214438" cy="1857375"/>
          </a:xfrm>
          <a:prstGeom prst="wedgeRectCallout">
            <a:avLst>
              <a:gd name="adj1" fmla="val 86399"/>
              <a:gd name="adj2" fmla="val -50381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it-IT" dirty="0">
                <a:solidFill>
                  <a:schemeClr val="tx1"/>
                </a:solidFill>
                <a:latin typeface="+mn-lt"/>
              </a:rPr>
              <a:t>Per passare alla </a:t>
            </a:r>
            <a:r>
              <a:rPr lang="it-IT" dirty="0" err="1">
                <a:solidFill>
                  <a:schemeClr val="tx1"/>
                </a:solidFill>
                <a:latin typeface="+mn-lt"/>
              </a:rPr>
              <a:t>tab</a:t>
            </a:r>
            <a:r>
              <a:rPr lang="it-IT" dirty="0">
                <a:solidFill>
                  <a:schemeClr val="tx1"/>
                </a:solidFill>
                <a:latin typeface="+mn-lt"/>
              </a:rPr>
              <a:t> Copie una volta finito di editare il record</a:t>
            </a:r>
          </a:p>
          <a:p>
            <a:pPr algn="ctr">
              <a:defRPr/>
            </a:pPr>
            <a:endParaRPr lang="it-IT" sz="1200" b="1" dirty="0">
              <a:latin typeface="Verdana" pitchFamily="34" charset="0"/>
            </a:endParaRPr>
          </a:p>
        </p:txBody>
      </p:sp>
      <p:sp>
        <p:nvSpPr>
          <p:cNvPr id="20" name="AutoShape 7"/>
          <p:cNvSpPr>
            <a:spLocks noChangeArrowheads="1"/>
          </p:cNvSpPr>
          <p:nvPr/>
        </p:nvSpPr>
        <p:spPr bwMode="auto">
          <a:xfrm flipH="1">
            <a:off x="1357313" y="571500"/>
            <a:ext cx="1214437" cy="1857375"/>
          </a:xfrm>
          <a:prstGeom prst="wedgeRectCallout">
            <a:avLst>
              <a:gd name="adj1" fmla="val 110176"/>
              <a:gd name="adj2" fmla="val 73991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it-IT" dirty="0">
                <a:solidFill>
                  <a:schemeClr val="tx1"/>
                </a:solidFill>
                <a:latin typeface="+mn-lt"/>
              </a:rPr>
              <a:t>Mostra quanti record sono attualmente aperti in editing</a:t>
            </a:r>
          </a:p>
          <a:p>
            <a:pPr algn="ctr">
              <a:defRPr/>
            </a:pPr>
            <a:endParaRPr lang="it-IT" sz="1200" b="1" dirty="0">
              <a:latin typeface="Verdana" pitchFamily="34" charset="0"/>
            </a:endParaRPr>
          </a:p>
        </p:txBody>
      </p:sp>
      <p:sp>
        <p:nvSpPr>
          <p:cNvPr id="14" name="Segnaposto numero diapositiva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50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Per le modalità di catalogazione dei record bibliografici e di autorità riferirsi sempre agli help ai campi, al materiale presentato durante i corsi e alle istruzioni su specifici argomenti diramate tramite </a:t>
            </a:r>
            <a:r>
              <a:rPr lang="it-IT" dirty="0" err="1" smtClean="0"/>
              <a:t>Biblioteche@AulaWeb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51</a:t>
            </a:fld>
            <a:endParaRPr lang="it-IT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13" y="1412875"/>
            <a:ext cx="9107487" cy="4921250"/>
          </a:xfrm>
          <a:prstGeom prst="rect">
            <a:avLst/>
          </a:prstGeom>
          <a:noFill/>
          <a:ln w="6350" cap="sq">
            <a:noFill/>
            <a:miter lim="800000"/>
            <a:headEnd/>
            <a:tailEnd/>
          </a:ln>
        </p:spPr>
      </p:pic>
      <p:sp>
        <p:nvSpPr>
          <p:cNvPr id="16389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8207375" cy="5334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3200" smtClean="0"/>
              <a:t>La TAB Copie: </a:t>
            </a:r>
            <a:r>
              <a:rPr lang="it-IT" sz="2000" smtClean="0"/>
              <a:t>per creare, modificare, cancellare una copia</a:t>
            </a:r>
          </a:p>
        </p:txBody>
      </p:sp>
      <p:sp>
        <p:nvSpPr>
          <p:cNvPr id="53254" name="AutoShape 4"/>
          <p:cNvSpPr>
            <a:spLocks noChangeArrowheads="1"/>
          </p:cNvSpPr>
          <p:nvPr/>
        </p:nvSpPr>
        <p:spPr bwMode="auto">
          <a:xfrm flipH="1">
            <a:off x="5219700" y="4797425"/>
            <a:ext cx="1752600" cy="533400"/>
          </a:xfrm>
          <a:prstGeom prst="wedgeRectCallout">
            <a:avLst>
              <a:gd name="adj1" fmla="val 75449"/>
              <a:gd name="adj2" fmla="val 112796"/>
            </a:avLst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sz="1600">
                <a:latin typeface="Calibri" pitchFamily="34" charset="0"/>
              </a:rPr>
              <a:t>Scheda di copia</a:t>
            </a:r>
          </a:p>
        </p:txBody>
      </p:sp>
      <p:sp>
        <p:nvSpPr>
          <p:cNvPr id="53255" name="AutoShape 5"/>
          <p:cNvSpPr>
            <a:spLocks noChangeArrowheads="1"/>
          </p:cNvSpPr>
          <p:nvPr/>
        </p:nvSpPr>
        <p:spPr bwMode="auto">
          <a:xfrm flipH="1">
            <a:off x="0" y="1143000"/>
            <a:ext cx="838200" cy="838200"/>
          </a:xfrm>
          <a:prstGeom prst="wedgeRectCallout">
            <a:avLst>
              <a:gd name="adj1" fmla="val -119134"/>
              <a:gd name="adj2" fmla="val 114394"/>
            </a:avLst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sz="1600">
                <a:latin typeface="Calibri" pitchFamily="34" charset="0"/>
              </a:rPr>
              <a:t>Albero</a:t>
            </a:r>
          </a:p>
          <a:p>
            <a:pPr algn="ctr"/>
            <a:r>
              <a:rPr lang="it-IT" sz="1600">
                <a:latin typeface="Calibri" pitchFamily="34" charset="0"/>
              </a:rPr>
              <a:t>delle copie</a:t>
            </a:r>
          </a:p>
          <a:p>
            <a:pPr algn="ctr"/>
            <a:endParaRPr lang="it-IT" sz="1200" b="1">
              <a:latin typeface="Verdana" pitchFamily="34" charset="0"/>
            </a:endParaRPr>
          </a:p>
        </p:txBody>
      </p:sp>
      <p:sp>
        <p:nvSpPr>
          <p:cNvPr id="53256" name="AutoShape 6"/>
          <p:cNvSpPr>
            <a:spLocks noChangeArrowheads="1"/>
          </p:cNvSpPr>
          <p:nvPr/>
        </p:nvSpPr>
        <p:spPr bwMode="auto">
          <a:xfrm flipH="1">
            <a:off x="357188" y="4286250"/>
            <a:ext cx="1143000" cy="914400"/>
          </a:xfrm>
          <a:prstGeom prst="wedgeRectCallout">
            <a:avLst>
              <a:gd name="adj1" fmla="val -283194"/>
              <a:gd name="adj2" fmla="val -107296"/>
            </a:avLst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sz="1600">
                <a:latin typeface="Calibri" pitchFamily="34" charset="0"/>
              </a:rPr>
              <a:t>Lista delle copie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3779838" y="549275"/>
            <a:ext cx="4679950" cy="8302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Nella TAB Copie si visualizzano solo le copie di GEN50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Le copie di GEN51 e 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GEN52 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si visualizzano solo in Visualizzazione record formato Completo</a:t>
            </a:r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52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88913"/>
            <a:ext cx="7772400" cy="668337"/>
          </a:xfrm>
        </p:spPr>
        <p:txBody>
          <a:bodyPr/>
          <a:lstStyle/>
          <a:p>
            <a:pPr eaLnBrk="1" hangingPunct="1"/>
            <a:r>
              <a:rPr lang="it-IT" sz="3200" smtClean="0"/>
              <a:t>Il modulo CAT: Altre funzionalità</a:t>
            </a:r>
          </a:p>
        </p:txBody>
      </p:sp>
      <p:sp>
        <p:nvSpPr>
          <p:cNvPr id="542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285875"/>
            <a:ext cx="7772400" cy="4643438"/>
          </a:xfrm>
        </p:spPr>
        <p:txBody>
          <a:bodyPr/>
          <a:lstStyle/>
          <a:p>
            <a:pPr eaLnBrk="1" hangingPunct="1">
              <a:buSzPct val="150000"/>
              <a:buFontTx/>
              <a:buNone/>
            </a:pPr>
            <a:r>
              <a:rPr lang="it-IT" smtClean="0"/>
              <a:t>Procedure di </a:t>
            </a:r>
            <a:r>
              <a:rPr lang="it-IT" b="1" smtClean="0"/>
              <a:t>recupero e stampa </a:t>
            </a:r>
            <a:r>
              <a:rPr lang="it-IT" smtClean="0"/>
              <a:t>di:</a:t>
            </a:r>
            <a:endParaRPr lang="it-IT" b="1" smtClean="0"/>
          </a:p>
          <a:p>
            <a:pPr lvl="1" eaLnBrk="1" hangingPunct="1">
              <a:buClr>
                <a:schemeClr val="tx2"/>
              </a:buClr>
              <a:buSzPct val="150000"/>
              <a:buFontTx/>
              <a:buChar char="o"/>
            </a:pPr>
            <a:r>
              <a:rPr lang="it-IT" sz="1800" smtClean="0"/>
              <a:t>Record bibliografici (ret-01 e ret-03; print-01, print-08)</a:t>
            </a:r>
          </a:p>
          <a:p>
            <a:pPr lvl="1" eaLnBrk="1" hangingPunct="1">
              <a:buClr>
                <a:schemeClr val="tx2"/>
              </a:buClr>
              <a:buSzPct val="150000"/>
              <a:buFontTx/>
              <a:buChar char="o"/>
            </a:pPr>
            <a:r>
              <a:rPr lang="it-IT" sz="1800" smtClean="0"/>
              <a:t>Record di copia (ret-adm-01; recupera un set di record di copia e produce un output di stampa)</a:t>
            </a:r>
          </a:p>
          <a:p>
            <a:pPr lvl="1" eaLnBrk="1" hangingPunct="1">
              <a:buClr>
                <a:srgbClr val="FF0000"/>
              </a:buClr>
              <a:buSzPct val="110000"/>
              <a:buFont typeface="Wingdings" pitchFamily="2" charset="2"/>
              <a:buNone/>
            </a:pPr>
            <a:endParaRPr lang="it-IT" sz="1800" smtClean="0"/>
          </a:p>
          <a:p>
            <a:pPr lvl="1" eaLnBrk="1" hangingPunct="1">
              <a:buClr>
                <a:srgbClr val="FF0000"/>
              </a:buClr>
              <a:buSzPct val="110000"/>
              <a:buFont typeface="Wingdings" pitchFamily="2" charset="2"/>
              <a:buNone/>
            </a:pPr>
            <a:r>
              <a:rPr lang="it-IT" sz="1800" smtClean="0"/>
              <a:t>Queste util della Catalogazione sono abilitate alle credenziali medio-alte;</a:t>
            </a:r>
          </a:p>
          <a:p>
            <a:pPr lvl="1" eaLnBrk="1" hangingPunct="1">
              <a:buClr>
                <a:srgbClr val="FF0000"/>
              </a:buClr>
              <a:buSzPct val="110000"/>
              <a:buFont typeface="Wingdings" pitchFamily="2" charset="2"/>
              <a:buNone/>
            </a:pPr>
            <a:r>
              <a:rPr lang="it-IT" sz="1800" smtClean="0"/>
              <a:t>Altre sono invece riservate a Csita e/o al CSBA</a:t>
            </a:r>
          </a:p>
          <a:p>
            <a:pPr lvl="1" eaLnBrk="1" hangingPunct="1">
              <a:buClr>
                <a:srgbClr val="FF0000"/>
              </a:buClr>
              <a:buSzPct val="110000"/>
              <a:buFont typeface="Wingdings" pitchFamily="2" charset="2"/>
              <a:buNone/>
            </a:pPr>
            <a:endParaRPr lang="it-IT" sz="1800" smtClean="0"/>
          </a:p>
          <a:p>
            <a:pPr lvl="1" eaLnBrk="1" hangingPunct="1">
              <a:buClr>
                <a:srgbClr val="FF0000"/>
              </a:buClr>
              <a:buSzPct val="110000"/>
              <a:buFont typeface="Wingdings" pitchFamily="2" charset="2"/>
              <a:buNone/>
            </a:pPr>
            <a:r>
              <a:rPr lang="it-IT" sz="1800" smtClean="0"/>
              <a:t>Selezionare l’util desiderata dal Menu Aleph Servizi</a:t>
            </a:r>
          </a:p>
          <a:p>
            <a:pPr lvl="1" eaLnBrk="1" hangingPunct="1">
              <a:buClr>
                <a:srgbClr val="FF0000"/>
              </a:buClr>
              <a:buSzPct val="110000"/>
              <a:buFont typeface="Wingdings" pitchFamily="2" charset="2"/>
              <a:buNone/>
            </a:pPr>
            <a:r>
              <a:rPr lang="it-IT" sz="1800" smtClean="0"/>
              <a:t>Compilare i campi richiesti</a:t>
            </a:r>
          </a:p>
          <a:p>
            <a:pPr lvl="1" eaLnBrk="1" hangingPunct="1">
              <a:buClr>
                <a:srgbClr val="FF0000"/>
              </a:buClr>
              <a:buSzPct val="110000"/>
              <a:buFont typeface="Wingdings" pitchFamily="2" charset="2"/>
              <a:buNone/>
            </a:pPr>
            <a:r>
              <a:rPr lang="it-IT" sz="1800" smtClean="0"/>
              <a:t>Monitorare e stampare il report prodotto attraverso il Task manager</a:t>
            </a:r>
          </a:p>
          <a:p>
            <a:pPr lvl="1" eaLnBrk="1" hangingPunct="1">
              <a:buClr>
                <a:srgbClr val="FF0000"/>
              </a:buClr>
              <a:buSzPct val="110000"/>
              <a:buFont typeface="Wingdings" pitchFamily="2" charset="2"/>
              <a:buNone/>
            </a:pPr>
            <a:endParaRPr lang="it-IT" sz="1800" smtClean="0"/>
          </a:p>
          <a:p>
            <a:pPr eaLnBrk="1" hangingPunct="1">
              <a:buFont typeface="Wingdings" pitchFamily="2" charset="2"/>
              <a:buNone/>
            </a:pPr>
            <a:endParaRPr lang="it-IT" sz="1600" smtClean="0"/>
          </a:p>
        </p:txBody>
      </p:sp>
      <p:sp>
        <p:nvSpPr>
          <p:cNvPr id="54278" name="Text Box 4"/>
          <p:cNvSpPr txBox="1">
            <a:spLocks noChangeArrowheads="1"/>
          </p:cNvSpPr>
          <p:nvPr/>
        </p:nvSpPr>
        <p:spPr bwMode="auto">
          <a:xfrm>
            <a:off x="6629400" y="48768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it-IT" sz="240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53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772400" cy="381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4000" dirty="0" smtClean="0">
                <a:latin typeface="+mn-lt"/>
              </a:rPr>
              <a:t>Il modulo ACQ/SER</a:t>
            </a:r>
            <a:endParaRPr lang="it-IT" sz="4000" dirty="0">
              <a:latin typeface="+mn-lt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685800"/>
            <a:ext cx="7772400" cy="5983288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endParaRPr lang="it-IT" sz="2800" dirty="0"/>
          </a:p>
          <a:p>
            <a:pPr eaLnBrk="1" fontAlgn="auto" hangingPunct="1">
              <a:spcAft>
                <a:spcPts val="0"/>
              </a:spcAft>
              <a:buClr>
                <a:srgbClr val="FF0000"/>
              </a:buClr>
              <a:buSzPct val="110000"/>
              <a:buFont typeface="Arial" pitchFamily="34" charset="0"/>
              <a:buNone/>
              <a:defRPr/>
            </a:pPr>
            <a:r>
              <a:rPr lang="it-IT" sz="2200" dirty="0">
                <a:latin typeface="Verdana" pitchFamily="34" charset="0"/>
              </a:rPr>
              <a:t>Permette la gestione </a:t>
            </a:r>
            <a:r>
              <a:rPr lang="it-IT" sz="2200" dirty="0" smtClean="0">
                <a:latin typeface="Verdana" pitchFamily="34" charset="0"/>
              </a:rPr>
              <a:t>in </a:t>
            </a:r>
            <a:r>
              <a:rPr lang="it-IT" sz="2200" dirty="0" err="1" smtClean="0">
                <a:latin typeface="Verdana" pitchFamily="34" charset="0"/>
              </a:rPr>
              <a:t>Aleph</a:t>
            </a:r>
            <a:r>
              <a:rPr lang="it-IT" sz="2200" dirty="0" smtClean="0">
                <a:latin typeface="Verdana" pitchFamily="34" charset="0"/>
              </a:rPr>
              <a:t> di</a:t>
            </a:r>
            <a:r>
              <a:rPr lang="it-IT" sz="2200" dirty="0">
                <a:latin typeface="Verdana" pitchFamily="34" charset="0"/>
              </a:rPr>
              <a:t>:</a:t>
            </a:r>
          </a:p>
          <a:p>
            <a:pPr eaLnBrk="1" fontAlgn="auto" hangingPunct="1">
              <a:spcAft>
                <a:spcPts val="0"/>
              </a:spcAft>
              <a:buClr>
                <a:srgbClr val="FF0000"/>
              </a:buClr>
              <a:buSzPct val="110000"/>
              <a:buFont typeface="Wingdings" pitchFamily="2" charset="2"/>
              <a:buChar char="ü"/>
              <a:defRPr/>
            </a:pPr>
            <a:endParaRPr lang="it-IT" sz="2000" b="1" dirty="0">
              <a:solidFill>
                <a:srgbClr val="3333CC"/>
              </a:solidFill>
              <a:latin typeface="Verdana" pitchFamily="34" charset="0"/>
            </a:endParaRPr>
          </a:p>
          <a:p>
            <a:pPr lvl="1" eaLnBrk="1" fontAlgn="auto" hangingPunct="1">
              <a:spcAft>
                <a:spcPts val="0"/>
              </a:spcAft>
              <a:buClr>
                <a:srgbClr val="FF0000"/>
              </a:buClr>
              <a:buSzPct val="110000"/>
              <a:buFontTx/>
              <a:buChar char="•"/>
              <a:defRPr/>
            </a:pPr>
            <a:r>
              <a:rPr lang="it-IT" sz="2200" b="1" dirty="0" smtClean="0">
                <a:solidFill>
                  <a:srgbClr val="0070C0"/>
                </a:solidFill>
              </a:rPr>
              <a:t>Creazione e invio ordini (Monografie, Continuazioni, Periodici)</a:t>
            </a:r>
            <a:endParaRPr lang="it-IT" sz="2200" b="1" dirty="0">
              <a:solidFill>
                <a:srgbClr val="0070C0"/>
              </a:solidFill>
            </a:endParaRPr>
          </a:p>
          <a:p>
            <a:pPr lvl="1" eaLnBrk="1" fontAlgn="auto" hangingPunct="1">
              <a:spcAft>
                <a:spcPts val="0"/>
              </a:spcAft>
              <a:buClr>
                <a:srgbClr val="FF0000"/>
              </a:buClr>
              <a:buSzPct val="110000"/>
              <a:buFontTx/>
              <a:buChar char="•"/>
              <a:defRPr/>
            </a:pPr>
            <a:r>
              <a:rPr lang="it-IT" sz="2200" b="1" dirty="0">
                <a:solidFill>
                  <a:srgbClr val="0070C0"/>
                </a:solidFill>
              </a:rPr>
              <a:t>Prenotazioni su </a:t>
            </a:r>
            <a:r>
              <a:rPr lang="it-IT" sz="2200" b="1" dirty="0" smtClean="0">
                <a:solidFill>
                  <a:srgbClr val="0070C0"/>
                </a:solidFill>
              </a:rPr>
              <a:t>ordini e collegamento con CIR (avvisi)</a:t>
            </a:r>
          </a:p>
          <a:p>
            <a:pPr lvl="1" eaLnBrk="1" fontAlgn="auto" hangingPunct="1">
              <a:spcAft>
                <a:spcPts val="0"/>
              </a:spcAft>
              <a:buClr>
                <a:srgbClr val="FF0000"/>
              </a:buClr>
              <a:buSzPct val="110000"/>
              <a:buFontTx/>
              <a:buChar char="•"/>
              <a:defRPr/>
            </a:pPr>
            <a:r>
              <a:rPr lang="it-IT" sz="2200" b="1" dirty="0" smtClean="0">
                <a:solidFill>
                  <a:srgbClr val="0070C0"/>
                </a:solidFill>
              </a:rPr>
              <a:t>Registrazione di arrivi, fatture e pagamenti</a:t>
            </a:r>
            <a:endParaRPr lang="it-IT" sz="2200" b="1" dirty="0">
              <a:solidFill>
                <a:srgbClr val="0070C0"/>
              </a:solidFill>
            </a:endParaRPr>
          </a:p>
          <a:p>
            <a:pPr lvl="1" eaLnBrk="1" fontAlgn="auto" hangingPunct="1">
              <a:spcAft>
                <a:spcPts val="0"/>
              </a:spcAft>
              <a:buClr>
                <a:srgbClr val="FF0000"/>
              </a:buClr>
              <a:buSzPct val="110000"/>
              <a:buFontTx/>
              <a:buChar char="•"/>
              <a:defRPr/>
            </a:pPr>
            <a:r>
              <a:rPr lang="it-IT" sz="2200" b="1" dirty="0" smtClean="0">
                <a:solidFill>
                  <a:srgbClr val="0070C0"/>
                </a:solidFill>
              </a:rPr>
              <a:t>Visualizzazione Fornitori (gestiti a livello centralizzato)</a:t>
            </a:r>
            <a:endParaRPr lang="it-IT" sz="2200" b="1" dirty="0">
              <a:solidFill>
                <a:srgbClr val="0070C0"/>
              </a:solidFill>
            </a:endParaRPr>
          </a:p>
          <a:p>
            <a:pPr lvl="1" eaLnBrk="1" fontAlgn="auto" hangingPunct="1">
              <a:spcAft>
                <a:spcPts val="0"/>
              </a:spcAft>
              <a:buClr>
                <a:srgbClr val="FF0000"/>
              </a:buClr>
              <a:buSzPct val="110000"/>
              <a:buFontTx/>
              <a:buChar char="•"/>
              <a:defRPr/>
            </a:pPr>
            <a:r>
              <a:rPr lang="it-IT" sz="2200" b="1" dirty="0" smtClean="0">
                <a:solidFill>
                  <a:srgbClr val="0070C0"/>
                </a:solidFill>
              </a:rPr>
              <a:t>Scritture COAN (contabilità anticipata)</a:t>
            </a:r>
          </a:p>
          <a:p>
            <a:pPr lvl="1" eaLnBrk="1" fontAlgn="auto" hangingPunct="1">
              <a:spcAft>
                <a:spcPts val="0"/>
              </a:spcAft>
              <a:buClr>
                <a:srgbClr val="FF0000"/>
              </a:buClr>
              <a:buSzPct val="110000"/>
              <a:buFontTx/>
              <a:buChar char="•"/>
              <a:defRPr/>
            </a:pPr>
            <a:endParaRPr lang="it-IT" sz="2200" b="1" dirty="0" smtClean="0">
              <a:solidFill>
                <a:srgbClr val="0070C0"/>
              </a:solidFill>
            </a:endParaRPr>
          </a:p>
          <a:p>
            <a:pPr lvl="1" eaLnBrk="1" fontAlgn="auto" hangingPunct="1">
              <a:spcAft>
                <a:spcPts val="0"/>
              </a:spcAft>
              <a:buClr>
                <a:srgbClr val="FF0000"/>
              </a:buClr>
              <a:buSzPct val="110000"/>
              <a:buFontTx/>
              <a:buChar char="•"/>
              <a:defRPr/>
            </a:pPr>
            <a:r>
              <a:rPr lang="it-IT" sz="2200" b="1" dirty="0" smtClean="0">
                <a:solidFill>
                  <a:srgbClr val="0070C0"/>
                </a:solidFill>
              </a:rPr>
              <a:t>Creazione sottoscrizioni, gestione schedulazione, gestione arrivi e solleciti</a:t>
            </a:r>
          </a:p>
          <a:p>
            <a:pPr lvl="1" eaLnBrk="1" fontAlgn="auto" hangingPunct="1">
              <a:spcAft>
                <a:spcPts val="0"/>
              </a:spcAft>
              <a:buClr>
                <a:srgbClr val="FF0000"/>
              </a:buClr>
              <a:buSzPct val="110000"/>
              <a:buFontTx/>
              <a:buChar char="•"/>
              <a:defRPr/>
            </a:pPr>
            <a:r>
              <a:rPr lang="it-IT" sz="2200" b="1" dirty="0" smtClean="0">
                <a:solidFill>
                  <a:srgbClr val="0070C0"/>
                </a:solidFill>
              </a:rPr>
              <a:t>Operazioni di rilegatura delle annate</a:t>
            </a:r>
          </a:p>
          <a:p>
            <a:pPr lvl="1" eaLnBrk="1" fontAlgn="auto" hangingPunct="1">
              <a:spcAft>
                <a:spcPts val="0"/>
              </a:spcAft>
              <a:buClr>
                <a:srgbClr val="FF0000"/>
              </a:buClr>
              <a:buSzPct val="110000"/>
              <a:buFontTx/>
              <a:buChar char="•"/>
              <a:defRPr/>
            </a:pPr>
            <a:endParaRPr lang="it-IT" sz="2200" b="1" dirty="0" smtClean="0">
              <a:solidFill>
                <a:srgbClr val="0070C0"/>
              </a:solidFill>
            </a:endParaRPr>
          </a:p>
          <a:p>
            <a:pPr lvl="1" eaLnBrk="1" fontAlgn="auto" hangingPunct="1">
              <a:spcAft>
                <a:spcPts val="0"/>
              </a:spcAft>
              <a:buClr>
                <a:srgbClr val="FF0000"/>
              </a:buClr>
              <a:buSzPct val="110000"/>
              <a:buFontTx/>
              <a:buChar char="•"/>
              <a:defRPr/>
            </a:pPr>
            <a:r>
              <a:rPr lang="it-IT" sz="2200" b="1" dirty="0" smtClean="0">
                <a:solidFill>
                  <a:srgbClr val="0070C0"/>
                </a:solidFill>
              </a:rPr>
              <a:t>Recupero dati ACQ/SER e produzione di report (SERVIZI)</a:t>
            </a:r>
            <a:endParaRPr lang="it-IT" sz="2200" b="1" dirty="0">
              <a:solidFill>
                <a:srgbClr val="0070C0"/>
              </a:solidFill>
            </a:endParaRPr>
          </a:p>
          <a:p>
            <a:pPr lvl="1" eaLnBrk="1" fontAlgn="auto" hangingPunct="1">
              <a:spcAft>
                <a:spcPts val="0"/>
              </a:spcAft>
              <a:buClr>
                <a:srgbClr val="FF0000"/>
              </a:buClr>
              <a:buSzPct val="110000"/>
              <a:buFont typeface="Wingdings" pitchFamily="2" charset="2"/>
              <a:buNone/>
              <a:defRPr/>
            </a:pPr>
            <a:endParaRPr lang="it-IT" sz="1600" b="1" dirty="0">
              <a:solidFill>
                <a:srgbClr val="3333CC"/>
              </a:solidFill>
              <a:latin typeface="Verdana" pitchFamily="34" charset="0"/>
            </a:endParaRPr>
          </a:p>
          <a:p>
            <a:pPr eaLnBrk="1" fontAlgn="auto" hangingPunct="1">
              <a:spcAft>
                <a:spcPts val="0"/>
              </a:spcAft>
              <a:buClr>
                <a:srgbClr val="FF0000"/>
              </a:buClr>
              <a:buSzPct val="80000"/>
              <a:buFont typeface="Wingdings" pitchFamily="2" charset="2"/>
              <a:buNone/>
              <a:defRPr/>
            </a:pPr>
            <a:r>
              <a:rPr lang="it-IT" sz="2200" dirty="0" smtClean="0">
                <a:latin typeface="Verdana" pitchFamily="34" charset="0"/>
              </a:rPr>
              <a:t>Il modulo NON si sostituisce a U-GOV, ma permette di arrivare a  descrivere e gestire nel dettaglio in </a:t>
            </a:r>
            <a:r>
              <a:rPr lang="it-IT" sz="2200" dirty="0" err="1" smtClean="0">
                <a:latin typeface="Verdana" pitchFamily="34" charset="0"/>
              </a:rPr>
              <a:t>Aleph</a:t>
            </a:r>
            <a:r>
              <a:rPr lang="it-IT" sz="2200" dirty="0" smtClean="0">
                <a:latin typeface="Verdana" pitchFamily="34" charset="0"/>
              </a:rPr>
              <a:t> il singolo “pezzo” ordinato (operazione non prevista in U-GOV)</a:t>
            </a:r>
          </a:p>
          <a:p>
            <a:pPr eaLnBrk="1" fontAlgn="auto" hangingPunct="1">
              <a:spcAft>
                <a:spcPts val="0"/>
              </a:spcAft>
              <a:buClr>
                <a:srgbClr val="FF0000"/>
              </a:buClr>
              <a:buSzPct val="80000"/>
              <a:buFont typeface="Wingdings" pitchFamily="2" charset="2"/>
              <a:buNone/>
              <a:defRPr/>
            </a:pPr>
            <a:endParaRPr lang="it-IT" sz="2200" b="1" dirty="0" smtClean="0">
              <a:solidFill>
                <a:srgbClr val="000099"/>
              </a:solidFill>
              <a:latin typeface="Verdana" pitchFamily="34" charset="0"/>
            </a:endParaRPr>
          </a:p>
          <a:p>
            <a:pPr eaLnBrk="1" fontAlgn="auto" hangingPunct="1">
              <a:spcAft>
                <a:spcPts val="0"/>
              </a:spcAft>
              <a:buClr>
                <a:srgbClr val="FF0000"/>
              </a:buClr>
              <a:buSzPct val="80000"/>
              <a:buFont typeface="Wingdings" pitchFamily="2" charset="2"/>
              <a:buNone/>
              <a:defRPr/>
            </a:pPr>
            <a:r>
              <a:rPr lang="it-IT" sz="1900" dirty="0" smtClean="0">
                <a:latin typeface="Verdana" pitchFamily="34" charset="0"/>
              </a:rPr>
              <a:t>In futuro è prevista l’integrazione dei due sistemi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endParaRPr lang="it-IT" sz="2400" dirty="0"/>
          </a:p>
        </p:txBody>
      </p:sp>
      <p:sp>
        <p:nvSpPr>
          <p:cNvPr id="55300" name="Text Box 5"/>
          <p:cNvSpPr txBox="1">
            <a:spLocks noChangeArrowheads="1"/>
          </p:cNvSpPr>
          <p:nvPr/>
        </p:nvSpPr>
        <p:spPr bwMode="auto">
          <a:xfrm>
            <a:off x="6629400" y="48768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t-IT" sz="2400">
              <a:solidFill>
                <a:schemeClr val="tx1"/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54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51"/>
          <p:cNvPicPr>
            <a:picLocks noChangeAspect="1" noChangeArrowheads="1"/>
          </p:cNvPicPr>
          <p:nvPr/>
        </p:nvPicPr>
        <p:blipFill>
          <a:blip r:embed="rId2" cstate="print"/>
          <a:srcRect t="4921" b="4921"/>
          <a:stretch>
            <a:fillRect/>
          </a:stretch>
        </p:blipFill>
        <p:spPr bwMode="auto">
          <a:xfrm>
            <a:off x="0" y="0"/>
            <a:ext cx="91074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3" name="CasellaDiTesto 8"/>
          <p:cNvSpPr txBox="1">
            <a:spLocks noChangeArrowheads="1"/>
          </p:cNvSpPr>
          <p:nvPr/>
        </p:nvSpPr>
        <p:spPr bwMode="auto">
          <a:xfrm>
            <a:off x="3203575" y="333375"/>
            <a:ext cx="5022850" cy="306388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Calibri" pitchFamily="34" charset="0"/>
              </a:rPr>
              <a:t>BARRA ORDINE</a:t>
            </a:r>
            <a:r>
              <a:rPr lang="it-IT" b="1">
                <a:solidFill>
                  <a:srgbClr val="FFFFFF"/>
                </a:solidFill>
                <a:latin typeface="Calibri" pitchFamily="34" charset="0"/>
              </a:rPr>
              <a:t>: ricercare e visualizzare un ordine-&gt; ricerca rapida</a:t>
            </a:r>
          </a:p>
        </p:txBody>
      </p:sp>
      <p:sp>
        <p:nvSpPr>
          <p:cNvPr id="56324" name="CasellaDiTesto 9"/>
          <p:cNvSpPr txBox="1">
            <a:spLocks noChangeArrowheads="1"/>
          </p:cNvSpPr>
          <p:nvPr/>
        </p:nvSpPr>
        <p:spPr bwMode="auto">
          <a:xfrm>
            <a:off x="3203575" y="692150"/>
            <a:ext cx="5716588" cy="73977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solidFill>
                  <a:srgbClr val="000099"/>
                </a:solidFill>
                <a:latin typeface="Calibri" pitchFamily="34" charset="0"/>
              </a:rPr>
              <a:t>BARRA FATTURA: ricercare una fattura generale e le sue linee d'ordine</a:t>
            </a:r>
          </a:p>
          <a:p>
            <a:r>
              <a:rPr lang="it-IT">
                <a:solidFill>
                  <a:srgbClr val="000099"/>
                </a:solidFill>
                <a:latin typeface="Calibri" pitchFamily="34" charset="0"/>
              </a:rPr>
              <a:t>creare una nuova fattura e aggiungere per quella fattura delle linee d’ordine</a:t>
            </a:r>
          </a:p>
          <a:p>
            <a:endParaRPr lang="it-IT">
              <a:solidFill>
                <a:srgbClr val="000099"/>
              </a:solidFill>
              <a:latin typeface="Calibri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2571750" y="1500188"/>
            <a:ext cx="2195513" cy="18161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3399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it-IT" sz="1600" u="sng" dirty="0">
                <a:solidFill>
                  <a:srgbClr val="000099"/>
                </a:solidFill>
                <a:latin typeface="Calibri" pitchFamily="34" charset="0"/>
              </a:rPr>
              <a:t>TAB (modalità) di ACQ:</a:t>
            </a:r>
          </a:p>
          <a:p>
            <a:pPr>
              <a:defRPr/>
            </a:pPr>
            <a:r>
              <a:rPr lang="it-IT" sz="1600" dirty="0">
                <a:solidFill>
                  <a:srgbClr val="000099"/>
                </a:solidFill>
                <a:latin typeface="Calibri" pitchFamily="34" charset="0"/>
              </a:rPr>
              <a:t>Ordine</a:t>
            </a:r>
          </a:p>
          <a:p>
            <a:pPr>
              <a:defRPr/>
            </a:pPr>
            <a:r>
              <a:rPr lang="it-IT" sz="1600" dirty="0">
                <a:solidFill>
                  <a:srgbClr val="000099"/>
                </a:solidFill>
                <a:latin typeface="Calibri" pitchFamily="34" charset="0"/>
              </a:rPr>
              <a:t>Fattura</a:t>
            </a:r>
          </a:p>
          <a:p>
            <a:pPr>
              <a:defRPr/>
            </a:pPr>
            <a:r>
              <a:rPr lang="it-IT" sz="1600" dirty="0">
                <a:solidFill>
                  <a:srgbClr val="000099"/>
                </a:solidFill>
                <a:latin typeface="Calibri" pitchFamily="34" charset="0"/>
              </a:rPr>
              <a:t>Amministrazione</a:t>
            </a:r>
          </a:p>
          <a:p>
            <a:pPr>
              <a:defRPr/>
            </a:pPr>
            <a:r>
              <a:rPr lang="it-IT" sz="1600" dirty="0">
                <a:solidFill>
                  <a:srgbClr val="000099"/>
                </a:solidFill>
                <a:latin typeface="Calibri" pitchFamily="34" charset="0"/>
              </a:rPr>
              <a:t>Ricerca e lista ordini</a:t>
            </a:r>
          </a:p>
          <a:p>
            <a:pPr>
              <a:defRPr/>
            </a:pPr>
            <a:r>
              <a:rPr lang="it-IT" sz="1600" dirty="0">
                <a:solidFill>
                  <a:srgbClr val="000099"/>
                </a:solidFill>
                <a:latin typeface="Calibri" pitchFamily="34" charset="0"/>
              </a:rPr>
              <a:t>Periodici</a:t>
            </a:r>
          </a:p>
          <a:p>
            <a:pPr>
              <a:defRPr/>
            </a:pPr>
            <a:r>
              <a:rPr lang="it-IT" sz="1600" dirty="0">
                <a:solidFill>
                  <a:srgbClr val="000099"/>
                </a:solidFill>
                <a:latin typeface="Calibri" pitchFamily="34" charset="0"/>
              </a:rPr>
              <a:t>Ricerca </a:t>
            </a:r>
            <a:r>
              <a:rPr lang="it-IT" sz="1600" dirty="0" err="1">
                <a:solidFill>
                  <a:srgbClr val="000099"/>
                </a:solidFill>
                <a:latin typeface="Calibri" pitchFamily="34" charset="0"/>
              </a:rPr>
              <a:t>Opac</a:t>
            </a:r>
            <a:endParaRPr lang="it-IT" sz="1600" dirty="0">
              <a:solidFill>
                <a:srgbClr val="000099"/>
              </a:solidFill>
              <a:latin typeface="Calibri" pitchFamily="34" charset="0"/>
            </a:endParaRPr>
          </a:p>
        </p:txBody>
      </p:sp>
      <p:sp>
        <p:nvSpPr>
          <p:cNvPr id="12" name="Freccia a destra 11"/>
          <p:cNvSpPr/>
          <p:nvPr/>
        </p:nvSpPr>
        <p:spPr>
          <a:xfrm>
            <a:off x="2571750" y="214313"/>
            <a:ext cx="474663" cy="29051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3" name="Freccia a destra 12"/>
          <p:cNvSpPr/>
          <p:nvPr/>
        </p:nvSpPr>
        <p:spPr>
          <a:xfrm>
            <a:off x="2571750" y="500063"/>
            <a:ext cx="474663" cy="29051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4" name="Freccia a destra 13"/>
          <p:cNvSpPr/>
          <p:nvPr/>
        </p:nvSpPr>
        <p:spPr>
          <a:xfrm rot="2014924">
            <a:off x="1517650" y="1271588"/>
            <a:ext cx="569913" cy="349250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8" name="Rettangolo arrotondato 17"/>
          <p:cNvSpPr/>
          <p:nvPr/>
        </p:nvSpPr>
        <p:spPr>
          <a:xfrm>
            <a:off x="0" y="260350"/>
            <a:ext cx="2484438" cy="28892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9" name="Rettangolo arrotondato 18"/>
          <p:cNvSpPr/>
          <p:nvPr/>
        </p:nvSpPr>
        <p:spPr>
          <a:xfrm>
            <a:off x="0" y="549275"/>
            <a:ext cx="2484438" cy="21590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20" name="Rettangolo arrotondato 19"/>
          <p:cNvSpPr/>
          <p:nvPr/>
        </p:nvSpPr>
        <p:spPr>
          <a:xfrm>
            <a:off x="0" y="836613"/>
            <a:ext cx="2555875" cy="2889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6" name="CasellaDiTesto 15"/>
          <p:cNvSpPr txBox="1"/>
          <p:nvPr/>
        </p:nvSpPr>
        <p:spPr>
          <a:xfrm>
            <a:off x="3203575" y="0"/>
            <a:ext cx="5287963" cy="3079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dirty="0">
                <a:solidFill>
                  <a:srgbClr val="000099"/>
                </a:solidFill>
                <a:latin typeface="Calibri" pitchFamily="34" charset="0"/>
              </a:rPr>
              <a:t>BARRA PERIODICI: ricercare e visualizzare un periodico-&gt;ricerca rapida</a:t>
            </a:r>
          </a:p>
        </p:txBody>
      </p:sp>
      <p:sp>
        <p:nvSpPr>
          <p:cNvPr id="17" name="Freccia a destra 16"/>
          <p:cNvSpPr/>
          <p:nvPr/>
        </p:nvSpPr>
        <p:spPr>
          <a:xfrm>
            <a:off x="2555875" y="0"/>
            <a:ext cx="474663" cy="290513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21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4724400"/>
            <a:ext cx="7772400" cy="1081088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4000" dirty="0" smtClean="0">
                <a:latin typeface="+mn-lt"/>
              </a:rPr>
              <a:t>Il modulo ACQ/SER: una veduta d’insieme</a:t>
            </a:r>
            <a:endParaRPr lang="it-IT" sz="4000" dirty="0">
              <a:latin typeface="+mn-lt"/>
            </a:endParaRPr>
          </a:p>
        </p:txBody>
      </p:sp>
      <p:sp>
        <p:nvSpPr>
          <p:cNvPr id="24" name="Segnaposto numero diapositiva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55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Il modulo ACQ/SER: Acquisizioni</a:t>
            </a:r>
          </a:p>
        </p:txBody>
      </p:sp>
      <p:sp>
        <p:nvSpPr>
          <p:cNvPr id="57347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mtClean="0"/>
              <a:t>Per la descrizione dettagliata delle funzionalità delle Acquisizioni si rinvia al materiale presente in Biblioteche@AulaWeb</a:t>
            </a:r>
            <a:br>
              <a:rPr lang="it-IT" smtClean="0"/>
            </a:br>
            <a:r>
              <a:rPr lang="it-IT" smtClean="0"/>
              <a:t>-&gt;Materiali Aleph500-&gt;Manuali Aleph20 SBA-&gt;Acquisizioni</a:t>
            </a:r>
          </a:p>
          <a:p>
            <a:pPr>
              <a:buFont typeface="Arial" charset="0"/>
              <a:buNone/>
            </a:pPr>
            <a:endParaRPr lang="it-IT" smtClean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56</a:t>
            </a:fld>
            <a:endParaRPr lang="it-IT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Il modulo ACQ/SER: Periodici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50"/>
          </a:xfrm>
        </p:spPr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it-IT" dirty="0" smtClean="0"/>
              <a:t>Le procedure amministrative relative ai Periodici variano a seconda che la sottoscrizione sia creata autonomamente, oppure in seguito alla creazione dell’ordine: esse comprendono:</a:t>
            </a:r>
          </a:p>
          <a:p>
            <a:pPr lvl="1">
              <a:defRPr/>
            </a:pPr>
            <a:r>
              <a:rPr lang="it-IT" b="1" dirty="0" smtClean="0">
                <a:solidFill>
                  <a:srgbClr val="0070C0"/>
                </a:solidFill>
              </a:rPr>
              <a:t>[Creazione dell’ordine]</a:t>
            </a:r>
          </a:p>
          <a:p>
            <a:pPr lvl="1">
              <a:defRPr/>
            </a:pPr>
            <a:r>
              <a:rPr lang="it-IT" b="1" dirty="0" smtClean="0">
                <a:solidFill>
                  <a:srgbClr val="0070C0"/>
                </a:solidFill>
              </a:rPr>
              <a:t>Creazione della sottoscrizione</a:t>
            </a:r>
          </a:p>
          <a:p>
            <a:pPr lvl="1">
              <a:defRPr/>
            </a:pPr>
            <a:r>
              <a:rPr lang="it-IT" b="1" dirty="0" smtClean="0">
                <a:solidFill>
                  <a:srgbClr val="0070C0"/>
                </a:solidFill>
              </a:rPr>
              <a:t>Gestione schedulazione</a:t>
            </a:r>
          </a:p>
          <a:p>
            <a:pPr lvl="1">
              <a:defRPr/>
            </a:pPr>
            <a:r>
              <a:rPr lang="it-IT" b="1" dirty="0" smtClean="0">
                <a:solidFill>
                  <a:srgbClr val="0070C0"/>
                </a:solidFill>
              </a:rPr>
              <a:t>Apertura dell’annata</a:t>
            </a:r>
          </a:p>
          <a:p>
            <a:pPr lvl="1">
              <a:defRPr/>
            </a:pPr>
            <a:r>
              <a:rPr lang="it-IT" b="1" dirty="0" smtClean="0">
                <a:solidFill>
                  <a:srgbClr val="0070C0"/>
                </a:solidFill>
              </a:rPr>
              <a:t>Registrazione Arrivo fascicoli</a:t>
            </a:r>
          </a:p>
          <a:p>
            <a:pPr lvl="1">
              <a:defRPr/>
            </a:pPr>
            <a:r>
              <a:rPr lang="it-IT" b="1" dirty="0" smtClean="0">
                <a:solidFill>
                  <a:srgbClr val="0070C0"/>
                </a:solidFill>
              </a:rPr>
              <a:t>[Registrazione fattura posticipata mensile]</a:t>
            </a:r>
          </a:p>
          <a:p>
            <a:pPr lvl="1">
              <a:defRPr/>
            </a:pPr>
            <a:r>
              <a:rPr lang="it-IT" b="1" dirty="0" smtClean="0">
                <a:solidFill>
                  <a:srgbClr val="0070C0"/>
                </a:solidFill>
              </a:rPr>
              <a:t>Gestione dei solleciti</a:t>
            </a:r>
          </a:p>
          <a:p>
            <a:pPr lvl="1">
              <a:defRPr/>
            </a:pPr>
            <a:r>
              <a:rPr lang="it-IT" b="1" dirty="0" smtClean="0">
                <a:solidFill>
                  <a:srgbClr val="0070C0"/>
                </a:solidFill>
              </a:rPr>
              <a:t>Rilegatura dell’annata</a:t>
            </a:r>
          </a:p>
          <a:p>
            <a:pPr lvl="1">
              <a:defRPr/>
            </a:pPr>
            <a:r>
              <a:rPr lang="it-IT" b="1" dirty="0" smtClean="0">
                <a:solidFill>
                  <a:srgbClr val="0070C0"/>
                </a:solidFill>
              </a:rPr>
              <a:t>[Chiusura/rinnovo dell’ordine]</a:t>
            </a:r>
          </a:p>
          <a:p>
            <a:pPr lvl="1">
              <a:defRPr/>
            </a:pPr>
            <a:r>
              <a:rPr lang="it-IT" b="1" dirty="0" smtClean="0">
                <a:solidFill>
                  <a:srgbClr val="0070C0"/>
                </a:solidFill>
              </a:rPr>
              <a:t>Chiusura/rinnovo della sottoscrizione</a:t>
            </a:r>
          </a:p>
          <a:p>
            <a:pPr lvl="1">
              <a:defRPr/>
            </a:pPr>
            <a:endParaRPr lang="it-IT" dirty="0" smtClean="0"/>
          </a:p>
          <a:p>
            <a:pPr>
              <a:defRPr/>
            </a:pPr>
            <a:r>
              <a:rPr lang="it-IT" dirty="0" smtClean="0"/>
              <a:t>In generale si gestiscono le sottoscrizioni dei soli periodici </a:t>
            </a:r>
            <a:r>
              <a:rPr lang="it-IT" dirty="0" smtClean="0"/>
              <a:t>acquistati, impostando </a:t>
            </a:r>
            <a:r>
              <a:rPr lang="it-IT" dirty="0" err="1" smtClean="0"/>
              <a:t>range</a:t>
            </a:r>
            <a:r>
              <a:rPr lang="it-IT" dirty="0" smtClean="0"/>
              <a:t> di durata dell’abbonamento annuali (abbonamenti diretti) o  quinquennali (abbonamenti della gara)</a:t>
            </a:r>
          </a:p>
          <a:p>
            <a:pPr>
              <a:defRPr/>
            </a:pPr>
            <a:r>
              <a:rPr lang="it-IT" dirty="0" smtClean="0"/>
              <a:t>Per </a:t>
            </a:r>
            <a:r>
              <a:rPr lang="it-IT" dirty="0" smtClean="0"/>
              <a:t>i doni si gestiscono preferibilmente i fascicoli e le annate aggiungendoli al momento dell’arrivo; in alternativa per i doni si può usare il </a:t>
            </a:r>
            <a:r>
              <a:rPr lang="it-IT" dirty="0" smtClean="0"/>
              <a:t>fornitore NO-V</a:t>
            </a:r>
          </a:p>
          <a:p>
            <a:pPr>
              <a:buFont typeface="Arial" charset="0"/>
              <a:buNone/>
              <a:defRPr/>
            </a:pP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57</a:t>
            </a:fld>
            <a:endParaRPr lang="it-IT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Aggiungere una sottoscrizione</a:t>
            </a:r>
          </a:p>
        </p:txBody>
      </p:sp>
      <p:pic>
        <p:nvPicPr>
          <p:cNvPr id="5939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9448"/>
          <a:stretch>
            <a:fillRect/>
          </a:stretch>
        </p:blipFill>
        <p:spPr>
          <a:xfrm>
            <a:off x="249238" y="1338263"/>
            <a:ext cx="8786812" cy="5519737"/>
          </a:xfrm>
          <a:noFill/>
        </p:spPr>
      </p:pic>
      <p:sp>
        <p:nvSpPr>
          <p:cNvPr id="7" name="CasellaDiTesto 6"/>
          <p:cNvSpPr txBox="1"/>
          <p:nvPr/>
        </p:nvSpPr>
        <p:spPr>
          <a:xfrm>
            <a:off x="4624388" y="3929063"/>
            <a:ext cx="4519612" cy="18161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Aprire il record nei periodici e selezionare 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Lista sottoscrizioni: il pannello superiore 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mostra 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la lista di sottoscrizioni presente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Il pannello inferiore mostra la scheda sottoscrizione 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Per aggiungere una nuova sottoscrizione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Premere Aggiungi</a:t>
            </a:r>
            <a:br>
              <a:rPr lang="it-IT" sz="1600" dirty="0">
                <a:solidFill>
                  <a:schemeClr val="tx1"/>
                </a:solidFill>
                <a:latin typeface="Calibri" pitchFamily="34" charset="0"/>
              </a:rPr>
            </a:br>
            <a:endParaRPr lang="it-IT" sz="16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8" name="Rettangolo arrotondato 7"/>
          <p:cNvSpPr/>
          <p:nvPr/>
        </p:nvSpPr>
        <p:spPr>
          <a:xfrm>
            <a:off x="8072438" y="2857500"/>
            <a:ext cx="857250" cy="28575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58</a:t>
            </a:fld>
            <a:endParaRPr lang="it-IT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7918450" cy="882650"/>
          </a:xfrm>
        </p:spPr>
        <p:txBody>
          <a:bodyPr lIns="92075" tIns="46038" rIns="92075" bIns="46038"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3200" dirty="0" smtClean="0"/>
              <a:t>Le fasi della gestione amministrativa</a:t>
            </a:r>
            <a:br>
              <a:rPr lang="it-IT" sz="3200" dirty="0" smtClean="0"/>
            </a:br>
            <a:r>
              <a:rPr lang="it-IT" sz="3200" dirty="0" smtClean="0"/>
              <a:t> del periodico</a:t>
            </a:r>
            <a:r>
              <a:rPr lang="it-IT" sz="2400" dirty="0" smtClean="0"/>
              <a:t>: la sottoscrizione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700213"/>
            <a:ext cx="8820150" cy="3455987"/>
          </a:xfrm>
          <a:noFill/>
        </p:spPr>
        <p:txBody>
          <a:bodyPr lIns="92075" tIns="46038" rIns="92075" bIns="46038"/>
          <a:lstStyle/>
          <a:p>
            <a:pPr eaLnBrk="1" hangingPunct="1">
              <a:buFont typeface="Wingdings" pitchFamily="2" charset="2"/>
              <a:buNone/>
            </a:pPr>
            <a:endParaRPr lang="it-IT" sz="1600" smtClean="0"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it-IT" sz="1600" smtClean="0"/>
          </a:p>
          <a:p>
            <a:pPr eaLnBrk="1" hangingPunct="1">
              <a:buFont typeface="Wingdings" pitchFamily="2" charset="2"/>
              <a:buNone/>
            </a:pPr>
            <a:endParaRPr lang="it-IT" sz="1600" smtClean="0">
              <a:latin typeface="Times New Roman" pitchFamily="18" charset="0"/>
            </a:endParaRPr>
          </a:p>
        </p:txBody>
      </p:sp>
      <p:sp>
        <p:nvSpPr>
          <p:cNvPr id="60422" name="AutoShape 4"/>
          <p:cNvSpPr>
            <a:spLocks noChangeArrowheads="1"/>
          </p:cNvSpPr>
          <p:nvPr/>
        </p:nvSpPr>
        <p:spPr bwMode="auto">
          <a:xfrm>
            <a:off x="3995738" y="2420938"/>
            <a:ext cx="485775" cy="976312"/>
          </a:xfrm>
          <a:prstGeom prst="downArrow">
            <a:avLst>
              <a:gd name="adj1" fmla="val 50000"/>
              <a:gd name="adj2" fmla="val 50245"/>
            </a:avLst>
          </a:prstGeom>
          <a:noFill/>
          <a:ln w="6350" cap="sq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t-IT"/>
          </a:p>
        </p:txBody>
      </p:sp>
      <p:pic>
        <p:nvPicPr>
          <p:cNvPr id="60423" name="Picture 2"/>
          <p:cNvPicPr>
            <a:picLocks noChangeAspect="1" noChangeArrowheads="1"/>
          </p:cNvPicPr>
          <p:nvPr/>
        </p:nvPicPr>
        <p:blipFill>
          <a:blip r:embed="rId3" cstate="print"/>
          <a:srcRect b="9448"/>
          <a:stretch>
            <a:fillRect/>
          </a:stretch>
        </p:blipFill>
        <p:spPr bwMode="auto">
          <a:xfrm>
            <a:off x="0" y="1143000"/>
            <a:ext cx="9144000" cy="5519738"/>
          </a:xfrm>
          <a:prstGeom prst="rect">
            <a:avLst/>
          </a:prstGeom>
          <a:noFill/>
          <a:ln w="6350" cap="sq">
            <a:noFill/>
            <a:miter lim="800000"/>
            <a:headEnd/>
            <a:tailEnd/>
          </a:ln>
        </p:spPr>
      </p:pic>
      <p:sp>
        <p:nvSpPr>
          <p:cNvPr id="9" name="CasellaDiTesto 8"/>
          <p:cNvSpPr txBox="1"/>
          <p:nvPr/>
        </p:nvSpPr>
        <p:spPr>
          <a:xfrm>
            <a:off x="4429125" y="4786313"/>
            <a:ext cx="4519613" cy="18161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Compilare la prima schermata della nuova sottoscrizione</a:t>
            </a:r>
            <a:br>
              <a:rPr lang="it-IT" sz="1600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se si desiderano impostare gli intervalli di produzione dei solleciti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Passare alla seconda schermata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Altrimenti cliccare su Aggiungi nel pannello inferiore</a:t>
            </a:r>
            <a:br>
              <a:rPr lang="it-IT" sz="1600" dirty="0">
                <a:solidFill>
                  <a:schemeClr val="tx1"/>
                </a:solidFill>
                <a:latin typeface="Calibri" pitchFamily="34" charset="0"/>
              </a:rPr>
            </a:br>
            <a:endParaRPr lang="it-IT" sz="16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8215313" y="4000500"/>
            <a:ext cx="928687" cy="35718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AA8DF7-D77E-47FD-AD16-7A2FA5EA176D}" type="slidenum">
              <a:rPr lang="it-IT" smtClean="0"/>
              <a:pPr>
                <a:defRPr/>
              </a:pPr>
              <a:t>59</a:t>
            </a:fld>
            <a:endParaRPr lang="it-IT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0670" b="9448"/>
          <a:stretch>
            <a:fillRect/>
          </a:stretch>
        </p:blipFill>
        <p:spPr>
          <a:xfrm>
            <a:off x="857250" y="1143000"/>
            <a:ext cx="7737475" cy="5519738"/>
          </a:xfrm>
          <a:noFill/>
        </p:spPr>
      </p:pic>
      <p:sp>
        <p:nvSpPr>
          <p:cNvPr id="61443" name="Titolo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939800"/>
          </a:xfrm>
        </p:spPr>
        <p:txBody>
          <a:bodyPr/>
          <a:lstStyle/>
          <a:p>
            <a:r>
              <a:rPr lang="it-IT" sz="3200" smtClean="0"/>
              <a:t>Le fasi della gestione amministrativa</a:t>
            </a:r>
            <a:br>
              <a:rPr lang="it-IT" sz="3200" smtClean="0"/>
            </a:br>
            <a:r>
              <a:rPr lang="it-IT" sz="3200" smtClean="0"/>
              <a:t> del periodico: la sottoscrizione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4357688" y="4572000"/>
            <a:ext cx="4429125" cy="157003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Volendo impostare la gestione 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automatica dei solleciti e la produzione delle lettere di sollecito attraverso i servizi 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compilare anche 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Info sottoscrizione (2), altrimenti limitarsi alla prima schermata e premere Aggiungi</a:t>
            </a: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60</a:t>
            </a:fld>
            <a:endParaRPr lang="it-IT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7918450" cy="882650"/>
          </a:xfrm>
        </p:spPr>
        <p:txBody>
          <a:bodyPr lIns="92075" tIns="46038" rIns="92075" bIns="46038"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3200" smtClean="0"/>
              <a:t>Le fasi della gestione amministrativa</a:t>
            </a:r>
            <a:br>
              <a:rPr lang="it-IT" sz="3200" smtClean="0"/>
            </a:br>
            <a:r>
              <a:rPr lang="it-IT" sz="3200" smtClean="0"/>
              <a:t> del periodico: </a:t>
            </a:r>
            <a:r>
              <a:rPr lang="it-IT" sz="2800" smtClean="0"/>
              <a:t>la schedulazione</a:t>
            </a:r>
            <a:r>
              <a:rPr lang="it-IT" sz="2400" smtClean="0"/>
              <a:t> 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700213"/>
            <a:ext cx="8820150" cy="3455987"/>
          </a:xfrm>
          <a:noFill/>
        </p:spPr>
        <p:txBody>
          <a:bodyPr lIns="92075" tIns="46038" rIns="92075" bIns="46038"/>
          <a:lstStyle/>
          <a:p>
            <a:pPr eaLnBrk="1" hangingPunct="1">
              <a:buFont typeface="Wingdings" pitchFamily="2" charset="2"/>
              <a:buNone/>
            </a:pPr>
            <a:endParaRPr lang="it-IT" sz="1600" smtClean="0"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it-IT" sz="1600" smtClean="0"/>
          </a:p>
          <a:p>
            <a:pPr eaLnBrk="1" hangingPunct="1">
              <a:buFont typeface="Wingdings" pitchFamily="2" charset="2"/>
              <a:buNone/>
            </a:pPr>
            <a:endParaRPr lang="it-IT" sz="1600" smtClean="0">
              <a:latin typeface="Times New Roman" pitchFamily="18" charset="0"/>
            </a:endParaRPr>
          </a:p>
        </p:txBody>
      </p:sp>
      <p:sp>
        <p:nvSpPr>
          <p:cNvPr id="62470" name="AutoShape 4"/>
          <p:cNvSpPr>
            <a:spLocks noChangeArrowheads="1"/>
          </p:cNvSpPr>
          <p:nvPr/>
        </p:nvSpPr>
        <p:spPr bwMode="auto">
          <a:xfrm>
            <a:off x="3995738" y="2420938"/>
            <a:ext cx="485775" cy="976312"/>
          </a:xfrm>
          <a:prstGeom prst="downArrow">
            <a:avLst>
              <a:gd name="adj1" fmla="val 50000"/>
              <a:gd name="adj2" fmla="val 50245"/>
            </a:avLst>
          </a:prstGeom>
          <a:noFill/>
          <a:ln w="6350" cap="sq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t-IT"/>
          </a:p>
        </p:txBody>
      </p:sp>
      <p:pic>
        <p:nvPicPr>
          <p:cNvPr id="62471" name="Picture 2"/>
          <p:cNvPicPr>
            <a:picLocks noChangeAspect="1" noChangeArrowheads="1"/>
          </p:cNvPicPr>
          <p:nvPr/>
        </p:nvPicPr>
        <p:blipFill>
          <a:blip r:embed="rId3" cstate="print"/>
          <a:srcRect b="14172"/>
          <a:stretch>
            <a:fillRect/>
          </a:stretch>
        </p:blipFill>
        <p:spPr bwMode="auto">
          <a:xfrm>
            <a:off x="0" y="1357313"/>
            <a:ext cx="9144000" cy="4578350"/>
          </a:xfrm>
          <a:prstGeom prst="rect">
            <a:avLst/>
          </a:prstGeom>
          <a:noFill/>
          <a:ln w="6350" cap="sq">
            <a:noFill/>
            <a:miter lim="800000"/>
            <a:headEnd/>
            <a:tailEnd/>
          </a:ln>
        </p:spPr>
      </p:pic>
      <p:sp>
        <p:nvSpPr>
          <p:cNvPr id="9" name="CasellaDiTesto 8"/>
          <p:cNvSpPr txBox="1"/>
          <p:nvPr/>
        </p:nvSpPr>
        <p:spPr>
          <a:xfrm>
            <a:off x="5143500" y="2714625"/>
            <a:ext cx="3786188" cy="18161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Abbiamo creato una nuova sottoscrizione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Posizionati sulla propria </a:t>
            </a:r>
            <a:r>
              <a:rPr lang="it-IT" sz="1600" dirty="0" err="1">
                <a:solidFill>
                  <a:schemeClr val="tx1"/>
                </a:solidFill>
                <a:latin typeface="Calibri" pitchFamily="34" charset="0"/>
              </a:rPr>
              <a:t>subs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 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Passare alla schedulazione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Verificare la correttezza della schedulazione proposta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Nel caso non fosse presente alcuna schedulazione, crearla</a:t>
            </a:r>
          </a:p>
        </p:txBody>
      </p:sp>
      <p:sp>
        <p:nvSpPr>
          <p:cNvPr id="10" name="Rettangolo arrotondato 9"/>
          <p:cNvSpPr/>
          <p:nvPr/>
        </p:nvSpPr>
        <p:spPr>
          <a:xfrm>
            <a:off x="0" y="3071813"/>
            <a:ext cx="1571625" cy="21431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AA8DF7-D77E-47FD-AD16-7A2FA5EA176D}" type="slidenum">
              <a:rPr lang="it-IT" smtClean="0"/>
              <a:pPr>
                <a:defRPr/>
              </a:pPr>
              <a:t>61</a:t>
            </a:fld>
            <a:endParaRPr lang="it-IT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7918450" cy="882650"/>
          </a:xfrm>
        </p:spPr>
        <p:txBody>
          <a:bodyPr lIns="92075" tIns="46038" rIns="92075" bIns="46038"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3200" dirty="0" smtClean="0"/>
              <a:t>Le fasi della gestione amministrativa</a:t>
            </a:r>
            <a:br>
              <a:rPr lang="it-IT" sz="3200" dirty="0" smtClean="0"/>
            </a:br>
            <a:r>
              <a:rPr lang="it-IT" sz="3200" dirty="0" smtClean="0"/>
              <a:t> del periodico: </a:t>
            </a:r>
            <a:r>
              <a:rPr lang="it-IT" sz="2800" dirty="0" smtClean="0"/>
              <a:t>la schedulazione</a:t>
            </a:r>
            <a:r>
              <a:rPr lang="it-IT" sz="2400" dirty="0" smtClean="0"/>
              <a:t> 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700213"/>
            <a:ext cx="8820150" cy="3455987"/>
          </a:xfrm>
          <a:noFill/>
        </p:spPr>
        <p:txBody>
          <a:bodyPr lIns="92075" tIns="46038" rIns="92075" bIns="46038"/>
          <a:lstStyle/>
          <a:p>
            <a:pPr eaLnBrk="1" hangingPunct="1">
              <a:buFont typeface="Wingdings" pitchFamily="2" charset="2"/>
              <a:buNone/>
            </a:pPr>
            <a:endParaRPr lang="it-IT" sz="1600" smtClean="0"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it-IT" sz="1600" smtClean="0"/>
          </a:p>
          <a:p>
            <a:pPr eaLnBrk="1" hangingPunct="1">
              <a:buFont typeface="Wingdings" pitchFamily="2" charset="2"/>
              <a:buNone/>
            </a:pPr>
            <a:endParaRPr lang="it-IT" sz="1600" smtClean="0">
              <a:latin typeface="Times New Roman" pitchFamily="18" charset="0"/>
            </a:endParaRPr>
          </a:p>
        </p:txBody>
      </p:sp>
      <p:sp>
        <p:nvSpPr>
          <p:cNvPr id="63494" name="AutoShape 4"/>
          <p:cNvSpPr>
            <a:spLocks noChangeArrowheads="1"/>
          </p:cNvSpPr>
          <p:nvPr/>
        </p:nvSpPr>
        <p:spPr bwMode="auto">
          <a:xfrm>
            <a:off x="3995738" y="2420938"/>
            <a:ext cx="485775" cy="976312"/>
          </a:xfrm>
          <a:prstGeom prst="downArrow">
            <a:avLst>
              <a:gd name="adj1" fmla="val 50000"/>
              <a:gd name="adj2" fmla="val 50245"/>
            </a:avLst>
          </a:prstGeom>
          <a:noFill/>
          <a:ln w="6350" cap="sq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t-IT"/>
          </a:p>
        </p:txBody>
      </p:sp>
      <p:pic>
        <p:nvPicPr>
          <p:cNvPr id="63495" name="Picture 2"/>
          <p:cNvPicPr>
            <a:picLocks noChangeAspect="1" noChangeArrowheads="1"/>
          </p:cNvPicPr>
          <p:nvPr/>
        </p:nvPicPr>
        <p:blipFill>
          <a:blip r:embed="rId3" cstate="print"/>
          <a:srcRect b="14172"/>
          <a:stretch>
            <a:fillRect/>
          </a:stretch>
        </p:blipFill>
        <p:spPr bwMode="auto">
          <a:xfrm>
            <a:off x="0" y="1357313"/>
            <a:ext cx="9144000" cy="4578350"/>
          </a:xfrm>
          <a:prstGeom prst="rect">
            <a:avLst/>
          </a:prstGeom>
          <a:noFill/>
          <a:ln w="6350" cap="sq">
            <a:noFill/>
            <a:miter lim="800000"/>
            <a:headEnd/>
            <a:tailEnd/>
          </a:ln>
        </p:spPr>
      </p:pic>
      <p:sp>
        <p:nvSpPr>
          <p:cNvPr id="9" name="CasellaDiTesto 8"/>
          <p:cNvSpPr txBox="1"/>
          <p:nvPr/>
        </p:nvSpPr>
        <p:spPr>
          <a:xfrm>
            <a:off x="5143500" y="2714625"/>
            <a:ext cx="3786188" cy="18161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L’operazione di apertura dell’annata può essere fatta automaticamente dal CSSBA (all’inizio dell’anno)</a:t>
            </a:r>
            <a:br>
              <a:rPr lang="it-IT" sz="1600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oppure manualmente dalla singola struttura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Per mettere in attesa i fascicoli dell’annata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Premere Apri fascicoli</a:t>
            </a:r>
          </a:p>
        </p:txBody>
      </p:sp>
      <p:sp>
        <p:nvSpPr>
          <p:cNvPr id="10" name="Rettangolo arrotondato 9"/>
          <p:cNvSpPr/>
          <p:nvPr/>
        </p:nvSpPr>
        <p:spPr>
          <a:xfrm>
            <a:off x="8143875" y="4714875"/>
            <a:ext cx="1000125" cy="5715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AA8DF7-D77E-47FD-AD16-7A2FA5EA176D}" type="slidenum">
              <a:rPr lang="it-IT" smtClean="0"/>
              <a:pPr>
                <a:defRPr/>
              </a:pPr>
              <a:t>62</a:t>
            </a:fld>
            <a:endParaRPr lang="it-IT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37"/>
          </a:xfrm>
        </p:spPr>
        <p:txBody>
          <a:bodyPr/>
          <a:lstStyle/>
          <a:p>
            <a:r>
              <a:rPr lang="it-IT" sz="3200" smtClean="0"/>
              <a:t>Le fasi della gestione amministrativa</a:t>
            </a:r>
            <a:br>
              <a:rPr lang="it-IT" sz="3200" smtClean="0"/>
            </a:br>
            <a:r>
              <a:rPr lang="it-IT" sz="3200" smtClean="0"/>
              <a:t> del periodico: l’apertura dei fascicoli</a:t>
            </a:r>
            <a:endParaRPr lang="it-IT" smtClean="0"/>
          </a:p>
        </p:txBody>
      </p:sp>
      <p:pic>
        <p:nvPicPr>
          <p:cNvPr id="6451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14172"/>
          <a:stretch>
            <a:fillRect/>
          </a:stretch>
        </p:blipFill>
        <p:spPr>
          <a:xfrm>
            <a:off x="0" y="1428750"/>
            <a:ext cx="9144000" cy="4905375"/>
          </a:xfrm>
          <a:noFill/>
        </p:spPr>
      </p:pic>
      <p:sp>
        <p:nvSpPr>
          <p:cNvPr id="7" name="CasellaDiTesto 6"/>
          <p:cNvSpPr txBox="1"/>
          <p:nvPr/>
        </p:nvSpPr>
        <p:spPr>
          <a:xfrm>
            <a:off x="4202113" y="3000375"/>
            <a:ext cx="4941887" cy="10779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L’operazione di apertura dei fascicoli dell’annata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Produce i fascicoli in attesa per la mia sottoscrizione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e per tutte le altre sottoscrizioni correnti nel 2015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Inoltre predispone la schedulazione per l’anno successivo</a:t>
            </a:r>
          </a:p>
        </p:txBody>
      </p:sp>
      <p:sp>
        <p:nvSpPr>
          <p:cNvPr id="8" name="Rettangolo arrotondato 7"/>
          <p:cNvSpPr/>
          <p:nvPr/>
        </p:nvSpPr>
        <p:spPr>
          <a:xfrm>
            <a:off x="214313" y="3929063"/>
            <a:ext cx="1214437" cy="21431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63</a:t>
            </a:fld>
            <a:endParaRPr lang="it-IT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Fascicoli in attesa</a:t>
            </a:r>
          </a:p>
        </p:txBody>
      </p:sp>
      <p:pic>
        <p:nvPicPr>
          <p:cNvPr id="6554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85750" y="1143000"/>
            <a:ext cx="9144000" cy="5715000"/>
          </a:xfrm>
          <a:noFill/>
        </p:spPr>
      </p:pic>
      <p:sp>
        <p:nvSpPr>
          <p:cNvPr id="7" name="CasellaDiTesto 6"/>
          <p:cNvSpPr txBox="1"/>
          <p:nvPr/>
        </p:nvSpPr>
        <p:spPr>
          <a:xfrm>
            <a:off x="5357813" y="4714875"/>
            <a:ext cx="3457575" cy="584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Ecco i fascicoli in attesa per l’anno 2015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 per la mia sottoscrizione</a:t>
            </a: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64</a:t>
            </a:fld>
            <a:endParaRPr lang="it-IT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it-IT" sz="3600" smtClean="0"/>
              <a:t>Le fasi della gestione amministrativa</a:t>
            </a:r>
            <a:br>
              <a:rPr lang="it-IT" sz="3600" smtClean="0"/>
            </a:br>
            <a:r>
              <a:rPr lang="it-IT" sz="3600" smtClean="0"/>
              <a:t> del periodico: l’arrivo dei fascicoli</a:t>
            </a:r>
          </a:p>
        </p:txBody>
      </p:sp>
      <p:pic>
        <p:nvPicPr>
          <p:cNvPr id="6656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0013" y="1143000"/>
            <a:ext cx="9144000" cy="5715000"/>
          </a:xfrm>
          <a:noFill/>
        </p:spPr>
      </p:pic>
      <p:sp>
        <p:nvSpPr>
          <p:cNvPr id="7" name="CasellaDiTesto 6"/>
          <p:cNvSpPr txBox="1"/>
          <p:nvPr/>
        </p:nvSpPr>
        <p:spPr>
          <a:xfrm>
            <a:off x="5357813" y="4000500"/>
            <a:ext cx="2500312" cy="206216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Per registrare l’arrivo spostarsi su </a:t>
            </a:r>
            <a:r>
              <a:rPr lang="it-IT" sz="1600" dirty="0" err="1">
                <a:solidFill>
                  <a:schemeClr val="tx1"/>
                </a:solidFill>
                <a:latin typeface="Calibri" pitchFamily="34" charset="0"/>
              </a:rPr>
              <a:t>Check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 In e cliccare su arrivo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NB: il sistema si posiziona automaticamente sul primo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fascicolo atteso; eventualmente selezionarne un altro</a:t>
            </a:r>
          </a:p>
        </p:txBody>
      </p:sp>
      <p:sp>
        <p:nvSpPr>
          <p:cNvPr id="8" name="Rettangolo arrotondato 7"/>
          <p:cNvSpPr/>
          <p:nvPr/>
        </p:nvSpPr>
        <p:spPr>
          <a:xfrm>
            <a:off x="214313" y="2571750"/>
            <a:ext cx="1000125" cy="28575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65</a:t>
            </a:fld>
            <a:endParaRPr lang="it-IT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200" smtClean="0"/>
              <a:t>Le fasi della gestione amministrativa</a:t>
            </a:r>
            <a:br>
              <a:rPr lang="it-IT" sz="3200" smtClean="0"/>
            </a:br>
            <a:r>
              <a:rPr lang="it-IT" sz="3200" smtClean="0"/>
              <a:t> del periodico: l’arrivo dei fascicoli</a:t>
            </a:r>
          </a:p>
        </p:txBody>
      </p:sp>
      <p:pic>
        <p:nvPicPr>
          <p:cNvPr id="6758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357313"/>
            <a:ext cx="9144000" cy="5334000"/>
          </a:xfrm>
          <a:noFill/>
        </p:spPr>
      </p:pic>
      <p:sp>
        <p:nvSpPr>
          <p:cNvPr id="7" name="CasellaDiTesto 6"/>
          <p:cNvSpPr txBox="1"/>
          <p:nvPr/>
        </p:nvSpPr>
        <p:spPr>
          <a:xfrm>
            <a:off x="5715000" y="4714875"/>
            <a:ext cx="2928938" cy="18161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Premendo il pulsante Arrivo si apre la scheda dell’arrivo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Cliccare sul pulsante Arrivo nel pannello inferiore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Si apre un pop-up che avvisa che 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L’operazione è andata a buon fine</a:t>
            </a:r>
          </a:p>
        </p:txBody>
      </p:sp>
      <p:sp>
        <p:nvSpPr>
          <p:cNvPr id="8" name="Rettangolo arrotondato 7"/>
          <p:cNvSpPr/>
          <p:nvPr/>
        </p:nvSpPr>
        <p:spPr>
          <a:xfrm>
            <a:off x="8286750" y="4214813"/>
            <a:ext cx="857250" cy="28575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66</a:t>
            </a:fld>
            <a:endParaRPr lang="it-IT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0"/>
            <a:ext cx="7918450" cy="882650"/>
          </a:xfrm>
        </p:spPr>
        <p:txBody>
          <a:bodyPr lIns="92075" tIns="46038" rIns="92075" bIns="46038"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3200" dirty="0" smtClean="0"/>
              <a:t>Le fasi della gestione amministrativa</a:t>
            </a:r>
            <a:br>
              <a:rPr lang="it-IT" sz="3200" dirty="0" smtClean="0"/>
            </a:br>
            <a:r>
              <a:rPr lang="it-IT" sz="3200" dirty="0" smtClean="0"/>
              <a:t> del periodico: </a:t>
            </a:r>
            <a:r>
              <a:rPr lang="it-IT" sz="2800" dirty="0" smtClean="0"/>
              <a:t>la rilegatura</a:t>
            </a:r>
            <a:r>
              <a:rPr lang="it-IT" sz="2400" dirty="0" smtClean="0"/>
              <a:t> 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700213"/>
            <a:ext cx="8820150" cy="3455987"/>
          </a:xfrm>
          <a:noFill/>
        </p:spPr>
        <p:txBody>
          <a:bodyPr lIns="92075" tIns="46038" rIns="92075" bIns="46038"/>
          <a:lstStyle/>
          <a:p>
            <a:pPr eaLnBrk="1" hangingPunct="1">
              <a:buFont typeface="Wingdings" pitchFamily="2" charset="2"/>
              <a:buNone/>
            </a:pPr>
            <a:endParaRPr lang="it-IT" sz="1600" smtClean="0"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it-IT" sz="1600" smtClean="0"/>
          </a:p>
          <a:p>
            <a:pPr eaLnBrk="1" hangingPunct="1">
              <a:buFont typeface="Wingdings" pitchFamily="2" charset="2"/>
              <a:buNone/>
            </a:pPr>
            <a:endParaRPr lang="it-IT" sz="1600" smtClean="0">
              <a:latin typeface="Times New Roman" pitchFamily="18" charset="0"/>
            </a:endParaRPr>
          </a:p>
        </p:txBody>
      </p:sp>
      <p:sp>
        <p:nvSpPr>
          <p:cNvPr id="68614" name="AutoShape 4"/>
          <p:cNvSpPr>
            <a:spLocks noChangeArrowheads="1"/>
          </p:cNvSpPr>
          <p:nvPr/>
        </p:nvSpPr>
        <p:spPr bwMode="auto">
          <a:xfrm>
            <a:off x="3995738" y="2420938"/>
            <a:ext cx="485775" cy="976312"/>
          </a:xfrm>
          <a:prstGeom prst="downArrow">
            <a:avLst>
              <a:gd name="adj1" fmla="val 50000"/>
              <a:gd name="adj2" fmla="val 50245"/>
            </a:avLst>
          </a:prstGeom>
          <a:noFill/>
          <a:ln w="6350" cap="sq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68615" name="Oval 9"/>
          <p:cNvSpPr>
            <a:spLocks noChangeArrowheads="1"/>
          </p:cNvSpPr>
          <p:nvPr/>
        </p:nvSpPr>
        <p:spPr bwMode="auto">
          <a:xfrm>
            <a:off x="7956550" y="3068638"/>
            <a:ext cx="914400" cy="504825"/>
          </a:xfrm>
          <a:prstGeom prst="ellipse">
            <a:avLst/>
          </a:prstGeom>
          <a:noFill/>
          <a:ln w="25400" cap="sq">
            <a:solidFill>
              <a:srgbClr val="FF00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68616" name="Oval 10"/>
          <p:cNvSpPr>
            <a:spLocks noChangeArrowheads="1"/>
          </p:cNvSpPr>
          <p:nvPr/>
        </p:nvSpPr>
        <p:spPr bwMode="auto">
          <a:xfrm>
            <a:off x="6732588" y="3716338"/>
            <a:ext cx="914400" cy="504825"/>
          </a:xfrm>
          <a:prstGeom prst="ellipse">
            <a:avLst/>
          </a:prstGeom>
          <a:noFill/>
          <a:ln w="25400" cap="sq">
            <a:solidFill>
              <a:srgbClr val="FF00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it-IT"/>
          </a:p>
        </p:txBody>
      </p:sp>
      <p:pic>
        <p:nvPicPr>
          <p:cNvPr id="6861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00125"/>
            <a:ext cx="9144000" cy="5715000"/>
          </a:xfrm>
          <a:prstGeom prst="rect">
            <a:avLst/>
          </a:prstGeom>
          <a:noFill/>
          <a:ln w="6350" cap="sq">
            <a:noFill/>
            <a:miter lim="800000"/>
            <a:headEnd/>
            <a:tailEnd/>
          </a:ln>
        </p:spPr>
      </p:pic>
      <p:sp>
        <p:nvSpPr>
          <p:cNvPr id="11" name="CasellaDiTesto 10"/>
          <p:cNvSpPr txBox="1"/>
          <p:nvPr/>
        </p:nvSpPr>
        <p:spPr>
          <a:xfrm>
            <a:off x="3941763" y="4929188"/>
            <a:ext cx="5202237" cy="15700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Alla fine dell’anno, posizionarsi 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Sul primo fascicolo della nostra 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Sottoscrizione e premere il pulsante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Rilega/Modifica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Si apre la scheda di rilegatura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Trascinare le copie che si intende rilegare da sinistra a destra</a:t>
            </a:r>
          </a:p>
        </p:txBody>
      </p:sp>
      <p:sp>
        <p:nvSpPr>
          <p:cNvPr id="12" name="Rettangolo arrotondato 11"/>
          <p:cNvSpPr/>
          <p:nvPr/>
        </p:nvSpPr>
        <p:spPr>
          <a:xfrm>
            <a:off x="3643313" y="4500563"/>
            <a:ext cx="857250" cy="28575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3" name="Segnaposto numero diapositiva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AA8DF7-D77E-47FD-AD16-7A2FA5EA176D}" type="slidenum">
              <a:rPr lang="it-IT" smtClean="0"/>
              <a:pPr>
                <a:defRPr/>
              </a:pPr>
              <a:t>67</a:t>
            </a:fld>
            <a:endParaRPr lang="it-IT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4438"/>
            <a:ext cx="7410450" cy="3257550"/>
          </a:xfrm>
          <a:prstGeom prst="rect">
            <a:avLst/>
          </a:prstGeom>
          <a:noFill/>
          <a:ln w="6350" cap="sq">
            <a:noFill/>
            <a:miter lim="800000"/>
            <a:headEnd/>
            <a:tailEnd/>
          </a:ln>
        </p:spPr>
      </p:pic>
      <p:sp>
        <p:nvSpPr>
          <p:cNvPr id="69635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200" smtClean="0"/>
              <a:t>Le fasi della gestione amministrativa</a:t>
            </a:r>
            <a:br>
              <a:rPr lang="it-IT" sz="3200" smtClean="0"/>
            </a:br>
            <a:r>
              <a:rPr lang="it-IT" sz="3200" smtClean="0"/>
              <a:t> del periodico: la rilegatura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857875" y="2500313"/>
            <a:ext cx="3913188" cy="107791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Premere Rilega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Si apre per la modifica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la copia corrispondente al primo fascicolo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Modificare i dati in modo da creare il volume</a:t>
            </a:r>
          </a:p>
        </p:txBody>
      </p:sp>
      <p:pic>
        <p:nvPicPr>
          <p:cNvPr id="696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" y="3524250"/>
            <a:ext cx="8096250" cy="3333750"/>
          </a:xfrm>
          <a:prstGeom prst="rect">
            <a:avLst/>
          </a:prstGeom>
          <a:noFill/>
          <a:ln w="6350" cap="sq">
            <a:noFill/>
            <a:miter lim="800000"/>
            <a:headEnd/>
            <a:tailEnd/>
          </a:ln>
        </p:spPr>
      </p:pic>
      <p:sp>
        <p:nvSpPr>
          <p:cNvPr id="69640" name="Segnaposto contenuto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smtClean="0"/>
          </a:p>
        </p:txBody>
      </p:sp>
      <p:sp>
        <p:nvSpPr>
          <p:cNvPr id="9" name="Rettangolo arrotondato 8"/>
          <p:cNvSpPr/>
          <p:nvPr/>
        </p:nvSpPr>
        <p:spPr>
          <a:xfrm>
            <a:off x="6572250" y="1428750"/>
            <a:ext cx="928688" cy="42862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68</a:t>
            </a:fld>
            <a:endParaRPr lang="it-IT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200" smtClean="0"/>
              <a:t>Le fasi della gestione amministrativa</a:t>
            </a:r>
            <a:br>
              <a:rPr lang="it-IT" sz="3200" smtClean="0"/>
            </a:br>
            <a:r>
              <a:rPr lang="it-IT" sz="3200" smtClean="0"/>
              <a:t> del periodico: la rilegatura</a:t>
            </a:r>
          </a:p>
        </p:txBody>
      </p:sp>
      <p:pic>
        <p:nvPicPr>
          <p:cNvPr id="7066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23875" y="2195513"/>
            <a:ext cx="8096250" cy="3333750"/>
          </a:xfrm>
          <a:noFill/>
        </p:spPr>
      </p:pic>
      <p:sp>
        <p:nvSpPr>
          <p:cNvPr id="6" name="CasellaDiTesto 5"/>
          <p:cNvSpPr txBox="1"/>
          <p:nvPr/>
        </p:nvSpPr>
        <p:spPr>
          <a:xfrm>
            <a:off x="4214813" y="5357813"/>
            <a:ext cx="4525962" cy="83026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Ecco un esempio di come sono stati modificati i dati 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del primo fascicolo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per creare il volume dell’annata</a:t>
            </a:r>
            <a:endParaRPr lang="it-IT" sz="16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69</a:t>
            </a:fld>
            <a:endParaRPr lang="it-IT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88913"/>
            <a:ext cx="7772400" cy="668337"/>
          </a:xfrm>
        </p:spPr>
        <p:txBody>
          <a:bodyPr/>
          <a:lstStyle/>
          <a:p>
            <a:pPr eaLnBrk="1" hangingPunct="1"/>
            <a:r>
              <a:rPr lang="it-IT" sz="3200" smtClean="0"/>
              <a:t>Il modulo ACQ/SER: Altre funzionalità</a:t>
            </a:r>
          </a:p>
        </p:txBody>
      </p:sp>
      <p:sp>
        <p:nvSpPr>
          <p:cNvPr id="716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285875"/>
            <a:ext cx="7772400" cy="5000625"/>
          </a:xfrm>
        </p:spPr>
        <p:txBody>
          <a:bodyPr/>
          <a:lstStyle/>
          <a:p>
            <a:pPr eaLnBrk="1" hangingPunct="1">
              <a:buSzPct val="150000"/>
              <a:buFontTx/>
              <a:buNone/>
            </a:pPr>
            <a:r>
              <a:rPr lang="it-IT" smtClean="0"/>
              <a:t>Procedure di </a:t>
            </a:r>
            <a:r>
              <a:rPr lang="it-IT" b="1" smtClean="0"/>
              <a:t>recupero e stampa </a:t>
            </a:r>
            <a:r>
              <a:rPr lang="it-IT" smtClean="0"/>
              <a:t>di:</a:t>
            </a:r>
            <a:endParaRPr lang="it-IT" b="1" smtClean="0"/>
          </a:p>
          <a:p>
            <a:pPr lvl="1" eaLnBrk="1" hangingPunct="1">
              <a:buClr>
                <a:schemeClr val="tx2"/>
              </a:buClr>
              <a:buSzPct val="150000"/>
              <a:buFontTx/>
              <a:buChar char="o"/>
            </a:pPr>
            <a:r>
              <a:rPr lang="it-IT" sz="1800" smtClean="0"/>
              <a:t>ACQ: produzione e invio lista ordini (acq-14); recupero e stampa record acquisizioni (acq-02 e acq-03</a:t>
            </a:r>
          </a:p>
          <a:p>
            <a:pPr lvl="1" eaLnBrk="1" hangingPunct="1">
              <a:buClr>
                <a:schemeClr val="tx2"/>
              </a:buClr>
              <a:buSzPct val="150000"/>
              <a:buFontTx/>
              <a:buChar char="o"/>
            </a:pPr>
            <a:r>
              <a:rPr lang="it-IT" sz="1800" smtClean="0"/>
              <a:t>ACQ: Riepilogo budget (acq-16), lista ordini per budget (acq-17)</a:t>
            </a:r>
          </a:p>
          <a:p>
            <a:pPr lvl="1" eaLnBrk="1" hangingPunct="1">
              <a:buClr>
                <a:schemeClr val="tx2"/>
              </a:buClr>
              <a:buSzPct val="150000"/>
              <a:buFontTx/>
              <a:buChar char="o"/>
            </a:pPr>
            <a:r>
              <a:rPr lang="it-IT" sz="1800" smtClean="0"/>
              <a:t>Periodici: produzione report fascicoli attesi e stampa/invio lettere di sollecito (serial-44)</a:t>
            </a:r>
          </a:p>
          <a:p>
            <a:pPr lvl="1" eaLnBrk="1" hangingPunct="1">
              <a:buClr>
                <a:schemeClr val="tx2"/>
              </a:buClr>
              <a:buSzPct val="150000"/>
              <a:buFontTx/>
              <a:buChar char="o"/>
            </a:pPr>
            <a:r>
              <a:rPr lang="it-IT" sz="1800" smtClean="0"/>
              <a:t>Periodici: lista fascicoli pervenuti (serial-06)</a:t>
            </a:r>
          </a:p>
          <a:p>
            <a:pPr lvl="1" eaLnBrk="1" hangingPunct="1">
              <a:buClr>
                <a:srgbClr val="FF0000"/>
              </a:buClr>
              <a:buSzPct val="110000"/>
              <a:buFont typeface="Wingdings" pitchFamily="2" charset="2"/>
              <a:buNone/>
            </a:pPr>
            <a:endParaRPr lang="it-IT" sz="1800" smtClean="0"/>
          </a:p>
          <a:p>
            <a:pPr lvl="1" eaLnBrk="1" hangingPunct="1">
              <a:buClr>
                <a:srgbClr val="FF0000"/>
              </a:buClr>
              <a:buSzPct val="110000"/>
              <a:buFont typeface="Wingdings" pitchFamily="2" charset="2"/>
              <a:buNone/>
            </a:pPr>
            <a:r>
              <a:rPr lang="it-IT" sz="1800" smtClean="0"/>
              <a:t>Queste util ACQ/SER sono disponibili alle credenziali abilitate alla gestione di ACQ o periodici</a:t>
            </a:r>
          </a:p>
          <a:p>
            <a:pPr lvl="1" eaLnBrk="1" hangingPunct="1">
              <a:buClr>
                <a:srgbClr val="FF0000"/>
              </a:buClr>
              <a:buSzPct val="110000"/>
              <a:buFont typeface="Wingdings" pitchFamily="2" charset="2"/>
              <a:buNone/>
            </a:pPr>
            <a:r>
              <a:rPr lang="it-IT" sz="1800" smtClean="0"/>
              <a:t>Altre sono invece riservate a Csita e/o al CSBA</a:t>
            </a:r>
          </a:p>
          <a:p>
            <a:pPr lvl="1" eaLnBrk="1" hangingPunct="1">
              <a:buClr>
                <a:srgbClr val="FF0000"/>
              </a:buClr>
              <a:buSzPct val="110000"/>
              <a:buFont typeface="Wingdings" pitchFamily="2" charset="2"/>
              <a:buNone/>
            </a:pPr>
            <a:endParaRPr lang="it-IT" sz="1800" smtClean="0"/>
          </a:p>
          <a:p>
            <a:pPr lvl="1" eaLnBrk="1" hangingPunct="1">
              <a:buClr>
                <a:srgbClr val="FF0000"/>
              </a:buClr>
              <a:buSzPct val="110000"/>
              <a:buFont typeface="Wingdings" pitchFamily="2" charset="2"/>
              <a:buNone/>
            </a:pPr>
            <a:r>
              <a:rPr lang="it-IT" sz="1800" smtClean="0"/>
              <a:t>Selezionare l’util desiderata dal Menu Aleph Servizi</a:t>
            </a:r>
          </a:p>
          <a:p>
            <a:pPr lvl="1" eaLnBrk="1" hangingPunct="1">
              <a:buClr>
                <a:srgbClr val="FF0000"/>
              </a:buClr>
              <a:buSzPct val="110000"/>
              <a:buFont typeface="Wingdings" pitchFamily="2" charset="2"/>
              <a:buNone/>
            </a:pPr>
            <a:r>
              <a:rPr lang="it-IT" sz="1800" smtClean="0"/>
              <a:t>Compilare i campi richiesti</a:t>
            </a:r>
          </a:p>
          <a:p>
            <a:pPr lvl="1" eaLnBrk="1" hangingPunct="1">
              <a:buClr>
                <a:srgbClr val="FF0000"/>
              </a:buClr>
              <a:buSzPct val="110000"/>
              <a:buFont typeface="Wingdings" pitchFamily="2" charset="2"/>
              <a:buNone/>
            </a:pPr>
            <a:r>
              <a:rPr lang="it-IT" sz="1800" smtClean="0"/>
              <a:t>Monitorare e stampare il report prodotto attraverso il Task manager</a:t>
            </a:r>
          </a:p>
          <a:p>
            <a:pPr lvl="1" eaLnBrk="1" hangingPunct="1">
              <a:buClr>
                <a:srgbClr val="FF0000"/>
              </a:buClr>
              <a:buSzPct val="110000"/>
              <a:buFont typeface="Wingdings" pitchFamily="2" charset="2"/>
              <a:buNone/>
            </a:pPr>
            <a:endParaRPr lang="it-IT" sz="1800" smtClean="0"/>
          </a:p>
          <a:p>
            <a:pPr eaLnBrk="1" hangingPunct="1">
              <a:buFont typeface="Wingdings" pitchFamily="2" charset="2"/>
              <a:buNone/>
            </a:pPr>
            <a:endParaRPr lang="it-IT" sz="1600" smtClean="0"/>
          </a:p>
        </p:txBody>
      </p:sp>
      <p:sp>
        <p:nvSpPr>
          <p:cNvPr id="71686" name="Text Box 4"/>
          <p:cNvSpPr txBox="1">
            <a:spLocks noChangeArrowheads="1"/>
          </p:cNvSpPr>
          <p:nvPr/>
        </p:nvSpPr>
        <p:spPr bwMode="auto">
          <a:xfrm>
            <a:off x="6629400" y="48768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it-IT" sz="240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70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/>
              <a:t>Indice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Architettura del sistema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Il catalogo SBI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L’iter del documento in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Aleph</a:t>
            </a:r>
            <a:endParaRPr lang="it-IT" dirty="0" smtClean="0">
              <a:solidFill>
                <a:schemeClr val="bg1">
                  <a:lumMod val="50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Il modulo Catalogazione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Il modulo ACQ/SER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dirty="0" smtClean="0"/>
              <a:t>Il modulo CIR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Il modulo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Opac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Web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71</a:t>
            </a:fld>
            <a:endParaRPr lang="it-IT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88913"/>
            <a:ext cx="7772400" cy="668337"/>
          </a:xfrm>
        </p:spPr>
        <p:txBody>
          <a:bodyPr/>
          <a:lstStyle/>
          <a:p>
            <a:pPr eaLnBrk="1" hangingPunct="1"/>
            <a:r>
              <a:rPr lang="it-IT" sz="4000" smtClean="0"/>
              <a:t>Il modulo CIR</a:t>
            </a:r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484313"/>
            <a:ext cx="7772400" cy="4392612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it-IT" sz="1800" dirty="0" smtClean="0"/>
          </a:p>
          <a:p>
            <a:pPr eaLnBrk="1" fontAlgn="auto" hangingPunct="1">
              <a:spcAft>
                <a:spcPts val="0"/>
              </a:spcAft>
              <a:buSzPct val="150000"/>
              <a:buFontTx/>
              <a:buNone/>
              <a:defRPr/>
            </a:pPr>
            <a:r>
              <a:rPr lang="it-IT" dirty="0" smtClean="0"/>
              <a:t>Permette la gestione in </a:t>
            </a:r>
            <a:r>
              <a:rPr lang="it-IT" dirty="0" err="1" smtClean="0"/>
              <a:t>Aleph</a:t>
            </a:r>
            <a:r>
              <a:rPr lang="it-IT" dirty="0" smtClean="0"/>
              <a:t> di:</a:t>
            </a:r>
          </a:p>
          <a:p>
            <a:pPr eaLnBrk="1" fontAlgn="auto" hangingPunct="1">
              <a:spcAft>
                <a:spcPts val="0"/>
              </a:spcAft>
              <a:buClr>
                <a:srgbClr val="FF0000"/>
              </a:buClr>
              <a:buSzPct val="110000"/>
              <a:buFont typeface="Wingdings" pitchFamily="2" charset="2"/>
              <a:buChar char="ü"/>
              <a:defRPr/>
            </a:pPr>
            <a:endParaRPr lang="it-IT" b="1" dirty="0" smtClean="0"/>
          </a:p>
          <a:p>
            <a:pPr lvl="1" eaLnBrk="1" fontAlgn="auto" hangingPunct="1">
              <a:spcAft>
                <a:spcPts val="0"/>
              </a:spcAft>
              <a:buClr>
                <a:schemeClr val="tx2"/>
              </a:buClr>
              <a:buSzPct val="150000"/>
              <a:buFont typeface="Arial" charset="0"/>
              <a:buChar char="•"/>
              <a:defRPr/>
            </a:pPr>
            <a:r>
              <a:rPr lang="it-IT" sz="1800" b="1" dirty="0" smtClean="0">
                <a:solidFill>
                  <a:srgbClr val="0070C0"/>
                </a:solidFill>
              </a:rPr>
              <a:t>PRESTITI LOCALI</a:t>
            </a:r>
          </a:p>
          <a:p>
            <a:pPr lvl="1" eaLnBrk="1" fontAlgn="auto" hangingPunct="1">
              <a:spcAft>
                <a:spcPts val="0"/>
              </a:spcAft>
              <a:buClr>
                <a:schemeClr val="tx2"/>
              </a:buClr>
              <a:buSzPct val="150000"/>
              <a:buFont typeface="Arial" charset="0"/>
              <a:buChar char="•"/>
              <a:defRPr/>
            </a:pPr>
            <a:r>
              <a:rPr lang="it-IT" sz="1800" b="1" dirty="0" smtClean="0">
                <a:solidFill>
                  <a:srgbClr val="0070C0"/>
                </a:solidFill>
              </a:rPr>
              <a:t>RESTITUZIONI</a:t>
            </a:r>
          </a:p>
          <a:p>
            <a:pPr lvl="1" eaLnBrk="1" fontAlgn="auto" hangingPunct="1">
              <a:spcAft>
                <a:spcPts val="0"/>
              </a:spcAft>
              <a:buClr>
                <a:schemeClr val="tx2"/>
              </a:buClr>
              <a:buSzPct val="150000"/>
              <a:buFont typeface="Arial" charset="0"/>
              <a:buChar char="•"/>
              <a:defRPr/>
            </a:pPr>
            <a:r>
              <a:rPr lang="it-IT" sz="1800" b="1" dirty="0" smtClean="0">
                <a:solidFill>
                  <a:srgbClr val="0070C0"/>
                </a:solidFill>
              </a:rPr>
              <a:t>PRENOTAZIONI</a:t>
            </a:r>
          </a:p>
          <a:p>
            <a:pPr lvl="1" eaLnBrk="1" fontAlgn="auto" hangingPunct="1">
              <a:spcAft>
                <a:spcPts val="0"/>
              </a:spcAft>
              <a:buClr>
                <a:schemeClr val="tx2"/>
              </a:buClr>
              <a:buSzPct val="150000"/>
              <a:buFont typeface="Arial" charset="0"/>
              <a:buChar char="•"/>
              <a:defRPr/>
            </a:pPr>
            <a:r>
              <a:rPr lang="it-IT" sz="1800" b="1" dirty="0" smtClean="0">
                <a:solidFill>
                  <a:srgbClr val="0070C0"/>
                </a:solidFill>
              </a:rPr>
              <a:t>RINNOVI</a:t>
            </a:r>
          </a:p>
          <a:p>
            <a:pPr lvl="1" eaLnBrk="1" fontAlgn="auto" hangingPunct="1">
              <a:spcAft>
                <a:spcPts val="0"/>
              </a:spcAft>
              <a:buSzPct val="150000"/>
              <a:buFont typeface="Arial" charset="0"/>
              <a:buChar char="•"/>
              <a:defRPr/>
            </a:pPr>
            <a:r>
              <a:rPr lang="it-IT" sz="1800" b="1" dirty="0" smtClean="0">
                <a:solidFill>
                  <a:srgbClr val="0070C0"/>
                </a:solidFill>
              </a:rPr>
              <a:t>UTENTI (locali e ILL)</a:t>
            </a:r>
          </a:p>
          <a:p>
            <a:pPr lvl="1" eaLnBrk="1" fontAlgn="auto" hangingPunct="1">
              <a:spcAft>
                <a:spcPts val="0"/>
              </a:spcAft>
              <a:buSzPct val="150000"/>
              <a:buFont typeface="Arial" charset="0"/>
              <a:buChar char="•"/>
              <a:defRPr/>
            </a:pPr>
            <a:r>
              <a:rPr lang="it-IT" sz="1800" b="1" dirty="0" smtClean="0">
                <a:solidFill>
                  <a:srgbClr val="0070C0"/>
                </a:solidFill>
              </a:rPr>
              <a:t>STAMPA/invio per MAIL di ricevute, solleciti</a:t>
            </a:r>
          </a:p>
          <a:p>
            <a:pPr lvl="1" eaLnBrk="1" fontAlgn="auto" hangingPunct="1">
              <a:spcAft>
                <a:spcPts val="0"/>
              </a:spcAft>
              <a:buSzPct val="150000"/>
              <a:buFont typeface="Arial" charset="0"/>
              <a:buChar char="•"/>
              <a:defRPr/>
            </a:pPr>
            <a:r>
              <a:rPr lang="it-IT" sz="1800" b="1" dirty="0" smtClean="0">
                <a:solidFill>
                  <a:srgbClr val="0070C0"/>
                </a:solidFill>
              </a:rPr>
              <a:t>STATISTICHE sulla circolazione</a:t>
            </a:r>
          </a:p>
          <a:p>
            <a:pPr lvl="1" eaLnBrk="1" fontAlgn="auto" hangingPunct="1">
              <a:spcAft>
                <a:spcPts val="0"/>
              </a:spcAft>
              <a:buClr>
                <a:schemeClr val="tx2"/>
              </a:buClr>
              <a:buSzPct val="150000"/>
              <a:buFont typeface="Arial" charset="0"/>
              <a:buChar char="•"/>
              <a:defRPr/>
            </a:pPr>
            <a:r>
              <a:rPr lang="it-IT" sz="1800" b="1" i="1" dirty="0" smtClean="0">
                <a:solidFill>
                  <a:schemeClr val="bg1">
                    <a:lumMod val="50000"/>
                  </a:schemeClr>
                </a:solidFill>
              </a:rPr>
              <a:t>(Catalogazione veloce-non abilitata)</a:t>
            </a:r>
          </a:p>
          <a:p>
            <a:pPr lvl="1" eaLnBrk="1" fontAlgn="auto" hangingPunct="1">
              <a:spcAft>
                <a:spcPts val="0"/>
              </a:spcAft>
              <a:buClr>
                <a:schemeClr val="tx2"/>
              </a:buClr>
              <a:buSzPct val="150000"/>
              <a:buFont typeface="Arial" charset="0"/>
              <a:buChar char="•"/>
              <a:defRPr/>
            </a:pPr>
            <a:r>
              <a:rPr lang="it-IT" sz="1800" b="1" i="1" dirty="0" smtClean="0">
                <a:solidFill>
                  <a:schemeClr val="bg1">
                    <a:lumMod val="50000"/>
                  </a:schemeClr>
                </a:solidFill>
              </a:rPr>
              <a:t>(Circolazione </a:t>
            </a:r>
            <a:r>
              <a:rPr lang="it-IT" sz="1800" b="1" i="1" dirty="0" err="1" smtClean="0">
                <a:solidFill>
                  <a:schemeClr val="bg1">
                    <a:lumMod val="50000"/>
                  </a:schemeClr>
                </a:solidFill>
              </a:rPr>
              <a:t>off-line-generalmente</a:t>
            </a:r>
            <a:r>
              <a:rPr lang="it-IT" sz="1800" b="1" i="1" dirty="0" smtClean="0">
                <a:solidFill>
                  <a:schemeClr val="bg1">
                    <a:lumMod val="50000"/>
                  </a:schemeClr>
                </a:solidFill>
              </a:rPr>
              <a:t> non usata)</a:t>
            </a:r>
          </a:p>
          <a:p>
            <a:pPr lvl="1" eaLnBrk="1" fontAlgn="auto" hangingPunct="1">
              <a:spcAft>
                <a:spcPts val="0"/>
              </a:spcAft>
              <a:buClr>
                <a:srgbClr val="FF0000"/>
              </a:buClr>
              <a:buSzPct val="110000"/>
              <a:buFont typeface="Wingdings" pitchFamily="2" charset="2"/>
              <a:buNone/>
              <a:defRPr/>
            </a:pPr>
            <a:endParaRPr lang="it-IT" sz="1600" dirty="0" smtClean="0"/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it-IT" sz="1600" dirty="0" smtClean="0"/>
          </a:p>
        </p:txBody>
      </p:sp>
      <p:sp>
        <p:nvSpPr>
          <p:cNvPr id="73734" name="Text Box 4"/>
          <p:cNvSpPr txBox="1">
            <a:spLocks noChangeArrowheads="1"/>
          </p:cNvSpPr>
          <p:nvPr/>
        </p:nvSpPr>
        <p:spPr bwMode="auto">
          <a:xfrm>
            <a:off x="6629400" y="48768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it-IT" sz="240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72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13" y="1052513"/>
            <a:ext cx="9107487" cy="5121275"/>
          </a:xfrm>
          <a:prstGeom prst="rect">
            <a:avLst/>
          </a:prstGeom>
          <a:noFill/>
          <a:ln w="6350" cap="sq">
            <a:noFill/>
            <a:miter lim="800000"/>
            <a:headEnd/>
            <a:tailEnd/>
          </a:ln>
        </p:spPr>
      </p:pic>
      <p:sp>
        <p:nvSpPr>
          <p:cNvPr id="74757" name="Rectangle 3"/>
          <p:cNvSpPr>
            <a:spLocks noGrp="1" noChangeArrowheads="1"/>
          </p:cNvSpPr>
          <p:nvPr>
            <p:ph type="title"/>
          </p:nvPr>
        </p:nvSpPr>
        <p:spPr>
          <a:xfrm>
            <a:off x="3203575" y="2276475"/>
            <a:ext cx="4818063" cy="1025525"/>
          </a:xfrm>
        </p:spPr>
        <p:txBody>
          <a:bodyPr/>
          <a:lstStyle/>
          <a:p>
            <a:pPr eaLnBrk="1" hangingPunct="1"/>
            <a:r>
              <a:rPr lang="it-IT" sz="4000" smtClean="0"/>
              <a:t>Modulo Circolazione: una veduta d’insieme</a:t>
            </a:r>
          </a:p>
        </p:txBody>
      </p:sp>
      <p:sp>
        <p:nvSpPr>
          <p:cNvPr id="1163269" name="AutoShape 5"/>
          <p:cNvSpPr>
            <a:spLocks noChangeArrowheads="1"/>
          </p:cNvSpPr>
          <p:nvPr/>
        </p:nvSpPr>
        <p:spPr bwMode="auto">
          <a:xfrm>
            <a:off x="3059113" y="1196975"/>
            <a:ext cx="4968875" cy="647700"/>
          </a:xfrm>
          <a:prstGeom prst="wedgeRectCallout">
            <a:avLst>
              <a:gd name="adj1" fmla="val -72949"/>
              <a:gd name="adj2" fmla="val 10222"/>
            </a:avLst>
          </a:prstGeom>
          <a:solidFill>
            <a:srgbClr val="FF99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>
                <a:solidFill>
                  <a:srgbClr val="000099"/>
                </a:solidFill>
                <a:latin typeface="Calibri" pitchFamily="34" charset="0"/>
              </a:rPr>
              <a:t>BARRA COPIA:Per caricare una copia in fase di prestito (TAB PRESTITO) e in fase di restituzione (TAB RESTITUZIONE) </a:t>
            </a:r>
          </a:p>
        </p:txBody>
      </p:sp>
      <p:sp>
        <p:nvSpPr>
          <p:cNvPr id="1163270" name="AutoShape 6"/>
          <p:cNvSpPr>
            <a:spLocks noChangeArrowheads="1"/>
          </p:cNvSpPr>
          <p:nvPr/>
        </p:nvSpPr>
        <p:spPr bwMode="auto">
          <a:xfrm>
            <a:off x="1187450" y="0"/>
            <a:ext cx="5905500" cy="647700"/>
          </a:xfrm>
          <a:prstGeom prst="wedgeRectCallout">
            <a:avLst>
              <a:gd name="adj1" fmla="val -44810"/>
              <a:gd name="adj2" fmla="val 169787"/>
            </a:avLst>
          </a:prstGeom>
          <a:solidFill>
            <a:srgbClr val="FF99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it-IT" b="1">
                <a:solidFill>
                  <a:srgbClr val="000099"/>
                </a:solidFill>
                <a:latin typeface="Calibri" pitchFamily="34" charset="0"/>
              </a:rPr>
              <a:t>BARRA UTENTE: per caricare e visualizzare un utente in fase di prestito  (TAB Prestito) e in riepilogo dati utente (TAB UTENTE)   </a:t>
            </a:r>
          </a:p>
          <a:p>
            <a:endParaRPr lang="it-IT" b="1">
              <a:solidFill>
                <a:srgbClr val="000099"/>
              </a:solidFill>
              <a:latin typeface="Calibri" pitchFamily="34" charset="0"/>
            </a:endParaRPr>
          </a:p>
        </p:txBody>
      </p:sp>
      <p:sp>
        <p:nvSpPr>
          <p:cNvPr id="1163271" name="Rectangle 7"/>
          <p:cNvSpPr>
            <a:spLocks noChangeArrowheads="1"/>
          </p:cNvSpPr>
          <p:nvPr/>
        </p:nvSpPr>
        <p:spPr bwMode="auto">
          <a:xfrm>
            <a:off x="0" y="1643063"/>
            <a:ext cx="1371600" cy="225425"/>
          </a:xfrm>
          <a:prstGeom prst="rect">
            <a:avLst/>
          </a:prstGeom>
          <a:noFill/>
          <a:ln w="25400">
            <a:solidFill>
              <a:srgbClr val="3333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163272" name="AutoShape 8"/>
          <p:cNvSpPr>
            <a:spLocks noChangeArrowheads="1"/>
          </p:cNvSpPr>
          <p:nvPr/>
        </p:nvSpPr>
        <p:spPr bwMode="auto">
          <a:xfrm flipH="1">
            <a:off x="468313" y="4437063"/>
            <a:ext cx="1655762" cy="1512887"/>
          </a:xfrm>
          <a:prstGeom prst="wedgeRectCallout">
            <a:avLst>
              <a:gd name="adj1" fmla="val 27657"/>
              <a:gd name="adj2" fmla="val -211806"/>
            </a:avLst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TAB:</a:t>
            </a:r>
          </a:p>
          <a:p>
            <a:pPr algn="ctr">
              <a:defRPr/>
            </a:pP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Prestito</a:t>
            </a:r>
          </a:p>
          <a:p>
            <a:pPr algn="ctr">
              <a:defRPr/>
            </a:pP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restituzione</a:t>
            </a:r>
          </a:p>
          <a:p>
            <a:pPr algn="ctr">
              <a:defRPr/>
            </a:pP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Utente</a:t>
            </a:r>
          </a:p>
          <a:p>
            <a:pPr algn="ctr">
              <a:defRPr/>
            </a:pP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Copie</a:t>
            </a:r>
          </a:p>
          <a:p>
            <a:pPr algn="ctr">
              <a:defRPr/>
            </a:pP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Ricerca nel catalog</a:t>
            </a:r>
            <a:r>
              <a:rPr lang="it-IT" sz="1200" dirty="0">
                <a:solidFill>
                  <a:srgbClr val="002060"/>
                </a:solidFill>
              </a:rPr>
              <a:t>o</a:t>
            </a:r>
          </a:p>
        </p:txBody>
      </p:sp>
      <p:sp>
        <p:nvSpPr>
          <p:cNvPr id="74762" name="Text Box 12"/>
          <p:cNvSpPr txBox="1">
            <a:spLocks noChangeArrowheads="1"/>
          </p:cNvSpPr>
          <p:nvPr/>
        </p:nvSpPr>
        <p:spPr bwMode="auto">
          <a:xfrm>
            <a:off x="3357563" y="4071938"/>
            <a:ext cx="4392612" cy="523875"/>
          </a:xfrm>
          <a:prstGeom prst="rect">
            <a:avLst/>
          </a:prstGeom>
          <a:solidFill>
            <a:srgbClr val="3366FF"/>
          </a:solidFill>
          <a:ln w="6350" cap="sq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b="1" dirty="0">
                <a:solidFill>
                  <a:schemeClr val="tx1"/>
                </a:solidFill>
                <a:latin typeface="Calibri" pitchFamily="34" charset="0"/>
              </a:rPr>
              <a:t>TAB PRESTITO</a:t>
            </a:r>
          </a:p>
          <a:p>
            <a:r>
              <a:rPr lang="it-IT" dirty="0">
                <a:latin typeface="Calibri" pitchFamily="34" charset="0"/>
              </a:rPr>
              <a:t>Per prestare una o più copie</a:t>
            </a:r>
          </a:p>
        </p:txBody>
      </p:sp>
      <p:sp>
        <p:nvSpPr>
          <p:cNvPr id="74763" name="Text Box 13"/>
          <p:cNvSpPr txBox="1">
            <a:spLocks noChangeArrowheads="1"/>
          </p:cNvSpPr>
          <p:nvPr/>
        </p:nvSpPr>
        <p:spPr bwMode="auto">
          <a:xfrm>
            <a:off x="3357563" y="4572000"/>
            <a:ext cx="4392612" cy="523875"/>
          </a:xfrm>
          <a:prstGeom prst="rect">
            <a:avLst/>
          </a:prstGeom>
          <a:solidFill>
            <a:srgbClr val="3366FF"/>
          </a:solidFill>
          <a:ln w="6350" cap="sq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b="1">
                <a:solidFill>
                  <a:schemeClr val="tx1"/>
                </a:solidFill>
                <a:latin typeface="Calibri" pitchFamily="34" charset="0"/>
              </a:rPr>
              <a:t>TAB RESTITUZIONE</a:t>
            </a:r>
          </a:p>
          <a:p>
            <a:r>
              <a:rPr lang="it-IT">
                <a:latin typeface="Calibri" pitchFamily="34" charset="0"/>
              </a:rPr>
              <a:t>Per registrare la restituzione di una o più copie</a:t>
            </a:r>
          </a:p>
        </p:txBody>
      </p:sp>
      <p:sp>
        <p:nvSpPr>
          <p:cNvPr id="74764" name="Text Box 14"/>
          <p:cNvSpPr txBox="1">
            <a:spLocks noChangeArrowheads="1"/>
          </p:cNvSpPr>
          <p:nvPr/>
        </p:nvSpPr>
        <p:spPr bwMode="auto">
          <a:xfrm>
            <a:off x="3357563" y="5072063"/>
            <a:ext cx="4392612" cy="954087"/>
          </a:xfrm>
          <a:prstGeom prst="rect">
            <a:avLst/>
          </a:prstGeom>
          <a:solidFill>
            <a:srgbClr val="3366FF"/>
          </a:solidFill>
          <a:ln w="6350" cap="sq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b="1" dirty="0">
                <a:solidFill>
                  <a:schemeClr val="tx1"/>
                </a:solidFill>
                <a:latin typeface="Calibri" pitchFamily="34" charset="0"/>
              </a:rPr>
              <a:t>TAB UTENTE</a:t>
            </a:r>
          </a:p>
          <a:p>
            <a:r>
              <a:rPr lang="it-IT" dirty="0">
                <a:latin typeface="Calibri" pitchFamily="34" charset="0"/>
              </a:rPr>
              <a:t>Per inserire un utente, modificare i privilegi, aggiornare i recapiti, visualizzare situazione prestiti, prenotazioni, </a:t>
            </a:r>
            <a:r>
              <a:rPr lang="it-IT" dirty="0" smtClean="0">
                <a:latin typeface="Calibri" pitchFamily="34" charset="0"/>
              </a:rPr>
              <a:t>rinnovare un prestito, inviare </a:t>
            </a:r>
            <a:r>
              <a:rPr lang="it-IT" dirty="0">
                <a:latin typeface="Calibri" pitchFamily="34" charset="0"/>
              </a:rPr>
              <a:t>messaggi all’utente</a:t>
            </a:r>
          </a:p>
        </p:txBody>
      </p:sp>
      <p:sp>
        <p:nvSpPr>
          <p:cNvPr id="74765" name="Text Box 15"/>
          <p:cNvSpPr txBox="1">
            <a:spLocks noChangeArrowheads="1"/>
          </p:cNvSpPr>
          <p:nvPr/>
        </p:nvSpPr>
        <p:spPr bwMode="auto">
          <a:xfrm>
            <a:off x="3357563" y="5929313"/>
            <a:ext cx="4392612" cy="954107"/>
          </a:xfrm>
          <a:prstGeom prst="rect">
            <a:avLst/>
          </a:prstGeom>
          <a:solidFill>
            <a:srgbClr val="3366FF"/>
          </a:solidFill>
          <a:ln w="6350" cap="sq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b="1" dirty="0">
                <a:solidFill>
                  <a:schemeClr val="tx1"/>
                </a:solidFill>
                <a:latin typeface="Calibri" pitchFamily="34" charset="0"/>
              </a:rPr>
              <a:t>TAB COPIE</a:t>
            </a:r>
          </a:p>
          <a:p>
            <a:r>
              <a:rPr lang="it-IT" dirty="0">
                <a:latin typeface="Calibri" pitchFamily="34" charset="0"/>
              </a:rPr>
              <a:t>Per visualizzare la situazione prestiti e prenotazioni di una copia, </a:t>
            </a:r>
            <a:r>
              <a:rPr lang="it-IT" dirty="0" smtClean="0">
                <a:latin typeface="Calibri" pitchFamily="34" charset="0"/>
              </a:rPr>
              <a:t>prenotare una copia in prestito, passare </a:t>
            </a:r>
            <a:r>
              <a:rPr lang="it-IT" dirty="0">
                <a:latin typeface="Calibri" pitchFamily="34" charset="0"/>
              </a:rPr>
              <a:t>al modulo CAT e modificare la copia stessa</a:t>
            </a:r>
          </a:p>
        </p:txBody>
      </p:sp>
      <p:sp>
        <p:nvSpPr>
          <p:cNvPr id="14" name="Segnaposto numero diapositiva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73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63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63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63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63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63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63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63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63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3269" grpId="0" animBg="1" autoUpdateAnimBg="0"/>
      <p:bldP spid="1163270" grpId="0" animBg="1" autoUpdateAnimBg="0"/>
      <p:bldP spid="1163271" grpId="0" animBg="1"/>
      <p:bldP spid="1163272" grpId="0" animBg="1" autoUpdateAnimBg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Come effettuare un prestito</a:t>
            </a:r>
          </a:p>
        </p:txBody>
      </p:sp>
      <p:pic>
        <p:nvPicPr>
          <p:cNvPr id="7578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85750" y="1143000"/>
            <a:ext cx="7242175" cy="4525963"/>
          </a:xfrm>
          <a:noFill/>
        </p:spPr>
      </p:pic>
      <p:sp>
        <p:nvSpPr>
          <p:cNvPr id="7" name="CasellaDiTesto 6"/>
          <p:cNvSpPr txBox="1"/>
          <p:nvPr/>
        </p:nvSpPr>
        <p:spPr>
          <a:xfrm>
            <a:off x="4357688" y="1500188"/>
            <a:ext cx="4217987" cy="13239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600" dirty="0">
                <a:solidFill>
                  <a:srgbClr val="002060"/>
                </a:solidFill>
                <a:latin typeface="Calibri" pitchFamily="34" charset="0"/>
              </a:rPr>
              <a:t>Con la TAB Prestito attiva</a:t>
            </a:r>
          </a:p>
          <a:p>
            <a:pPr>
              <a:defRPr/>
            </a:pPr>
            <a:r>
              <a:rPr lang="it-IT" sz="1600" dirty="0">
                <a:solidFill>
                  <a:srgbClr val="002060"/>
                </a:solidFill>
                <a:latin typeface="Calibri" pitchFamily="34" charset="0"/>
              </a:rPr>
              <a:t>Selezionare un utente nella barra utente</a:t>
            </a:r>
          </a:p>
          <a:p>
            <a:pPr>
              <a:defRPr/>
            </a:pPr>
            <a:r>
              <a:rPr lang="it-IT" sz="1600" dirty="0">
                <a:solidFill>
                  <a:srgbClr val="002060"/>
                </a:solidFill>
                <a:latin typeface="Calibri" pitchFamily="34" charset="0"/>
              </a:rPr>
              <a:t>Inserire il </a:t>
            </a:r>
            <a:r>
              <a:rPr lang="it-IT" sz="1600" dirty="0" err="1">
                <a:solidFill>
                  <a:srgbClr val="002060"/>
                </a:solidFill>
                <a:latin typeface="Calibri" pitchFamily="34" charset="0"/>
              </a:rPr>
              <a:t>barcode</a:t>
            </a:r>
            <a:r>
              <a:rPr lang="it-IT" sz="1600" dirty="0">
                <a:solidFill>
                  <a:srgbClr val="002060"/>
                </a:solidFill>
                <a:latin typeface="Calibri" pitchFamily="34" charset="0"/>
              </a:rPr>
              <a:t> della copia nella barra copie</a:t>
            </a:r>
          </a:p>
          <a:p>
            <a:pPr>
              <a:defRPr/>
            </a:pPr>
            <a:r>
              <a:rPr lang="it-IT" sz="1600" dirty="0">
                <a:solidFill>
                  <a:srgbClr val="002060"/>
                </a:solidFill>
                <a:latin typeface="Calibri" pitchFamily="34" charset="0"/>
              </a:rPr>
              <a:t>Quindi dare Invio o cliccare sulla freccia a destra </a:t>
            </a:r>
          </a:p>
          <a:p>
            <a:pPr>
              <a:defRPr/>
            </a:pPr>
            <a:r>
              <a:rPr lang="it-IT" sz="1600" dirty="0">
                <a:solidFill>
                  <a:srgbClr val="002060"/>
                </a:solidFill>
                <a:latin typeface="Calibri" pitchFamily="34" charset="0"/>
              </a:rPr>
              <a:t>Della barra delle copie</a:t>
            </a:r>
          </a:p>
        </p:txBody>
      </p:sp>
      <p:pic>
        <p:nvPicPr>
          <p:cNvPr id="75783" name="Picture 3"/>
          <p:cNvPicPr>
            <a:picLocks noChangeAspect="1" noChangeArrowheads="1"/>
          </p:cNvPicPr>
          <p:nvPr/>
        </p:nvPicPr>
        <p:blipFill>
          <a:blip r:embed="rId3" cstate="print"/>
          <a:srcRect r="41339" b="51968"/>
          <a:stretch>
            <a:fillRect/>
          </a:stretch>
        </p:blipFill>
        <p:spPr bwMode="auto">
          <a:xfrm>
            <a:off x="1992313" y="3198813"/>
            <a:ext cx="7151687" cy="3659187"/>
          </a:xfrm>
          <a:prstGeom prst="rect">
            <a:avLst/>
          </a:prstGeom>
          <a:noFill/>
          <a:ln w="6350" cap="sq">
            <a:noFill/>
            <a:miter lim="800000"/>
            <a:headEnd/>
            <a:tailEnd/>
          </a:ln>
        </p:spPr>
      </p:pic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74</a:t>
            </a:fld>
            <a:endParaRPr lang="it-IT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5"/>
          <p:cNvPicPr>
            <a:picLocks noChangeAspect="1" noChangeArrowheads="1"/>
          </p:cNvPicPr>
          <p:nvPr/>
        </p:nvPicPr>
        <p:blipFill>
          <a:blip r:embed="rId2" cstate="print"/>
          <a:srcRect t="1894" b="64389"/>
          <a:stretch>
            <a:fillRect/>
          </a:stretch>
        </p:blipFill>
        <p:spPr bwMode="auto">
          <a:xfrm>
            <a:off x="250825" y="382588"/>
            <a:ext cx="8310563" cy="2185987"/>
          </a:xfrm>
          <a:prstGeom prst="rect">
            <a:avLst/>
          </a:prstGeom>
          <a:noFill/>
          <a:ln w="6350" cap="sq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6803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Come effettuare un prestito</a:t>
            </a:r>
          </a:p>
        </p:txBody>
      </p:sp>
      <p:sp>
        <p:nvSpPr>
          <p:cNvPr id="76804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smtClean="0"/>
          </a:p>
        </p:txBody>
      </p:sp>
      <p:pic>
        <p:nvPicPr>
          <p:cNvPr id="76807" name="Picture 6"/>
          <p:cNvPicPr>
            <a:picLocks noChangeAspect="1" noChangeArrowheads="1"/>
          </p:cNvPicPr>
          <p:nvPr/>
        </p:nvPicPr>
        <p:blipFill>
          <a:blip r:embed="rId3" cstate="print"/>
          <a:srcRect t="1846"/>
          <a:stretch>
            <a:fillRect/>
          </a:stretch>
        </p:blipFill>
        <p:spPr bwMode="auto">
          <a:xfrm>
            <a:off x="3348038" y="2284413"/>
            <a:ext cx="5399087" cy="4240212"/>
          </a:xfrm>
          <a:prstGeom prst="rect">
            <a:avLst/>
          </a:prstGeom>
          <a:noFill/>
          <a:ln w="25400" cap="sq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8" name="CasellaDiTesto 7"/>
          <p:cNvSpPr txBox="1"/>
          <p:nvPr/>
        </p:nvSpPr>
        <p:spPr>
          <a:xfrm>
            <a:off x="357188" y="2714625"/>
            <a:ext cx="2643187" cy="403225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Il prestito va a buon fine 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se: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l’utente 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è in 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regola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La 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copia è prestabile e non ha uno status di processo in acquisizione o in 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catalogazione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La 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copia non è prenotata da altro 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utente</a:t>
            </a:r>
          </a:p>
          <a:p>
            <a:pPr>
              <a:defRPr/>
            </a:pPr>
            <a:endParaRPr lang="it-IT" sz="1600" dirty="0">
              <a:solidFill>
                <a:schemeClr val="tx1"/>
              </a:solidFill>
              <a:latin typeface="Calibri" pitchFamily="34" charset="0"/>
            </a:endParaRP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NB: se si è configurato correttamente il proprio client viene prodotta una ricevuta di prestito che può essere stampata o inviata per mail</a:t>
            </a:r>
          </a:p>
          <a:p>
            <a:pPr>
              <a:defRPr/>
            </a:pPr>
            <a:endParaRPr lang="it-IT" sz="16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7558088" y="4311650"/>
            <a:ext cx="1501775" cy="2762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it-IT" sz="600" dirty="0">
                <a:solidFill>
                  <a:schemeClr val="bg1">
                    <a:lumMod val="50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Università degli studi di Genova</a:t>
            </a:r>
          </a:p>
          <a:p>
            <a:pPr>
              <a:defRPr/>
            </a:pPr>
            <a:r>
              <a:rPr lang="it-IT" sz="600" dirty="0">
                <a:solidFill>
                  <a:schemeClr val="bg1">
                    <a:lumMod val="50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Biblioteca Sede di Economia</a:t>
            </a:r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75</a:t>
            </a:fld>
            <a:endParaRPr lang="it-IT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Come effettuare un prestito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it-IT" dirty="0" smtClean="0"/>
              <a:t>Se i privilegi dell’utente non sono più validi compare un messaggio che impedisce di continuare con il prestito</a:t>
            </a:r>
          </a:p>
          <a:p>
            <a:pPr>
              <a:defRPr/>
            </a:pPr>
            <a:r>
              <a:rPr lang="it-IT" dirty="0" smtClean="0"/>
              <a:t>Se un utente è moroso (in ritardo con le restituzioni), ma non sono ancora stati attivati blocchi ai suoi privilegi, compare un messaggio che avvisa dell’irregolarità</a:t>
            </a:r>
          </a:p>
          <a:p>
            <a:pPr>
              <a:defRPr/>
            </a:pPr>
            <a:r>
              <a:rPr lang="it-IT" dirty="0" smtClean="0"/>
              <a:t>L’avviso può essere ignorato (a seconda dei privilegi della </a:t>
            </a:r>
            <a:r>
              <a:rPr lang="it-IT" dirty="0" err="1" smtClean="0"/>
              <a:t>pw</a:t>
            </a:r>
            <a:r>
              <a:rPr lang="it-IT" dirty="0" smtClean="0"/>
              <a:t>), tuttavia è buona regola non farlo, e chiedere all’utente di mettersi in regola con le pendenze prima di procedere con il prestito</a:t>
            </a:r>
          </a:p>
          <a:p>
            <a:pPr>
              <a:defRPr/>
            </a:pPr>
            <a:endParaRPr lang="it-IT" dirty="0" smtClean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76</a:t>
            </a:fld>
            <a:endParaRPr lang="it-IT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2" name="Picture 12"/>
          <p:cNvPicPr>
            <a:picLocks noChangeAspect="1" noChangeArrowheads="1"/>
          </p:cNvPicPr>
          <p:nvPr/>
        </p:nvPicPr>
        <p:blipFill>
          <a:blip r:embed="rId2" cstate="print"/>
          <a:srcRect t="1846" b="3691"/>
          <a:stretch>
            <a:fillRect/>
          </a:stretch>
        </p:blipFill>
        <p:spPr bwMode="auto">
          <a:xfrm>
            <a:off x="142875" y="785813"/>
            <a:ext cx="8691563" cy="5846762"/>
          </a:xfrm>
          <a:prstGeom prst="rect">
            <a:avLst/>
          </a:prstGeom>
          <a:noFill/>
          <a:ln w="6350" cap="sq">
            <a:noFill/>
            <a:miter lim="800000"/>
            <a:headEnd/>
            <a:tailEnd/>
          </a:ln>
        </p:spPr>
      </p:pic>
      <p:sp>
        <p:nvSpPr>
          <p:cNvPr id="78853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15888"/>
            <a:ext cx="7772400" cy="668337"/>
          </a:xfrm>
        </p:spPr>
        <p:txBody>
          <a:bodyPr/>
          <a:lstStyle/>
          <a:p>
            <a:pPr eaLnBrk="1" hangingPunct="1"/>
            <a:r>
              <a:rPr lang="it-IT" sz="3200" smtClean="0"/>
              <a:t>Come effettuare una restituzione</a:t>
            </a:r>
          </a:p>
        </p:txBody>
      </p:sp>
      <p:sp>
        <p:nvSpPr>
          <p:cNvPr id="788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63" y="1428750"/>
            <a:ext cx="7772400" cy="439261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it-IT" sz="1800" smtClean="0"/>
          </a:p>
          <a:p>
            <a:pPr eaLnBrk="1" hangingPunct="1">
              <a:buSzPct val="150000"/>
              <a:buFontTx/>
              <a:buNone/>
            </a:pPr>
            <a:endParaRPr lang="it-IT" sz="1800" smtClean="0"/>
          </a:p>
          <a:p>
            <a:pPr lvl="1" eaLnBrk="1" hangingPunct="1">
              <a:buClr>
                <a:srgbClr val="FF0000"/>
              </a:buClr>
              <a:buSzPct val="110000"/>
              <a:buFont typeface="Wingdings" pitchFamily="2" charset="2"/>
              <a:buNone/>
            </a:pPr>
            <a:endParaRPr lang="it-IT" sz="1600" smtClean="0"/>
          </a:p>
          <a:p>
            <a:pPr eaLnBrk="1" hangingPunct="1">
              <a:buFont typeface="Wingdings" pitchFamily="2" charset="2"/>
              <a:buNone/>
            </a:pPr>
            <a:endParaRPr lang="it-IT" sz="1600" smtClean="0"/>
          </a:p>
        </p:txBody>
      </p:sp>
      <p:sp>
        <p:nvSpPr>
          <p:cNvPr id="78855" name="Text Box 4"/>
          <p:cNvSpPr txBox="1">
            <a:spLocks noChangeArrowheads="1"/>
          </p:cNvSpPr>
          <p:nvPr/>
        </p:nvSpPr>
        <p:spPr bwMode="auto">
          <a:xfrm>
            <a:off x="6629400" y="48768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it-IT" sz="240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78856" name="Text Box 7"/>
          <p:cNvSpPr txBox="1">
            <a:spLocks noChangeArrowheads="1"/>
          </p:cNvSpPr>
          <p:nvPr/>
        </p:nvSpPr>
        <p:spPr bwMode="auto">
          <a:xfrm>
            <a:off x="0" y="2708275"/>
            <a:ext cx="3419475" cy="830263"/>
          </a:xfrm>
          <a:prstGeom prst="rect">
            <a:avLst/>
          </a:prstGeom>
          <a:solidFill>
            <a:srgbClr val="3366FF"/>
          </a:solidFill>
          <a:ln w="6350" cap="sq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 b="1">
                <a:solidFill>
                  <a:schemeClr val="tx1"/>
                </a:solidFill>
                <a:latin typeface="Calibri" pitchFamily="34" charset="0"/>
              </a:rPr>
              <a:t>RESTITUZIONE</a:t>
            </a:r>
          </a:p>
          <a:p>
            <a:r>
              <a:rPr lang="it-IT" sz="1600">
                <a:latin typeface="Calibri" pitchFamily="34" charset="0"/>
              </a:rPr>
              <a:t>Si effettua una restituzione inserendo nella barra copie il barcode della copia</a:t>
            </a:r>
          </a:p>
        </p:txBody>
      </p:sp>
      <p:sp>
        <p:nvSpPr>
          <p:cNvPr id="78857" name="Text Box 8"/>
          <p:cNvSpPr txBox="1">
            <a:spLocks noChangeArrowheads="1"/>
          </p:cNvSpPr>
          <p:nvPr/>
        </p:nvSpPr>
        <p:spPr bwMode="auto">
          <a:xfrm>
            <a:off x="0" y="3860800"/>
            <a:ext cx="3419475" cy="1046163"/>
          </a:xfrm>
          <a:prstGeom prst="rect">
            <a:avLst/>
          </a:prstGeom>
          <a:solidFill>
            <a:srgbClr val="3366FF"/>
          </a:solidFill>
          <a:ln w="6350" cap="sq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>
                <a:latin typeface="Calibri" pitchFamily="34" charset="0"/>
              </a:rPr>
              <a:t>Viene prodotta una </a:t>
            </a:r>
            <a:r>
              <a:rPr lang="it-IT" sz="1600" b="1">
                <a:solidFill>
                  <a:schemeClr val="tx1"/>
                </a:solidFill>
                <a:latin typeface="Calibri" pitchFamily="34" charset="0"/>
              </a:rPr>
              <a:t>ricevuta di restituzione</a:t>
            </a:r>
            <a:r>
              <a:rPr lang="it-IT" sz="1600">
                <a:latin typeface="Calibri" pitchFamily="34" charset="0"/>
              </a:rPr>
              <a:t> che può essere stampata o inviata via e-mail</a:t>
            </a:r>
          </a:p>
          <a:p>
            <a:endParaRPr lang="it-IT"/>
          </a:p>
        </p:txBody>
      </p:sp>
      <p:sp>
        <p:nvSpPr>
          <p:cNvPr id="78858" name="Text Box 9"/>
          <p:cNvSpPr txBox="1">
            <a:spLocks noChangeArrowheads="1"/>
          </p:cNvSpPr>
          <p:nvPr/>
        </p:nvSpPr>
        <p:spPr bwMode="auto">
          <a:xfrm>
            <a:off x="0" y="5084763"/>
            <a:ext cx="3419475" cy="1323975"/>
          </a:xfrm>
          <a:prstGeom prst="rect">
            <a:avLst/>
          </a:prstGeom>
          <a:solidFill>
            <a:srgbClr val="3366FF"/>
          </a:solidFill>
          <a:ln w="6350" cap="sq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>
                <a:latin typeface="Calibri" pitchFamily="34" charset="0"/>
              </a:rPr>
              <a:t>Se sulla copia grava una </a:t>
            </a:r>
            <a:r>
              <a:rPr lang="it-IT" sz="1600" b="1">
                <a:solidFill>
                  <a:schemeClr val="tx1"/>
                </a:solidFill>
                <a:latin typeface="Calibri" pitchFamily="34" charset="0"/>
              </a:rPr>
              <a:t>prenotazione,</a:t>
            </a:r>
            <a:r>
              <a:rPr lang="it-IT" sz="1600">
                <a:latin typeface="Calibri" pitchFamily="34" charset="0"/>
              </a:rPr>
              <a:t> viene stampato un promemoria per il bibliotecario e stampato o inviato un avviso per l’utente che aveva effettuato la prenotazione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3786188" y="3000375"/>
            <a:ext cx="1501775" cy="33813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it-IT" sz="800" dirty="0">
                <a:solidFill>
                  <a:schemeClr val="tx1"/>
                </a:solidFill>
                <a:latin typeface="Microsoft Sans Serif" pitchFamily="34" charset="0"/>
                <a:cs typeface="Microsoft Sans Serif" pitchFamily="34" charset="0"/>
              </a:rPr>
              <a:t>Biblioteca Sede di Economia</a:t>
            </a:r>
            <a:br>
              <a:rPr lang="it-IT" sz="800" dirty="0">
                <a:solidFill>
                  <a:schemeClr val="tx1"/>
                </a:solidFill>
                <a:latin typeface="Microsoft Sans Serif" pitchFamily="34" charset="0"/>
                <a:cs typeface="Microsoft Sans Serif" pitchFamily="34" charset="0"/>
              </a:rPr>
            </a:br>
            <a:r>
              <a:rPr lang="it-IT" sz="800" dirty="0">
                <a:solidFill>
                  <a:schemeClr val="tx1"/>
                </a:solidFill>
                <a:latin typeface="Microsoft Sans Serif" pitchFamily="34" charset="0"/>
                <a:cs typeface="Microsoft Sans Serif" pitchFamily="34" charset="0"/>
              </a:rPr>
              <a:t>Status Prestabile scaffale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6811963" y="3786188"/>
            <a:ext cx="1501775" cy="4619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it-IT" sz="800" dirty="0">
                <a:solidFill>
                  <a:schemeClr val="bg1">
                    <a:lumMod val="50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Università degli studi di Genova</a:t>
            </a:r>
          </a:p>
          <a:p>
            <a:pPr>
              <a:defRPr/>
            </a:pPr>
            <a:r>
              <a:rPr lang="it-IT" sz="800" dirty="0">
                <a:solidFill>
                  <a:schemeClr val="bg1">
                    <a:lumMod val="50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Biblioteca Sede di Economia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6786563" y="3786188"/>
            <a:ext cx="1501775" cy="4619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it-IT" sz="800" dirty="0">
                <a:solidFill>
                  <a:schemeClr val="bg1">
                    <a:lumMod val="50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Università degli studi di Genova</a:t>
            </a:r>
          </a:p>
          <a:p>
            <a:pPr>
              <a:defRPr/>
            </a:pPr>
            <a:r>
              <a:rPr lang="it-IT" sz="800" dirty="0">
                <a:solidFill>
                  <a:schemeClr val="bg1">
                    <a:lumMod val="50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Biblioteca Sede di Economia</a:t>
            </a:r>
          </a:p>
        </p:txBody>
      </p:sp>
      <p:sp>
        <p:nvSpPr>
          <p:cNvPr id="15" name="Segnaposto numero diapositiva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77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Rinnovo di un prestito</a:t>
            </a:r>
          </a:p>
        </p:txBody>
      </p:sp>
      <p:pic>
        <p:nvPicPr>
          <p:cNvPr id="7987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4313" y="1285875"/>
            <a:ext cx="8534400" cy="5334000"/>
          </a:xfrm>
          <a:noFill/>
        </p:spPr>
      </p:pic>
      <p:sp>
        <p:nvSpPr>
          <p:cNvPr id="77830" name="CasellaDiTesto 6"/>
          <p:cNvSpPr txBox="1">
            <a:spLocks noChangeArrowheads="1"/>
          </p:cNvSpPr>
          <p:nvPr/>
        </p:nvSpPr>
        <p:spPr bwMode="auto">
          <a:xfrm>
            <a:off x="4714875" y="5000625"/>
            <a:ext cx="4105597" cy="95410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Un prestito può essere rinnovato, </a:t>
            </a:r>
          </a:p>
          <a:p>
            <a:pPr>
              <a:defRPr/>
            </a:pP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A patto che non ci siano altre prenotazioni sulla copia</a:t>
            </a:r>
          </a:p>
          <a:p>
            <a:pPr>
              <a:defRPr/>
            </a:pPr>
            <a:r>
              <a:rPr lang="it-IT" dirty="0" smtClean="0">
                <a:solidFill>
                  <a:srgbClr val="002060"/>
                </a:solidFill>
                <a:latin typeface="Calibri" pitchFamily="34" charset="0"/>
              </a:rPr>
              <a:t>Dalla TAB utente evidenziare </a:t>
            </a:r>
            <a:r>
              <a:rPr lang="it-IT" dirty="0">
                <a:solidFill>
                  <a:srgbClr val="002060"/>
                </a:solidFill>
                <a:latin typeface="Calibri" pitchFamily="34" charset="0"/>
              </a:rPr>
              <a:t>la riga di copia e premere Rinnova marcato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78</a:t>
            </a:fld>
            <a:endParaRPr lang="it-IT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800"/>
          </a:xfrm>
        </p:spPr>
        <p:txBody>
          <a:bodyPr/>
          <a:lstStyle/>
          <a:p>
            <a:r>
              <a:rPr lang="it-IT" sz="3600" smtClean="0"/>
              <a:t>Prenotazione di una copia in prestito</a:t>
            </a:r>
          </a:p>
        </p:txBody>
      </p:sp>
      <p:sp>
        <p:nvSpPr>
          <p:cNvPr id="80901" name="CasellaDiTesto 6"/>
          <p:cNvSpPr txBox="1">
            <a:spLocks noChangeArrowheads="1"/>
          </p:cNvSpPr>
          <p:nvPr/>
        </p:nvSpPr>
        <p:spPr bwMode="auto">
          <a:xfrm>
            <a:off x="5000625" y="4286250"/>
            <a:ext cx="45370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600">
                <a:solidFill>
                  <a:srgbClr val="002060"/>
                </a:solidFill>
                <a:latin typeface="Calibri" pitchFamily="34" charset="0"/>
              </a:rPr>
              <a:t>Una copia in pèrestito può essere prenotata</a:t>
            </a:r>
          </a:p>
          <a:p>
            <a:r>
              <a:rPr lang="it-IT" sz="1600">
                <a:solidFill>
                  <a:srgbClr val="002060"/>
                </a:solidFill>
                <a:latin typeface="Calibri" pitchFamily="34" charset="0"/>
              </a:rPr>
              <a:t>Passando alla TAB Copie e cliccando su Prenotazione</a:t>
            </a:r>
          </a:p>
        </p:txBody>
      </p:sp>
      <p:sp>
        <p:nvSpPr>
          <p:cNvPr id="80902" name="Segnaposto contenuto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smtClean="0"/>
          </a:p>
        </p:txBody>
      </p:sp>
      <p:pic>
        <p:nvPicPr>
          <p:cNvPr id="80903" name="Picture 3"/>
          <p:cNvPicPr>
            <a:picLocks noChangeAspect="1" noChangeArrowheads="1"/>
          </p:cNvPicPr>
          <p:nvPr/>
        </p:nvPicPr>
        <p:blipFill>
          <a:blip r:embed="rId2" cstate="print"/>
          <a:srcRect t="2362" b="9448"/>
          <a:stretch>
            <a:fillRect/>
          </a:stretch>
        </p:blipFill>
        <p:spPr bwMode="auto">
          <a:xfrm>
            <a:off x="0" y="1285875"/>
            <a:ext cx="9286875" cy="5375275"/>
          </a:xfrm>
          <a:prstGeom prst="rect">
            <a:avLst/>
          </a:prstGeom>
          <a:noFill/>
          <a:ln w="6350" cap="sq">
            <a:noFill/>
            <a:miter lim="800000"/>
            <a:headEnd/>
            <a:tailEnd/>
          </a:ln>
        </p:spPr>
      </p:pic>
      <p:sp>
        <p:nvSpPr>
          <p:cNvPr id="10" name="CasellaDiTesto 9"/>
          <p:cNvSpPr txBox="1"/>
          <p:nvPr/>
        </p:nvSpPr>
        <p:spPr>
          <a:xfrm>
            <a:off x="4786313" y="5072063"/>
            <a:ext cx="4119782" cy="107721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600" dirty="0">
                <a:solidFill>
                  <a:srgbClr val="002060"/>
                </a:solidFill>
                <a:latin typeface="Calibri" pitchFamily="34" charset="0"/>
              </a:rPr>
              <a:t>Una copia in prestito può essere prenotata</a:t>
            </a:r>
          </a:p>
          <a:p>
            <a:pPr>
              <a:defRPr/>
            </a:pPr>
            <a:r>
              <a:rPr lang="it-IT" sz="1600" dirty="0">
                <a:solidFill>
                  <a:srgbClr val="002060"/>
                </a:solidFill>
                <a:latin typeface="Calibri" pitchFamily="34" charset="0"/>
              </a:rPr>
              <a:t>Passare alla TAB </a:t>
            </a:r>
            <a:r>
              <a:rPr lang="it-IT" sz="1600" dirty="0" smtClean="0">
                <a:solidFill>
                  <a:srgbClr val="002060"/>
                </a:solidFill>
                <a:latin typeface="Calibri" pitchFamily="34" charset="0"/>
              </a:rPr>
              <a:t>Copie, Caricare il </a:t>
            </a:r>
            <a:r>
              <a:rPr lang="it-IT" sz="1600" dirty="0" err="1" smtClean="0">
                <a:solidFill>
                  <a:srgbClr val="002060"/>
                </a:solidFill>
                <a:latin typeface="Calibri" pitchFamily="34" charset="0"/>
              </a:rPr>
              <a:t>barcode</a:t>
            </a:r>
            <a:r>
              <a:rPr lang="it-IT" sz="1600" dirty="0" smtClean="0">
                <a:solidFill>
                  <a:srgbClr val="002060"/>
                </a:solidFill>
                <a:latin typeface="Calibri" pitchFamily="34" charset="0"/>
              </a:rPr>
              <a:t> della</a:t>
            </a:r>
          </a:p>
          <a:p>
            <a:pPr>
              <a:defRPr/>
            </a:pPr>
            <a:r>
              <a:rPr lang="it-IT" sz="1600" dirty="0" smtClean="0">
                <a:solidFill>
                  <a:srgbClr val="002060"/>
                </a:solidFill>
                <a:latin typeface="Calibri" pitchFamily="34" charset="0"/>
              </a:rPr>
              <a:t>Copia da prenotare e </a:t>
            </a:r>
            <a:r>
              <a:rPr lang="it-IT" sz="1600" dirty="0">
                <a:solidFill>
                  <a:srgbClr val="002060"/>
                </a:solidFill>
                <a:latin typeface="Calibri" pitchFamily="34" charset="0"/>
              </a:rPr>
              <a:t>premere Prenotazione</a:t>
            </a:r>
          </a:p>
          <a:p>
            <a:pPr>
              <a:defRPr/>
            </a:pPr>
            <a:r>
              <a:rPr lang="it-IT" sz="1600" dirty="0">
                <a:solidFill>
                  <a:srgbClr val="002060"/>
                </a:solidFill>
                <a:latin typeface="Calibri" pitchFamily="34" charset="0"/>
              </a:rPr>
              <a:t>Si apre un pop-up in cui inserire l’ID dell’utente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79</a:t>
            </a:fld>
            <a:endParaRPr lang="it-IT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772400" cy="1143000"/>
          </a:xfrm>
        </p:spPr>
        <p:txBody>
          <a:bodyPr/>
          <a:lstStyle/>
          <a:p>
            <a:pPr eaLnBrk="1" hangingPunct="1"/>
            <a:r>
              <a:rPr lang="it-IT" sz="3200" smtClean="0"/>
              <a:t>Visualizzazione prestiti di un utente del sistema</a:t>
            </a:r>
          </a:p>
        </p:txBody>
      </p:sp>
      <p:sp>
        <p:nvSpPr>
          <p:cNvPr id="81925" name="Text Box 4"/>
          <p:cNvSpPr txBox="1">
            <a:spLocks noChangeArrowheads="1"/>
          </p:cNvSpPr>
          <p:nvPr/>
        </p:nvSpPr>
        <p:spPr bwMode="auto">
          <a:xfrm>
            <a:off x="500063" y="1806575"/>
            <a:ext cx="8001000" cy="323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000">
                <a:solidFill>
                  <a:srgbClr val="002060"/>
                </a:solidFill>
                <a:latin typeface="Calibri" pitchFamily="34" charset="0"/>
              </a:rPr>
              <a:t>I prestiti in corso e le richieste di prenotazione di un utente sono visualizzabili dall’operatore attraverso il  Modulo CIRCOLAZIONE &gt; TAB Utente</a:t>
            </a:r>
          </a:p>
          <a:p>
            <a:pPr algn="ctr"/>
            <a:endParaRPr lang="it-IT" sz="2000">
              <a:solidFill>
                <a:srgbClr val="002060"/>
              </a:solidFill>
              <a:latin typeface="Calibri" pitchFamily="34" charset="0"/>
            </a:endParaRPr>
          </a:p>
          <a:p>
            <a:pPr algn="ctr"/>
            <a:r>
              <a:rPr lang="it-IT" sz="2000">
                <a:solidFill>
                  <a:srgbClr val="002060"/>
                </a:solidFill>
                <a:latin typeface="Calibri" pitchFamily="34" charset="0"/>
              </a:rPr>
              <a:t>e dall’utente accreditato attraverso il modulo WEB &gt;</a:t>
            </a:r>
          </a:p>
          <a:p>
            <a:pPr algn="ctr"/>
            <a:r>
              <a:rPr lang="it-IT" sz="2000">
                <a:solidFill>
                  <a:srgbClr val="002060"/>
                </a:solidFill>
                <a:latin typeface="Calibri" pitchFamily="34" charset="0"/>
              </a:rPr>
              <a:t> La mia tessera della biblioteca</a:t>
            </a:r>
          </a:p>
          <a:p>
            <a:pPr algn="ctr"/>
            <a:r>
              <a:rPr lang="it-IT" sz="2000">
                <a:solidFill>
                  <a:srgbClr val="002060"/>
                </a:solidFill>
                <a:latin typeface="Calibri" pitchFamily="34" charset="0"/>
              </a:rPr>
              <a:t>L’utente attraverso il modulo WEB può anche visualizzare lo storico dei suoi prestiti, rinnovare un prestito, prenotare una copia</a:t>
            </a:r>
          </a:p>
          <a:p>
            <a:pPr algn="ctr"/>
            <a:endParaRPr lang="it-IT" sz="2000" b="1">
              <a:solidFill>
                <a:srgbClr val="002060"/>
              </a:solidFill>
              <a:latin typeface="Calibri" pitchFamily="34" charset="0"/>
            </a:endParaRPr>
          </a:p>
          <a:p>
            <a:pPr algn="ctr"/>
            <a:endParaRPr lang="it-IT" sz="2400" b="1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81926" name="Text Box 6"/>
          <p:cNvSpPr txBox="1">
            <a:spLocks noChangeArrowheads="1"/>
          </p:cNvSpPr>
          <p:nvPr/>
        </p:nvSpPr>
        <p:spPr bwMode="auto">
          <a:xfrm>
            <a:off x="669925" y="5675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it-IT" sz="18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80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La TAB UTENTE</a:t>
            </a:r>
          </a:p>
        </p:txBody>
      </p:sp>
      <p:pic>
        <p:nvPicPr>
          <p:cNvPr id="8294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37794"/>
          <a:stretch>
            <a:fillRect/>
          </a:stretch>
        </p:blipFill>
        <p:spPr>
          <a:xfrm>
            <a:off x="142875" y="1214438"/>
            <a:ext cx="9001125" cy="3357562"/>
          </a:xfrm>
          <a:noFill/>
        </p:spPr>
      </p:pic>
      <p:sp>
        <p:nvSpPr>
          <p:cNvPr id="7" name="CasellaDiTesto 6"/>
          <p:cNvSpPr txBox="1"/>
          <p:nvPr/>
        </p:nvSpPr>
        <p:spPr>
          <a:xfrm>
            <a:off x="1071563" y="4714875"/>
            <a:ext cx="7607300" cy="13239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Da questa schermata è possibile visualizzare i prestiti e le prenotazioni di un utente,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rinnovare 1 singolo prestito o tutti i prestiti di un utente, 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a patto che non siano prenotati da altri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E’ anche possibile verificare la scheda utente, modificare i dati (a patto di avere i privilegi)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Inserire blocchi, aggiungere o rimuovere privilegi </a:t>
            </a: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81</a:t>
            </a:fld>
            <a:endParaRPr lang="it-IT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25"/>
          </a:xfrm>
        </p:spPr>
        <p:txBody>
          <a:bodyPr/>
          <a:lstStyle/>
          <a:p>
            <a:r>
              <a:rPr lang="it-IT" smtClean="0"/>
              <a:t>Info utente globale</a:t>
            </a:r>
          </a:p>
        </p:txBody>
      </p:sp>
      <p:pic>
        <p:nvPicPr>
          <p:cNvPr id="8397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85750" y="928688"/>
            <a:ext cx="8858250" cy="4525962"/>
          </a:xfrm>
          <a:noFill/>
        </p:spPr>
      </p:pic>
      <p:sp>
        <p:nvSpPr>
          <p:cNvPr id="8" name="CasellaDiTesto 7"/>
          <p:cNvSpPr txBox="1"/>
          <p:nvPr/>
        </p:nvSpPr>
        <p:spPr>
          <a:xfrm>
            <a:off x="5229225" y="2500313"/>
            <a:ext cx="4078288" cy="107791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Dà informazioni anagrafiche sull’utente,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sulla biblioteca di riferimento (sempre GEN50)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Permette di inserire, modificare o eliminare 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Blocchi globali alla circolazione</a:t>
            </a:r>
          </a:p>
        </p:txBody>
      </p:sp>
      <p:pic>
        <p:nvPicPr>
          <p:cNvPr id="83975" name="Picture 4"/>
          <p:cNvPicPr>
            <a:picLocks noChangeAspect="1" noChangeArrowheads="1"/>
          </p:cNvPicPr>
          <p:nvPr/>
        </p:nvPicPr>
        <p:blipFill>
          <a:blip r:embed="rId3" cstate="print"/>
          <a:srcRect l="17717" t="2362" r="29527" b="66142"/>
          <a:stretch>
            <a:fillRect/>
          </a:stretch>
        </p:blipFill>
        <p:spPr bwMode="auto">
          <a:xfrm>
            <a:off x="2357438" y="4071938"/>
            <a:ext cx="6432550" cy="2400300"/>
          </a:xfrm>
          <a:prstGeom prst="rect">
            <a:avLst/>
          </a:prstGeom>
          <a:noFill/>
          <a:ln w="6350" cap="sq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82</a:t>
            </a:fld>
            <a:endParaRPr lang="it-IT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2362" b="9448"/>
          <a:stretch>
            <a:fillRect/>
          </a:stretch>
        </p:blipFill>
        <p:spPr>
          <a:xfrm>
            <a:off x="0" y="0"/>
            <a:ext cx="8534400" cy="4703763"/>
          </a:xfrm>
          <a:noFill/>
        </p:spPr>
      </p:pic>
      <p:sp>
        <p:nvSpPr>
          <p:cNvPr id="84995" name="Titolo 1"/>
          <p:cNvSpPr>
            <a:spLocks noGrp="1"/>
          </p:cNvSpPr>
          <p:nvPr>
            <p:ph type="title"/>
          </p:nvPr>
        </p:nvSpPr>
        <p:spPr>
          <a:xfrm>
            <a:off x="285750" y="4714875"/>
            <a:ext cx="2500313" cy="1643063"/>
          </a:xfrm>
          <a:solidFill>
            <a:schemeClr val="bg1"/>
          </a:solidFill>
        </p:spPr>
        <p:txBody>
          <a:bodyPr/>
          <a:lstStyle/>
          <a:p>
            <a:r>
              <a:rPr lang="it-IT" sz="3200" smtClean="0"/>
              <a:t>Info utente locale</a:t>
            </a:r>
          </a:p>
        </p:txBody>
      </p:sp>
      <p:pic>
        <p:nvPicPr>
          <p:cNvPr id="84998" name="Picture 3"/>
          <p:cNvPicPr>
            <a:picLocks noChangeAspect="1" noChangeArrowheads="1"/>
          </p:cNvPicPr>
          <p:nvPr/>
        </p:nvPicPr>
        <p:blipFill>
          <a:blip r:embed="rId3" cstate="print"/>
          <a:srcRect l="17717" t="47244" r="29527" b="18898"/>
          <a:stretch>
            <a:fillRect/>
          </a:stretch>
        </p:blipFill>
        <p:spPr bwMode="auto">
          <a:xfrm>
            <a:off x="2711450" y="3929063"/>
            <a:ext cx="6432550" cy="2579687"/>
          </a:xfrm>
          <a:prstGeom prst="rect">
            <a:avLst/>
          </a:prstGeom>
          <a:noFill/>
          <a:ln w="6350" cap="sq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8" name="CasellaDiTesto 7"/>
          <p:cNvSpPr txBox="1"/>
          <p:nvPr/>
        </p:nvSpPr>
        <p:spPr>
          <a:xfrm>
            <a:off x="3857625" y="1357313"/>
            <a:ext cx="4214813" cy="18161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Dà informazioni sul tipo di utente, sulle biblioteche a cui è abilitato, sulla scadenza dell’abilitazione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Permette di inserire blocchi locali per irregolarità nella restituzione dei prestiti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Inoltre PERMETTE </a:t>
            </a:r>
            <a:r>
              <a:rPr lang="it-IT" sz="1600" dirty="0" err="1">
                <a:solidFill>
                  <a:schemeClr val="tx1"/>
                </a:solidFill>
                <a:latin typeface="Calibri" pitchFamily="34" charset="0"/>
              </a:rPr>
              <a:t>DI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 SETTARE i privilegi dell’utente per la biblioteca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83</a:t>
            </a:fld>
            <a:endParaRPr lang="it-IT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Unfo utente locale</a:t>
            </a:r>
          </a:p>
        </p:txBody>
      </p:sp>
      <p:sp>
        <p:nvSpPr>
          <p:cNvPr id="86019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smtClean="0"/>
          </a:p>
        </p:txBody>
      </p:sp>
      <p:pic>
        <p:nvPicPr>
          <p:cNvPr id="86022" name="Picture 2"/>
          <p:cNvPicPr>
            <a:picLocks noChangeAspect="1" noChangeArrowheads="1"/>
          </p:cNvPicPr>
          <p:nvPr/>
        </p:nvPicPr>
        <p:blipFill>
          <a:blip r:embed="rId2" cstate="print"/>
          <a:srcRect l="17717" t="14172" b="18898"/>
          <a:stretch>
            <a:fillRect/>
          </a:stretch>
        </p:blipFill>
        <p:spPr bwMode="auto">
          <a:xfrm>
            <a:off x="0" y="1214438"/>
            <a:ext cx="9215438" cy="5100637"/>
          </a:xfrm>
          <a:prstGeom prst="rect">
            <a:avLst/>
          </a:prstGeom>
          <a:noFill/>
          <a:ln w="6350" cap="sq">
            <a:noFill/>
            <a:miter lim="800000"/>
            <a:headEnd/>
            <a:tailEnd/>
          </a:ln>
        </p:spPr>
      </p:pic>
      <p:sp>
        <p:nvSpPr>
          <p:cNvPr id="7" name="CasellaDiTesto 6"/>
          <p:cNvSpPr txBox="1"/>
          <p:nvPr/>
        </p:nvSpPr>
        <p:spPr>
          <a:xfrm>
            <a:off x="3786188" y="5072063"/>
            <a:ext cx="4340225" cy="107791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Premendo il pulsante Prendi i </a:t>
            </a:r>
            <a:r>
              <a:rPr lang="it-IT" sz="1600" dirty="0" err="1">
                <a:solidFill>
                  <a:schemeClr val="tx1"/>
                </a:solidFill>
                <a:latin typeface="Calibri" pitchFamily="34" charset="0"/>
              </a:rPr>
              <a:t>defaults</a:t>
            </a:r>
            <a:endParaRPr lang="it-IT" sz="1600" dirty="0">
              <a:solidFill>
                <a:schemeClr val="tx1"/>
              </a:solidFill>
              <a:latin typeface="Calibri" pitchFamily="34" charset="0"/>
            </a:endParaRP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e poi Aggiorna si attribuiscono all’utente i privilegi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predefiniti per la sua tipologia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e per la sua biblioteca</a:t>
            </a: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84</a:t>
            </a:fld>
            <a:endParaRPr lang="it-IT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Inserimento degli utenti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it-IT" dirty="0" smtClean="0"/>
              <a:t>In linea generale gli utenti studenti vengono caricati automaticamente da </a:t>
            </a:r>
            <a:r>
              <a:rPr lang="it-IT" dirty="0" err="1" smtClean="0"/>
              <a:t>Csita</a:t>
            </a:r>
            <a:r>
              <a:rPr lang="it-IT" dirty="0" smtClean="0"/>
              <a:t> a intervalli prestabiliti, importandoli dal DB delle segreterie</a:t>
            </a:r>
          </a:p>
          <a:p>
            <a:pPr>
              <a:defRPr/>
            </a:pPr>
            <a:r>
              <a:rPr lang="it-IT" dirty="0" smtClean="0"/>
              <a:t>Gli utenti esterni e, talvolta, gli utenti dipendenti devono invece essere inseriti manualmente dalle singole strutture</a:t>
            </a:r>
          </a:p>
          <a:p>
            <a:pPr>
              <a:defRPr/>
            </a:pPr>
            <a:r>
              <a:rPr lang="it-IT" dirty="0" smtClean="0"/>
              <a:t>Per le modalità di inserimento di un utente esterno (03, 04, 05, 09) si rimanda al materiale presente al punto CIR al percorso</a:t>
            </a:r>
            <a:br>
              <a:rPr lang="it-IT" dirty="0" smtClean="0"/>
            </a:br>
            <a:r>
              <a:rPr lang="it-IT" dirty="0" smtClean="0"/>
              <a:t>Materiali Aleph500-&gt;Manuali Aleph20 SBA di </a:t>
            </a:r>
            <a:r>
              <a:rPr lang="it-IT" dirty="0" err="1" smtClean="0"/>
              <a:t>Biblioteche@AulaWeb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Gli utenti esterni avranno un’abilitazione su una o più biblioteche locali (automaticamente verrà compilata anche una riga di </a:t>
            </a:r>
            <a:r>
              <a:rPr lang="it-IT" dirty="0" err="1" smtClean="0"/>
              <a:t>defaults</a:t>
            </a:r>
            <a:r>
              <a:rPr lang="it-IT" dirty="0" smtClean="0"/>
              <a:t> per GEN50) e una data di scadenza definita (di solito 1 anno)</a:t>
            </a:r>
          </a:p>
          <a:p>
            <a:pPr>
              <a:defRPr/>
            </a:pPr>
            <a:r>
              <a:rPr lang="it-IT" dirty="0" smtClean="0"/>
              <a:t>Gli utenti studenti o dipendenti avranno invece l’abilitazione su GEN50 (selezionare Prendi i </a:t>
            </a:r>
            <a:r>
              <a:rPr lang="it-IT" dirty="0" err="1" smtClean="0"/>
              <a:t>defaults</a:t>
            </a:r>
            <a:r>
              <a:rPr lang="it-IT" dirty="0" smtClean="0"/>
              <a:t>) e data di scadenza 31/12/2099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85</a:t>
            </a:fld>
            <a:endParaRPr lang="it-IT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olo 1"/>
          <p:cNvSpPr>
            <a:spLocks noGrp="1"/>
          </p:cNvSpPr>
          <p:nvPr>
            <p:ph type="title"/>
          </p:nvPr>
        </p:nvSpPr>
        <p:spPr>
          <a:xfrm>
            <a:off x="0" y="4929188"/>
            <a:ext cx="2928938" cy="1571625"/>
          </a:xfrm>
          <a:solidFill>
            <a:srgbClr val="FFFFCC"/>
          </a:solidFill>
        </p:spPr>
        <p:txBody>
          <a:bodyPr/>
          <a:lstStyle/>
          <a:p>
            <a:r>
              <a:rPr lang="it-IT" sz="3600" dirty="0" smtClean="0"/>
              <a:t>Inserire un nuovo utente</a:t>
            </a:r>
          </a:p>
        </p:txBody>
      </p:sp>
      <p:pic>
        <p:nvPicPr>
          <p:cNvPr id="8806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14313"/>
            <a:ext cx="7242175" cy="4525962"/>
          </a:xfrm>
          <a:noFill/>
        </p:spPr>
      </p:pic>
      <p:sp>
        <p:nvSpPr>
          <p:cNvPr id="8" name="CasellaDiTesto 7"/>
          <p:cNvSpPr txBox="1"/>
          <p:nvPr/>
        </p:nvSpPr>
        <p:spPr>
          <a:xfrm>
            <a:off x="3286125" y="642938"/>
            <a:ext cx="5524500" cy="18161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Selezionare Nuovo utente dal Menu </a:t>
            </a:r>
            <a:r>
              <a:rPr lang="it-IT" sz="1600" dirty="0" err="1">
                <a:solidFill>
                  <a:schemeClr val="tx1"/>
                </a:solidFill>
                <a:latin typeface="Calibri" pitchFamily="34" charset="0"/>
              </a:rPr>
              <a:t>Aleph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 Utenti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 Compilare la scheda utente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Assegnare ID e </a:t>
            </a:r>
            <a:r>
              <a:rPr lang="it-IT" sz="1600" dirty="0" err="1">
                <a:solidFill>
                  <a:schemeClr val="tx1"/>
                </a:solidFill>
                <a:latin typeface="Calibri" pitchFamily="34" charset="0"/>
              </a:rPr>
              <a:t>barcode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it-IT" sz="1600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Concordare con l’utente Codice PIN e verifica </a:t>
            </a:r>
            <a:r>
              <a:rPr lang="it-IT" sz="1600" dirty="0" err="1">
                <a:solidFill>
                  <a:schemeClr val="tx1"/>
                </a:solidFill>
                <a:latin typeface="Calibri" pitchFamily="34" charset="0"/>
              </a:rPr>
              <a:t>barcode</a:t>
            </a:r>
            <a:endParaRPr lang="it-IT" sz="1600" dirty="0">
              <a:solidFill>
                <a:schemeClr val="tx1"/>
              </a:solidFill>
              <a:latin typeface="Calibri" pitchFamily="34" charset="0"/>
            </a:endParaRP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Quindi dare Aggiorna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Attribuire i privilegi di </a:t>
            </a:r>
            <a:r>
              <a:rPr lang="it-IT" sz="1600" dirty="0" err="1">
                <a:solidFill>
                  <a:schemeClr val="tx1"/>
                </a:solidFill>
                <a:latin typeface="Calibri" pitchFamily="34" charset="0"/>
              </a:rPr>
              <a:t>defaults</a:t>
            </a: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 sulla biblioteca locale o su GEN50</a:t>
            </a:r>
          </a:p>
          <a:p>
            <a:pPr>
              <a:defRPr/>
            </a:pPr>
            <a:r>
              <a:rPr lang="it-IT" sz="1600" dirty="0">
                <a:solidFill>
                  <a:schemeClr val="tx1"/>
                </a:solidFill>
                <a:latin typeface="Calibri" pitchFamily="34" charset="0"/>
              </a:rPr>
              <a:t>Compilare l’indirizzo e i recapiti telefonici dell’utente</a:t>
            </a:r>
          </a:p>
        </p:txBody>
      </p:sp>
      <p:pic>
        <p:nvPicPr>
          <p:cNvPr id="8807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38" y="2428875"/>
            <a:ext cx="5867400" cy="4752975"/>
          </a:xfrm>
          <a:prstGeom prst="rect">
            <a:avLst/>
          </a:prstGeom>
          <a:noFill/>
          <a:ln w="6350" cap="sq">
            <a:noFill/>
            <a:miter lim="800000"/>
            <a:headEnd/>
            <a:tailEnd/>
          </a:ln>
        </p:spPr>
      </p:pic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86</a:t>
            </a:fld>
            <a:endParaRPr lang="it-IT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88913"/>
            <a:ext cx="7772400" cy="668337"/>
          </a:xfrm>
        </p:spPr>
        <p:txBody>
          <a:bodyPr/>
          <a:lstStyle/>
          <a:p>
            <a:pPr eaLnBrk="1" hangingPunct="1"/>
            <a:r>
              <a:rPr lang="it-IT" sz="3200" smtClean="0"/>
              <a:t>CIR: Altre funzionalità</a:t>
            </a:r>
          </a:p>
        </p:txBody>
      </p:sp>
      <p:sp>
        <p:nvSpPr>
          <p:cNvPr id="890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285875"/>
            <a:ext cx="7772400" cy="5373688"/>
          </a:xfrm>
        </p:spPr>
        <p:txBody>
          <a:bodyPr/>
          <a:lstStyle/>
          <a:p>
            <a:pPr eaLnBrk="1" hangingPunct="1">
              <a:buSzPct val="150000"/>
              <a:buFontTx/>
              <a:buNone/>
            </a:pPr>
            <a:r>
              <a:rPr lang="it-IT" dirty="0" smtClean="0"/>
              <a:t>Procedure di </a:t>
            </a:r>
            <a:r>
              <a:rPr lang="it-IT" b="1" dirty="0" smtClean="0"/>
              <a:t>recupero e stampa/invio </a:t>
            </a:r>
            <a:r>
              <a:rPr lang="it-IT" dirty="0" smtClean="0"/>
              <a:t>di:</a:t>
            </a:r>
          </a:p>
          <a:p>
            <a:pPr eaLnBrk="1" hangingPunct="1">
              <a:buClr>
                <a:srgbClr val="FF0000"/>
              </a:buClr>
              <a:buSzPct val="110000"/>
              <a:buFont typeface="Wingdings" pitchFamily="2" charset="2"/>
              <a:buChar char="ü"/>
            </a:pPr>
            <a:endParaRPr lang="it-IT" b="1" dirty="0" smtClean="0"/>
          </a:p>
          <a:p>
            <a:pPr lvl="1" eaLnBrk="1" hangingPunct="1">
              <a:buClr>
                <a:schemeClr val="tx2"/>
              </a:buClr>
              <a:buSzPct val="150000"/>
              <a:buFontTx/>
              <a:buChar char="o"/>
            </a:pPr>
            <a:r>
              <a:rPr lang="it-IT" sz="1800" dirty="0" smtClean="0"/>
              <a:t>AVVISI AGLI UTENTI</a:t>
            </a:r>
          </a:p>
          <a:p>
            <a:pPr lvl="2" eaLnBrk="1" hangingPunct="1">
              <a:buClr>
                <a:schemeClr val="tx2"/>
              </a:buClr>
              <a:buSzPct val="150000"/>
              <a:buFontTx/>
              <a:buChar char="o"/>
            </a:pPr>
            <a:r>
              <a:rPr lang="it-IT" sz="1400" dirty="0" smtClean="0"/>
              <a:t>lettere di sollecito (cir-51), evasione prenotazioni (cir-12)</a:t>
            </a:r>
          </a:p>
          <a:p>
            <a:pPr lvl="1" eaLnBrk="1" hangingPunct="1">
              <a:buClr>
                <a:schemeClr val="tx2"/>
              </a:buClr>
              <a:buSzPct val="150000"/>
              <a:buFontTx/>
              <a:buChar char="o"/>
            </a:pPr>
            <a:r>
              <a:rPr lang="it-IT" sz="1800" dirty="0" smtClean="0"/>
              <a:t>REPORT prenotazioni, copie disponibili ecc., cancellazione richieste </a:t>
            </a:r>
            <a:r>
              <a:rPr lang="it-IT" sz="1800" dirty="0" smtClean="0"/>
              <a:t>scadute, utenti con ritardi nella restituzione</a:t>
            </a:r>
            <a:endParaRPr lang="it-IT" sz="1800" dirty="0" smtClean="0"/>
          </a:p>
          <a:p>
            <a:pPr lvl="1" eaLnBrk="1" hangingPunct="1">
              <a:buClr>
                <a:schemeClr val="tx2"/>
              </a:buClr>
              <a:buSzPct val="150000"/>
              <a:buFontTx/>
              <a:buChar char="o"/>
            </a:pPr>
            <a:r>
              <a:rPr lang="it-IT" sz="1800" dirty="0" smtClean="0"/>
              <a:t>STATISTICHE di circolazione</a:t>
            </a:r>
          </a:p>
          <a:p>
            <a:pPr lvl="1" eaLnBrk="1" hangingPunct="1">
              <a:buClr>
                <a:srgbClr val="FF0000"/>
              </a:buClr>
              <a:buSzPct val="110000"/>
              <a:buFont typeface="Wingdings" pitchFamily="2" charset="2"/>
              <a:buNone/>
            </a:pPr>
            <a:endParaRPr lang="it-IT" sz="1800" dirty="0" smtClean="0"/>
          </a:p>
          <a:p>
            <a:pPr lvl="1" eaLnBrk="1" hangingPunct="1">
              <a:buClr>
                <a:srgbClr val="FF0000"/>
              </a:buClr>
              <a:buSzPct val="110000"/>
              <a:buFont typeface="Wingdings" pitchFamily="2" charset="2"/>
              <a:buNone/>
            </a:pPr>
            <a:r>
              <a:rPr lang="it-IT" sz="1800" dirty="0" smtClean="0"/>
              <a:t>Le </a:t>
            </a:r>
            <a:r>
              <a:rPr lang="it-IT" sz="1800" dirty="0" err="1" smtClean="0"/>
              <a:t>util</a:t>
            </a:r>
            <a:r>
              <a:rPr lang="it-IT" sz="1800" dirty="0" smtClean="0"/>
              <a:t> della Circolazione sono abilitate solo alle credenziali alte:</a:t>
            </a:r>
          </a:p>
          <a:p>
            <a:pPr lvl="1" eaLnBrk="1" hangingPunct="1">
              <a:buClr>
                <a:srgbClr val="FF0000"/>
              </a:buClr>
              <a:buSzPct val="110000"/>
              <a:buFont typeface="Wingdings" pitchFamily="2" charset="2"/>
              <a:buNone/>
            </a:pPr>
            <a:r>
              <a:rPr lang="it-IT" sz="1800" dirty="0" smtClean="0"/>
              <a:t>Infatti, in linea teorica, una </a:t>
            </a:r>
            <a:r>
              <a:rPr lang="it-IT" sz="1800" dirty="0" err="1" smtClean="0"/>
              <a:t>util</a:t>
            </a:r>
            <a:r>
              <a:rPr lang="it-IT" sz="1800" dirty="0" smtClean="0"/>
              <a:t> non controllata può agire su tutti gli utenti e tutti i loro prestiti</a:t>
            </a:r>
          </a:p>
          <a:p>
            <a:pPr lvl="1" eaLnBrk="1" hangingPunct="1">
              <a:buClr>
                <a:srgbClr val="FF0000"/>
              </a:buClr>
              <a:buSzPct val="110000"/>
              <a:buFont typeface="Wingdings" pitchFamily="2" charset="2"/>
              <a:buNone/>
            </a:pPr>
            <a:r>
              <a:rPr lang="it-IT" sz="1800" dirty="0" smtClean="0"/>
              <a:t>Per lanciare una </a:t>
            </a:r>
            <a:r>
              <a:rPr lang="it-IT" sz="1800" dirty="0" err="1" smtClean="0"/>
              <a:t>util</a:t>
            </a:r>
            <a:r>
              <a:rPr lang="it-IT" sz="1800" dirty="0" smtClean="0"/>
              <a:t> selezionare l’</a:t>
            </a:r>
            <a:r>
              <a:rPr lang="it-IT" sz="1800" dirty="0" err="1" smtClean="0"/>
              <a:t>util</a:t>
            </a:r>
            <a:r>
              <a:rPr lang="it-IT" sz="1800" dirty="0" smtClean="0"/>
              <a:t> desiderata nel menu </a:t>
            </a:r>
            <a:r>
              <a:rPr lang="it-IT" sz="1800" dirty="0" err="1" smtClean="0"/>
              <a:t>Aleph</a:t>
            </a:r>
            <a:r>
              <a:rPr lang="it-IT" sz="1800" dirty="0" smtClean="0"/>
              <a:t> Servizi </a:t>
            </a:r>
          </a:p>
          <a:p>
            <a:pPr lvl="1" eaLnBrk="1" hangingPunct="1">
              <a:buClr>
                <a:srgbClr val="FF0000"/>
              </a:buClr>
              <a:buSzPct val="110000"/>
              <a:buFont typeface="Wingdings" pitchFamily="2" charset="2"/>
              <a:buNone/>
            </a:pPr>
            <a:r>
              <a:rPr lang="it-IT" sz="1800" dirty="0" smtClean="0"/>
              <a:t>Compilare i criteri desiderati</a:t>
            </a:r>
          </a:p>
          <a:p>
            <a:pPr lvl="1" eaLnBrk="1" hangingPunct="1">
              <a:buClr>
                <a:srgbClr val="FF0000"/>
              </a:buClr>
              <a:buSzPct val="110000"/>
              <a:buFont typeface="Wingdings" pitchFamily="2" charset="2"/>
              <a:buNone/>
            </a:pPr>
            <a:r>
              <a:rPr lang="it-IT" sz="1800" dirty="0" smtClean="0"/>
              <a:t>Lanciare l’</a:t>
            </a:r>
            <a:r>
              <a:rPr lang="it-IT" sz="1800" dirty="0" err="1" smtClean="0"/>
              <a:t>util</a:t>
            </a:r>
            <a:endParaRPr lang="it-IT" sz="1800" dirty="0" smtClean="0"/>
          </a:p>
          <a:p>
            <a:pPr lvl="1" eaLnBrk="1" hangingPunct="1">
              <a:buClr>
                <a:srgbClr val="FF0000"/>
              </a:buClr>
              <a:buSzPct val="110000"/>
              <a:buFont typeface="Wingdings" pitchFamily="2" charset="2"/>
              <a:buNone/>
            </a:pPr>
            <a:r>
              <a:rPr lang="it-IT" sz="1800" dirty="0" smtClean="0"/>
              <a:t>Monitorarla e stamparla attraverso il Task manager</a:t>
            </a:r>
          </a:p>
          <a:p>
            <a:pPr lvl="1" eaLnBrk="1" hangingPunct="1">
              <a:buClr>
                <a:srgbClr val="FF0000"/>
              </a:buClr>
              <a:buSzPct val="110000"/>
              <a:buFont typeface="Wingdings" pitchFamily="2" charset="2"/>
              <a:buNone/>
            </a:pPr>
            <a:endParaRPr lang="it-IT" sz="1800" dirty="0" smtClean="0"/>
          </a:p>
          <a:p>
            <a:pPr eaLnBrk="1" hangingPunct="1">
              <a:buFont typeface="Wingdings" pitchFamily="2" charset="2"/>
              <a:buNone/>
            </a:pPr>
            <a:endParaRPr lang="it-IT" sz="1600" dirty="0" smtClean="0"/>
          </a:p>
        </p:txBody>
      </p:sp>
      <p:sp>
        <p:nvSpPr>
          <p:cNvPr id="89094" name="Text Box 4"/>
          <p:cNvSpPr txBox="1">
            <a:spLocks noChangeArrowheads="1"/>
          </p:cNvSpPr>
          <p:nvPr/>
        </p:nvSpPr>
        <p:spPr bwMode="auto">
          <a:xfrm>
            <a:off x="6629400" y="48768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it-IT" sz="240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87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88913"/>
            <a:ext cx="7772400" cy="668337"/>
          </a:xfrm>
        </p:spPr>
        <p:txBody>
          <a:bodyPr/>
          <a:lstStyle/>
          <a:p>
            <a:pPr eaLnBrk="1" hangingPunct="1"/>
            <a:r>
              <a:rPr lang="it-IT" sz="4000" smtClean="0"/>
              <a:t>Il modulo Opac WEB</a:t>
            </a:r>
          </a:p>
        </p:txBody>
      </p:sp>
      <p:sp>
        <p:nvSpPr>
          <p:cNvPr id="901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125538"/>
            <a:ext cx="7843838" cy="5616575"/>
          </a:xfrm>
          <a:solidFill>
            <a:schemeClr val="bg1"/>
          </a:solidFill>
        </p:spPr>
        <p:txBody>
          <a:bodyPr/>
          <a:lstStyle/>
          <a:p>
            <a:pPr eaLnBrk="1" hangingPunct="1">
              <a:buSzPct val="150000"/>
              <a:buFontTx/>
              <a:buNone/>
            </a:pPr>
            <a:r>
              <a:rPr lang="it-IT" sz="1800" smtClean="0"/>
              <a:t>	</a:t>
            </a:r>
            <a:r>
              <a:rPr lang="it-IT" sz="2800" smtClean="0"/>
              <a:t>Permette due tipi di collegamento</a:t>
            </a:r>
          </a:p>
          <a:p>
            <a:pPr lvl="1" eaLnBrk="1" hangingPunct="1">
              <a:buClr>
                <a:schemeClr val="tx2"/>
              </a:buClr>
              <a:buSzPct val="120000"/>
              <a:buFontTx/>
              <a:buChar char="o"/>
            </a:pPr>
            <a:r>
              <a:rPr lang="it-IT" sz="2400" b="1" smtClean="0">
                <a:solidFill>
                  <a:srgbClr val="0070C0"/>
                </a:solidFill>
              </a:rPr>
              <a:t>Come UTENTE GENERICO (senza autenticazione)</a:t>
            </a:r>
          </a:p>
          <a:p>
            <a:pPr lvl="2" eaLnBrk="1" hangingPunct="1">
              <a:buSzPct val="120000"/>
              <a:buFontTx/>
              <a:buChar char="•"/>
            </a:pPr>
            <a:r>
              <a:rPr lang="it-IT" sz="1600" smtClean="0"/>
              <a:t>Per effettuare ricerche sul catalogo, trovare la collocazione e conoscere lo stato di prestabilità di una copia, salvare i record selezionati in una cartella temporanea, inviare record per posta elettronica</a:t>
            </a:r>
          </a:p>
          <a:p>
            <a:pPr lvl="2" eaLnBrk="1" hangingPunct="1">
              <a:buSzPct val="120000"/>
              <a:buFontTx/>
              <a:buChar char="•"/>
            </a:pPr>
            <a:endParaRPr lang="it-IT" sz="1400" smtClean="0"/>
          </a:p>
          <a:p>
            <a:pPr lvl="1" eaLnBrk="1" hangingPunct="1">
              <a:buClr>
                <a:schemeClr val="tx2"/>
              </a:buClr>
              <a:buSzPct val="120000"/>
              <a:buFontTx/>
              <a:buChar char="o"/>
            </a:pPr>
            <a:r>
              <a:rPr lang="it-IT" sz="2400" b="1" smtClean="0">
                <a:solidFill>
                  <a:srgbClr val="0070C0"/>
                </a:solidFill>
              </a:rPr>
              <a:t>Come UTENTE IDENTIFICATO (per gli utenti del sistema) </a:t>
            </a:r>
          </a:p>
          <a:p>
            <a:pPr lvl="2" eaLnBrk="1" hangingPunct="1">
              <a:buSzPct val="120000"/>
              <a:buFontTx/>
              <a:buChar char="•"/>
            </a:pPr>
            <a:r>
              <a:rPr lang="it-IT" sz="1600" smtClean="0"/>
              <a:t>Per effettuare le stesse operazioni di un utente generico</a:t>
            </a:r>
          </a:p>
          <a:p>
            <a:pPr lvl="2" eaLnBrk="1" hangingPunct="1">
              <a:buSzPct val="120000"/>
              <a:buFontTx/>
              <a:buChar char="•"/>
            </a:pPr>
            <a:r>
              <a:rPr lang="it-IT" sz="1600" smtClean="0"/>
              <a:t>Prenotare una copia</a:t>
            </a:r>
          </a:p>
          <a:p>
            <a:pPr lvl="2" eaLnBrk="1" hangingPunct="1">
              <a:buSzPct val="120000"/>
              <a:buFontTx/>
              <a:buChar char="•"/>
            </a:pPr>
            <a:r>
              <a:rPr lang="it-IT" sz="1600" smtClean="0"/>
              <a:t>Rinnovare un prestito</a:t>
            </a:r>
          </a:p>
          <a:p>
            <a:pPr lvl="2" eaLnBrk="1" hangingPunct="1">
              <a:buSzPct val="120000"/>
              <a:buFontTx/>
              <a:buChar char="•"/>
            </a:pPr>
            <a:r>
              <a:rPr lang="it-IT" sz="1600" smtClean="0"/>
              <a:t>Creare cartelle permanenti sul server, salvare un set di record in una cartella permanente, spostare record da una cartella a un’altra</a:t>
            </a:r>
          </a:p>
          <a:p>
            <a:pPr lvl="2" eaLnBrk="1" hangingPunct="1">
              <a:buSzPct val="120000"/>
              <a:buFontTx/>
              <a:buChar char="•"/>
            </a:pPr>
            <a:r>
              <a:rPr lang="it-IT" sz="1600" smtClean="0"/>
              <a:t>Salvare strategie di ricerca per sessioni successive</a:t>
            </a:r>
          </a:p>
          <a:p>
            <a:pPr lvl="2" eaLnBrk="1" hangingPunct="1">
              <a:buSzPct val="120000"/>
              <a:buFontTx/>
              <a:buChar char="•"/>
            </a:pPr>
            <a:r>
              <a:rPr lang="it-IT" sz="1600" smtClean="0"/>
              <a:t>Cambiare permanentemente alcune impostazioni della propria interfaccia di ricerca</a:t>
            </a:r>
          </a:p>
          <a:p>
            <a:pPr lvl="1" eaLnBrk="1" hangingPunct="1">
              <a:buClr>
                <a:schemeClr val="tx2"/>
              </a:buClr>
              <a:buSzPct val="120000"/>
              <a:buFontTx/>
              <a:buChar char="•"/>
            </a:pPr>
            <a:endParaRPr lang="it-IT" sz="1600" smtClean="0"/>
          </a:p>
          <a:p>
            <a:pPr lvl="1" eaLnBrk="1" hangingPunct="1">
              <a:buClr>
                <a:srgbClr val="FF0000"/>
              </a:buClr>
              <a:buSzPct val="110000"/>
              <a:buFont typeface="Wingdings" pitchFamily="2" charset="2"/>
              <a:buNone/>
            </a:pPr>
            <a:endParaRPr lang="it-IT" sz="1600" smtClean="0"/>
          </a:p>
          <a:p>
            <a:pPr eaLnBrk="1" hangingPunct="1">
              <a:buFont typeface="Wingdings" pitchFamily="2" charset="2"/>
              <a:buNone/>
            </a:pPr>
            <a:endParaRPr lang="it-IT" sz="1600" smtClean="0"/>
          </a:p>
        </p:txBody>
      </p:sp>
      <p:sp>
        <p:nvSpPr>
          <p:cNvPr id="90118" name="Text Box 5"/>
          <p:cNvSpPr txBox="1">
            <a:spLocks noChangeArrowheads="1"/>
          </p:cNvSpPr>
          <p:nvPr/>
        </p:nvSpPr>
        <p:spPr bwMode="auto">
          <a:xfrm>
            <a:off x="6629400" y="48768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it-IT" sz="240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88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Il modulo Opac Web</a:t>
            </a:r>
          </a:p>
        </p:txBody>
      </p:sp>
      <p:pic>
        <p:nvPicPr>
          <p:cNvPr id="9114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4921" r="8301" b="4921"/>
          <a:stretch>
            <a:fillRect/>
          </a:stretch>
        </p:blipFill>
        <p:spPr>
          <a:xfrm>
            <a:off x="76200" y="1484313"/>
            <a:ext cx="8948738" cy="4946650"/>
          </a:xfrm>
          <a:noFill/>
        </p:spPr>
      </p:pic>
      <p:sp>
        <p:nvSpPr>
          <p:cNvPr id="6" name="AutoShape 21"/>
          <p:cNvSpPr>
            <a:spLocks noChangeArrowheads="1"/>
          </p:cNvSpPr>
          <p:nvPr/>
        </p:nvSpPr>
        <p:spPr bwMode="auto">
          <a:xfrm flipH="1">
            <a:off x="1857375" y="5429250"/>
            <a:ext cx="4929188" cy="785813"/>
          </a:xfrm>
          <a:prstGeom prst="wedgeRectCallout">
            <a:avLst>
              <a:gd name="adj1" fmla="val 50000"/>
              <a:gd name="adj2" fmla="val 1963"/>
            </a:avLst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b="1" dirty="0">
                <a:solidFill>
                  <a:schemeClr val="tx1"/>
                </a:solidFill>
                <a:latin typeface="Calibri" pitchFamily="34" charset="0"/>
              </a:rPr>
              <a:t>Il catalogo dei Sistemi Bibliotecari Integrati genovesi</a:t>
            </a:r>
          </a:p>
          <a:p>
            <a:pPr algn="ctr"/>
            <a:r>
              <a:rPr lang="it-IT" b="1" dirty="0">
                <a:solidFill>
                  <a:schemeClr val="tx1"/>
                </a:solidFill>
                <a:latin typeface="Calibri" pitchFamily="34" charset="0"/>
              </a:rPr>
              <a:t>(Università-Biblioteche civiche) è alla URL:</a:t>
            </a:r>
          </a:p>
          <a:p>
            <a:pPr algn="ctr"/>
            <a:r>
              <a:rPr lang="it-IT" b="1" dirty="0">
                <a:solidFill>
                  <a:schemeClr val="tx1"/>
                </a:solidFill>
                <a:latin typeface="Calibri" pitchFamily="34" charset="0"/>
                <a:hlinkClick r:id="rId3"/>
              </a:rPr>
              <a:t>http://catalogo.sbi.genova.it/ALEPH</a:t>
            </a:r>
            <a:endParaRPr lang="it-IT" b="1" dirty="0">
              <a:solidFill>
                <a:schemeClr val="tx1"/>
              </a:solidFill>
              <a:latin typeface="Calibri" pitchFamily="34" charset="0"/>
            </a:endParaRPr>
          </a:p>
          <a:p>
            <a:pPr algn="ctr"/>
            <a:endParaRPr lang="it-IT" sz="120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89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2000"/>
            <a:ext cx="9753600" cy="6096000"/>
          </a:xfrm>
          <a:prstGeom prst="rect">
            <a:avLst/>
          </a:prstGeom>
          <a:noFill/>
          <a:ln w="6350" cap="sq">
            <a:noFill/>
            <a:miter lim="800000"/>
            <a:headEnd/>
            <a:tailEnd/>
          </a:ln>
        </p:spPr>
      </p:pic>
      <p:sp>
        <p:nvSpPr>
          <p:cNvPr id="92165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0"/>
            <a:ext cx="6300192" cy="936104"/>
          </a:xfrm>
          <a:solidFill>
            <a:srgbClr val="FFFFFF"/>
          </a:solidFill>
        </p:spPr>
        <p:txBody>
          <a:bodyPr/>
          <a:lstStyle/>
          <a:p>
            <a:pPr eaLnBrk="1" hangingPunct="1"/>
            <a:r>
              <a:rPr lang="it-IT" sz="3200" dirty="0" smtClean="0"/>
              <a:t>Il modulo </a:t>
            </a:r>
            <a:r>
              <a:rPr lang="it-IT" sz="3200" dirty="0" err="1" smtClean="0"/>
              <a:t>Opac</a:t>
            </a:r>
            <a:r>
              <a:rPr lang="it-IT" sz="3200" dirty="0" smtClean="0"/>
              <a:t> Web: una </a:t>
            </a:r>
            <a:r>
              <a:rPr lang="it-IT" sz="3200" dirty="0" smtClean="0"/>
              <a:t>panoramica</a:t>
            </a:r>
          </a:p>
        </p:txBody>
      </p:sp>
      <p:sp>
        <p:nvSpPr>
          <p:cNvPr id="921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84313"/>
            <a:ext cx="7843837" cy="45370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it-IT" sz="1800" smtClean="0"/>
          </a:p>
          <a:p>
            <a:pPr lvl="1" eaLnBrk="1" hangingPunct="1">
              <a:buClr>
                <a:schemeClr val="tx2"/>
              </a:buClr>
              <a:buSzPct val="120000"/>
              <a:buFontTx/>
              <a:buChar char="•"/>
            </a:pPr>
            <a:endParaRPr lang="it-IT" sz="1600" smtClean="0"/>
          </a:p>
          <a:p>
            <a:pPr lvl="1" eaLnBrk="1" hangingPunct="1">
              <a:buClr>
                <a:srgbClr val="FF0000"/>
              </a:buClr>
              <a:buSzPct val="110000"/>
              <a:buFont typeface="Wingdings" pitchFamily="2" charset="2"/>
              <a:buNone/>
            </a:pPr>
            <a:endParaRPr lang="it-IT" sz="1600" smtClean="0"/>
          </a:p>
          <a:p>
            <a:pPr eaLnBrk="1" hangingPunct="1">
              <a:buFont typeface="Wingdings" pitchFamily="2" charset="2"/>
              <a:buNone/>
            </a:pPr>
            <a:endParaRPr lang="it-IT" sz="1600" smtClean="0"/>
          </a:p>
        </p:txBody>
      </p:sp>
      <p:sp>
        <p:nvSpPr>
          <p:cNvPr id="92167" name="Text Box 4"/>
          <p:cNvSpPr txBox="1">
            <a:spLocks noChangeArrowheads="1"/>
          </p:cNvSpPr>
          <p:nvPr/>
        </p:nvSpPr>
        <p:spPr bwMode="auto">
          <a:xfrm>
            <a:off x="6629400" y="48768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it-IT" sz="240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1226758" name="AutoShape 6"/>
          <p:cNvSpPr>
            <a:spLocks noChangeArrowheads="1"/>
          </p:cNvSpPr>
          <p:nvPr/>
        </p:nvSpPr>
        <p:spPr bwMode="auto">
          <a:xfrm flipH="1">
            <a:off x="6802438" y="214313"/>
            <a:ext cx="2341562" cy="879475"/>
          </a:xfrm>
          <a:prstGeom prst="wedgeRectCallout">
            <a:avLst>
              <a:gd name="adj1" fmla="val 146949"/>
              <a:gd name="adj2" fmla="val 97065"/>
            </a:avLst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dirty="0">
                <a:latin typeface="Calibri" pitchFamily="34" charset="0"/>
              </a:rPr>
              <a:t>Barre dei menu: </a:t>
            </a:r>
          </a:p>
          <a:p>
            <a:pPr algn="ctr"/>
            <a:r>
              <a:rPr lang="it-IT" dirty="0">
                <a:latin typeface="Calibri" pitchFamily="34" charset="0"/>
              </a:rPr>
              <a:t>BARRA </a:t>
            </a:r>
            <a:r>
              <a:rPr lang="it-IT" dirty="0" err="1">
                <a:latin typeface="Calibri" pitchFamily="34" charset="0"/>
              </a:rPr>
              <a:t>DI</a:t>
            </a:r>
            <a:r>
              <a:rPr lang="it-IT" dirty="0">
                <a:latin typeface="Calibri" pitchFamily="34" charset="0"/>
              </a:rPr>
              <a:t> IDENTIFICAZIONE</a:t>
            </a:r>
          </a:p>
          <a:p>
            <a:pPr algn="ctr"/>
            <a:r>
              <a:rPr lang="it-IT" dirty="0">
                <a:latin typeface="Calibri" pitchFamily="34" charset="0"/>
              </a:rPr>
              <a:t>BARRA </a:t>
            </a:r>
            <a:r>
              <a:rPr lang="it-IT" dirty="0" err="1">
                <a:latin typeface="Calibri" pitchFamily="34" charset="0"/>
              </a:rPr>
              <a:t>DI</a:t>
            </a:r>
            <a:r>
              <a:rPr lang="it-IT" dirty="0">
                <a:latin typeface="Calibri" pitchFamily="34" charset="0"/>
              </a:rPr>
              <a:t> RICERC</a:t>
            </a:r>
            <a:r>
              <a:rPr lang="it-IT" sz="1200" dirty="0"/>
              <a:t>A</a:t>
            </a:r>
          </a:p>
          <a:p>
            <a:pPr algn="ctr"/>
            <a:endParaRPr lang="it-IT" sz="1200" dirty="0"/>
          </a:p>
        </p:txBody>
      </p:sp>
      <p:sp>
        <p:nvSpPr>
          <p:cNvPr id="1226759" name="AutoShape 7"/>
          <p:cNvSpPr>
            <a:spLocks noChangeArrowheads="1"/>
          </p:cNvSpPr>
          <p:nvPr/>
        </p:nvSpPr>
        <p:spPr bwMode="auto">
          <a:xfrm flipH="1">
            <a:off x="4572000" y="4572000"/>
            <a:ext cx="4321175" cy="2071688"/>
          </a:xfrm>
          <a:prstGeom prst="wedgeRectCallout">
            <a:avLst>
              <a:gd name="adj1" fmla="val -22681"/>
              <a:gd name="adj2" fmla="val -50037"/>
            </a:avLst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BARRA </a:t>
            </a:r>
            <a:r>
              <a:rPr lang="it-IT" dirty="0" err="1">
                <a:solidFill>
                  <a:schemeClr val="tx1"/>
                </a:solidFill>
                <a:latin typeface="Calibri" pitchFamily="34" charset="0"/>
              </a:rPr>
              <a:t>DI</a:t>
            </a:r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  IDENTIFICAZIONE</a:t>
            </a:r>
          </a:p>
          <a:p>
            <a:pPr algn="ctr"/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IDENTIFICATI: per accedere come utente accreditato</a:t>
            </a:r>
          </a:p>
          <a:p>
            <a:pPr algn="ctr"/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La mia TESSERA della biblioteca: per modificare dati personali, visualizzare prestiti ecc.</a:t>
            </a:r>
          </a:p>
          <a:p>
            <a:pPr algn="ctr"/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PREFERENZE: per modificare temporaneamente o permanentemente l’interfaccia di ricerca</a:t>
            </a:r>
          </a:p>
          <a:p>
            <a:pPr algn="ctr"/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AIUTO: guida in linea</a:t>
            </a:r>
          </a:p>
          <a:p>
            <a:pPr algn="ctr"/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Bandiera: per passare all’interfaccia inglese</a:t>
            </a:r>
          </a:p>
          <a:p>
            <a:pPr algn="ctr"/>
            <a:endParaRPr lang="it-IT" sz="1200" dirty="0"/>
          </a:p>
          <a:p>
            <a:pPr algn="ctr"/>
            <a:endParaRPr lang="it-IT" sz="1200" dirty="0"/>
          </a:p>
        </p:txBody>
      </p:sp>
      <p:sp>
        <p:nvSpPr>
          <p:cNvPr id="1226760" name="AutoShape 8"/>
          <p:cNvSpPr>
            <a:spLocks noChangeArrowheads="1"/>
          </p:cNvSpPr>
          <p:nvPr/>
        </p:nvSpPr>
        <p:spPr bwMode="auto">
          <a:xfrm flipH="1">
            <a:off x="571500" y="4786313"/>
            <a:ext cx="3816350" cy="1651000"/>
          </a:xfrm>
          <a:prstGeom prst="wedgeRectCallout">
            <a:avLst>
              <a:gd name="adj1" fmla="val 11190"/>
              <a:gd name="adj2" fmla="val -52264"/>
            </a:avLst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BARRA </a:t>
            </a:r>
            <a:r>
              <a:rPr lang="it-IT" dirty="0" err="1">
                <a:solidFill>
                  <a:schemeClr val="tx1"/>
                </a:solidFill>
                <a:latin typeface="Calibri" pitchFamily="34" charset="0"/>
              </a:rPr>
              <a:t>DI</a:t>
            </a:r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 RICERCA:</a:t>
            </a:r>
          </a:p>
          <a:p>
            <a:pPr algn="ctr"/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CATALOGHI: per cambiare catalogo  (es. Authority) o eseguire la ricerca su porzioni di catalogo (Libro antico)</a:t>
            </a:r>
          </a:p>
          <a:p>
            <a:pPr algn="ctr"/>
            <a:endParaRPr lang="it-IT" dirty="0">
              <a:solidFill>
                <a:schemeClr val="tx1"/>
              </a:solidFill>
              <a:latin typeface="Calibri" pitchFamily="34" charset="0"/>
            </a:endParaRPr>
          </a:p>
          <a:p>
            <a:pPr algn="ctr"/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Per cambiare modalità di ricerca, tornare ai i risultati, rivedere le ricerche effettuate</a:t>
            </a:r>
          </a:p>
          <a:p>
            <a:pPr algn="ctr"/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Visualizzare il contenuto del proprio scaffale elettronico </a:t>
            </a:r>
          </a:p>
          <a:p>
            <a:pPr algn="ctr"/>
            <a:endParaRPr lang="it-IT" sz="1200" dirty="0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90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67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67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6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6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6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6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6758" grpId="0" animBg="1" autoUpdateAnimBg="0"/>
      <p:bldP spid="1226759" grpId="0" animBg="1" autoUpdateAnimBg="0"/>
      <p:bldP spid="1226760" grpId="0" animBg="1" autoUpdateAnimBg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642938"/>
            <a:ext cx="8978900" cy="6096000"/>
          </a:xfrm>
          <a:noFill/>
        </p:spPr>
      </p:pic>
      <p:sp>
        <p:nvSpPr>
          <p:cNvPr id="93189" name="Rectangle 3"/>
          <p:cNvSpPr>
            <a:spLocks noGrp="1" noChangeArrowheads="1"/>
          </p:cNvSpPr>
          <p:nvPr>
            <p:ph type="title"/>
          </p:nvPr>
        </p:nvSpPr>
        <p:spPr>
          <a:xfrm>
            <a:off x="827088" y="1"/>
            <a:ext cx="7848600" cy="836712"/>
          </a:xfrm>
        </p:spPr>
        <p:txBody>
          <a:bodyPr/>
          <a:lstStyle/>
          <a:p>
            <a:pPr eaLnBrk="1" hangingPunct="1"/>
            <a:r>
              <a:rPr lang="it-IT" sz="3600" dirty="0" smtClean="0"/>
              <a:t>Ricerca nel catalogo</a:t>
            </a:r>
          </a:p>
        </p:txBody>
      </p:sp>
      <p:sp>
        <p:nvSpPr>
          <p:cNvPr id="1209348" name="AutoShape 4"/>
          <p:cNvSpPr>
            <a:spLocks noChangeArrowheads="1"/>
          </p:cNvSpPr>
          <p:nvPr/>
        </p:nvSpPr>
        <p:spPr bwMode="auto">
          <a:xfrm flipH="1">
            <a:off x="6357938" y="2428875"/>
            <a:ext cx="2374900" cy="2296269"/>
          </a:xfrm>
          <a:prstGeom prst="wedgeRectCallout">
            <a:avLst>
              <a:gd name="adj1" fmla="val 145986"/>
              <a:gd name="adj2" fmla="val -48347"/>
            </a:avLst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b="1" dirty="0">
                <a:latin typeface="Calibri" pitchFamily="34" charset="0"/>
              </a:rPr>
              <a:t>RICERCA SEMPLICE  </a:t>
            </a:r>
          </a:p>
          <a:p>
            <a:pPr algn="ctr"/>
            <a:r>
              <a:rPr lang="it-IT" dirty="0" smtClean="0">
                <a:latin typeface="Calibri" pitchFamily="34" charset="0"/>
              </a:rPr>
              <a:t>(selezionare il tipo di ricerca e inserire </a:t>
            </a:r>
            <a:r>
              <a:rPr lang="it-IT" dirty="0">
                <a:latin typeface="Calibri" pitchFamily="34" charset="0"/>
              </a:rPr>
              <a:t>nella casella di ricerca </a:t>
            </a:r>
            <a:r>
              <a:rPr lang="it-IT" dirty="0" smtClean="0">
                <a:latin typeface="Calibri" pitchFamily="34" charset="0"/>
              </a:rPr>
              <a:t>i criteri desiderati:</a:t>
            </a:r>
            <a:br>
              <a:rPr lang="it-IT" dirty="0" smtClean="0">
                <a:latin typeface="Calibri" pitchFamily="34" charset="0"/>
              </a:rPr>
            </a:br>
            <a:r>
              <a:rPr lang="it-IT" dirty="0" smtClean="0">
                <a:latin typeface="Calibri" pitchFamily="34" charset="0"/>
              </a:rPr>
              <a:t>NB: in </a:t>
            </a:r>
            <a:r>
              <a:rPr lang="it-IT" dirty="0" err="1" smtClean="0">
                <a:latin typeface="Calibri" pitchFamily="34" charset="0"/>
              </a:rPr>
              <a:t>Opac</a:t>
            </a:r>
            <a:r>
              <a:rPr lang="it-IT" dirty="0" smtClean="0">
                <a:latin typeface="Calibri" pitchFamily="34" charset="0"/>
              </a:rPr>
              <a:t> un’unica maschera permette di effettuare indifferentemente ricerche per parola o per scorrimento</a:t>
            </a:r>
            <a:endParaRPr lang="it-IT" dirty="0">
              <a:latin typeface="Calibri" pitchFamily="34" charset="0"/>
            </a:endParaRPr>
          </a:p>
          <a:p>
            <a:pPr algn="ctr"/>
            <a:endParaRPr lang="it-IT" sz="1200" dirty="0"/>
          </a:p>
        </p:txBody>
      </p:sp>
      <p:sp>
        <p:nvSpPr>
          <p:cNvPr id="1209349" name="AutoShape 5"/>
          <p:cNvSpPr>
            <a:spLocks noChangeArrowheads="1"/>
          </p:cNvSpPr>
          <p:nvPr/>
        </p:nvSpPr>
        <p:spPr bwMode="auto">
          <a:xfrm flipH="1">
            <a:off x="6372225" y="5084763"/>
            <a:ext cx="2303463" cy="1152525"/>
          </a:xfrm>
          <a:prstGeom prst="wedgeRectCallout">
            <a:avLst>
              <a:gd name="adj1" fmla="val 265625"/>
              <a:gd name="adj2" fmla="val -138634"/>
            </a:avLst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sz="1200" dirty="0">
                <a:latin typeface="Calibri" pitchFamily="34" charset="0"/>
              </a:rPr>
              <a:t>La ricerca può essere </a:t>
            </a:r>
            <a:r>
              <a:rPr lang="it-IT" sz="1200" b="1" dirty="0">
                <a:latin typeface="Calibri" pitchFamily="34" charset="0"/>
              </a:rPr>
              <a:t>LIMITATA</a:t>
            </a:r>
            <a:r>
              <a:rPr lang="it-IT" sz="1200" dirty="0">
                <a:latin typeface="Calibri" pitchFamily="34" charset="0"/>
              </a:rPr>
              <a:t> specificando ulteriori criteri:</a:t>
            </a:r>
          </a:p>
          <a:p>
            <a:pPr algn="ctr"/>
            <a:r>
              <a:rPr lang="it-IT" sz="1200" dirty="0">
                <a:latin typeface="Calibri" pitchFamily="34" charset="0"/>
              </a:rPr>
              <a:t>Lingua, Tipo documento, Biblioteca, </a:t>
            </a:r>
            <a:r>
              <a:rPr lang="it-IT" sz="1200" dirty="0" err="1">
                <a:latin typeface="Calibri" pitchFamily="34" charset="0"/>
              </a:rPr>
              <a:t>Range</a:t>
            </a:r>
            <a:r>
              <a:rPr lang="it-IT" sz="1200" dirty="0">
                <a:latin typeface="Calibri" pitchFamily="34" charset="0"/>
              </a:rPr>
              <a:t> di date</a:t>
            </a:r>
          </a:p>
          <a:p>
            <a:pPr algn="ctr"/>
            <a:endParaRPr lang="it-IT" sz="1200" dirty="0"/>
          </a:p>
        </p:txBody>
      </p:sp>
      <p:sp>
        <p:nvSpPr>
          <p:cNvPr id="93193" name="Oval 8"/>
          <p:cNvSpPr>
            <a:spLocks noChangeArrowheads="1"/>
          </p:cNvSpPr>
          <p:nvPr/>
        </p:nvSpPr>
        <p:spPr bwMode="auto">
          <a:xfrm>
            <a:off x="1500188" y="2286000"/>
            <a:ext cx="1357312" cy="433388"/>
          </a:xfrm>
          <a:prstGeom prst="ellipse">
            <a:avLst/>
          </a:prstGeom>
          <a:noFill/>
          <a:ln w="25400" cap="sq">
            <a:solidFill>
              <a:srgbClr val="FF00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91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09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09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09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09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9348" grpId="0" animBg="1" autoUpdateAnimBg="0"/>
      <p:bldP spid="1209349" grpId="0" animBg="1" autoUpdateAnimBg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 w="6350" cap="sq">
            <a:noFill/>
            <a:miter lim="800000"/>
            <a:headEnd/>
            <a:tailEnd/>
          </a:ln>
        </p:spPr>
      </p:pic>
      <p:sp>
        <p:nvSpPr>
          <p:cNvPr id="9421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5832475"/>
            <a:ext cx="5292080" cy="1025525"/>
          </a:xfrm>
        </p:spPr>
        <p:txBody>
          <a:bodyPr/>
          <a:lstStyle/>
          <a:p>
            <a:pPr eaLnBrk="1" hangingPunct="1"/>
            <a:r>
              <a:rPr lang="it-IT" sz="3200" dirty="0" smtClean="0"/>
              <a:t>Ricerca avanzata</a:t>
            </a:r>
          </a:p>
        </p:txBody>
      </p:sp>
      <p:sp>
        <p:nvSpPr>
          <p:cNvPr id="1221636" name="AutoShape 4"/>
          <p:cNvSpPr>
            <a:spLocks noChangeArrowheads="1"/>
          </p:cNvSpPr>
          <p:nvPr/>
        </p:nvSpPr>
        <p:spPr bwMode="auto">
          <a:xfrm flipH="1">
            <a:off x="6215063" y="3286125"/>
            <a:ext cx="2232025" cy="720725"/>
          </a:xfrm>
          <a:prstGeom prst="wedgeRectCallout">
            <a:avLst>
              <a:gd name="adj1" fmla="val 131292"/>
              <a:gd name="adj2" fmla="val -161898"/>
            </a:avLst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dirty="0">
                <a:latin typeface="Calibri" pitchFamily="34" charset="0"/>
              </a:rPr>
              <a:t>AVANZATA: Inserire i criteri di ricerca separatamente nelle caselle di ricerca  </a:t>
            </a:r>
          </a:p>
          <a:p>
            <a:pPr algn="ctr"/>
            <a:endParaRPr lang="it-IT" sz="1200" dirty="0"/>
          </a:p>
        </p:txBody>
      </p:sp>
      <p:sp>
        <p:nvSpPr>
          <p:cNvPr id="1221637" name="AutoShape 5"/>
          <p:cNvSpPr>
            <a:spLocks noChangeArrowheads="1"/>
          </p:cNvSpPr>
          <p:nvPr/>
        </p:nvSpPr>
        <p:spPr bwMode="auto">
          <a:xfrm flipH="1">
            <a:off x="6000750" y="4357688"/>
            <a:ext cx="2952750" cy="863600"/>
          </a:xfrm>
          <a:prstGeom prst="wedgeRectCallout">
            <a:avLst>
              <a:gd name="adj1" fmla="val 84514"/>
              <a:gd name="adj2" fmla="val -92648"/>
            </a:avLst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dirty="0">
                <a:latin typeface="Calibri" pitchFamily="34" charset="0"/>
              </a:rPr>
              <a:t>La ricerca può essere LIMITATA specificando ulteriori criteri:</a:t>
            </a:r>
          </a:p>
          <a:p>
            <a:pPr algn="ctr"/>
            <a:r>
              <a:rPr lang="it-IT" dirty="0">
                <a:latin typeface="Calibri" pitchFamily="34" charset="0"/>
              </a:rPr>
              <a:t>Lingua, Tipo documento, Biblioteca, </a:t>
            </a:r>
            <a:r>
              <a:rPr lang="it-IT" dirty="0" err="1">
                <a:latin typeface="Calibri" pitchFamily="34" charset="0"/>
              </a:rPr>
              <a:t>Range</a:t>
            </a:r>
            <a:r>
              <a:rPr lang="it-IT" dirty="0">
                <a:latin typeface="Calibri" pitchFamily="34" charset="0"/>
              </a:rPr>
              <a:t> di date</a:t>
            </a:r>
          </a:p>
          <a:p>
            <a:pPr algn="ctr"/>
            <a:endParaRPr lang="it-IT" sz="1200" dirty="0"/>
          </a:p>
        </p:txBody>
      </p:sp>
      <p:sp>
        <p:nvSpPr>
          <p:cNvPr id="94216" name="Oval 7"/>
          <p:cNvSpPr>
            <a:spLocks noChangeArrowheads="1"/>
          </p:cNvSpPr>
          <p:nvPr/>
        </p:nvSpPr>
        <p:spPr bwMode="auto">
          <a:xfrm>
            <a:off x="3000375" y="2214563"/>
            <a:ext cx="1071563" cy="433387"/>
          </a:xfrm>
          <a:prstGeom prst="ellipse">
            <a:avLst/>
          </a:prstGeom>
          <a:noFill/>
          <a:ln w="25400" cap="sq">
            <a:solidFill>
              <a:srgbClr val="FF00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94217" name="Text Box 12"/>
          <p:cNvSpPr txBox="1">
            <a:spLocks noChangeArrowheads="1"/>
          </p:cNvSpPr>
          <p:nvPr/>
        </p:nvSpPr>
        <p:spPr bwMode="auto">
          <a:xfrm>
            <a:off x="5643563" y="5715000"/>
            <a:ext cx="3363912" cy="738664"/>
          </a:xfrm>
          <a:prstGeom prst="rect">
            <a:avLst/>
          </a:prstGeom>
          <a:solidFill>
            <a:srgbClr val="FF9900"/>
          </a:solidFill>
          <a:ln w="6350" cap="sq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Vengono visualizzati i risultati per ogni criterio immesso; il TOTALE dà il set di record che soddisfa tutti i criteri</a:t>
            </a:r>
          </a:p>
        </p:txBody>
      </p:sp>
      <p:sp>
        <p:nvSpPr>
          <p:cNvPr id="94218" name="Oval 7"/>
          <p:cNvSpPr>
            <a:spLocks noChangeArrowheads="1"/>
          </p:cNvSpPr>
          <p:nvPr/>
        </p:nvSpPr>
        <p:spPr bwMode="auto">
          <a:xfrm>
            <a:off x="3143250" y="4071938"/>
            <a:ext cx="2714625" cy="433387"/>
          </a:xfrm>
          <a:prstGeom prst="ellipse">
            <a:avLst/>
          </a:prstGeom>
          <a:noFill/>
          <a:ln w="25400" cap="sq">
            <a:solidFill>
              <a:srgbClr val="FF00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13" name="Segnaposto numero diapositiva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92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1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1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1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1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1636" grpId="0" animBg="1" autoUpdateAnimBg="0"/>
      <p:bldP spid="1221637" grpId="0" animBg="1" autoUpdateAnimBg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600" dirty="0" smtClean="0"/>
              <a:t>Il tastierino virtuale per altri alfabeti</a:t>
            </a:r>
            <a:endParaRPr lang="it-IT" sz="3600" dirty="0" smtClean="0"/>
          </a:p>
        </p:txBody>
      </p:sp>
      <p:pic>
        <p:nvPicPr>
          <p:cNvPr id="9523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71600" y="1196752"/>
            <a:ext cx="7242175" cy="4525963"/>
          </a:xfrm>
          <a:noFill/>
        </p:spPr>
      </p:pic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93</a:t>
            </a:fld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57188" y="5786438"/>
            <a:ext cx="6972037" cy="83099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600" dirty="0" smtClean="0">
                <a:solidFill>
                  <a:srgbClr val="002060"/>
                </a:solidFill>
                <a:latin typeface="Calibri" pitchFamily="34" charset="0"/>
              </a:rPr>
              <a:t>Sia nella Ricerca semplice che in quella avanzata è </a:t>
            </a:r>
            <a:r>
              <a:rPr lang="it-IT" sz="1600" dirty="0">
                <a:solidFill>
                  <a:srgbClr val="002060"/>
                </a:solidFill>
                <a:latin typeface="Calibri" pitchFamily="34" charset="0"/>
              </a:rPr>
              <a:t>disponibile anche un tastierino </a:t>
            </a:r>
          </a:p>
          <a:p>
            <a:pPr>
              <a:defRPr/>
            </a:pPr>
            <a:r>
              <a:rPr lang="it-IT" sz="1600" dirty="0">
                <a:solidFill>
                  <a:srgbClr val="002060"/>
                </a:solidFill>
                <a:latin typeface="Calibri" pitchFamily="34" charset="0"/>
              </a:rPr>
              <a:t>virtuale immettere i criteri di ricerca in altri alfabeti</a:t>
            </a:r>
          </a:p>
          <a:p>
            <a:pPr>
              <a:defRPr/>
            </a:pPr>
            <a:r>
              <a:rPr lang="it-IT" sz="1600" dirty="0">
                <a:solidFill>
                  <a:srgbClr val="002060"/>
                </a:solidFill>
                <a:latin typeface="Calibri" pitchFamily="34" charset="0"/>
              </a:rPr>
              <a:t>(saranno estratti solo i documenti descritti a catalogo in </a:t>
            </a:r>
            <a:r>
              <a:rPr lang="it-IT" sz="1600" dirty="0" smtClean="0">
                <a:solidFill>
                  <a:srgbClr val="002060"/>
                </a:solidFill>
                <a:latin typeface="Calibri" pitchFamily="34" charset="0"/>
              </a:rPr>
              <a:t>altre scritture)</a:t>
            </a:r>
            <a:endParaRPr lang="it-IT" sz="1600" dirty="0">
              <a:solidFill>
                <a:srgbClr val="002060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 cstate="print"/>
          <a:srcRect r="20670"/>
          <a:stretch>
            <a:fillRect/>
          </a:stretch>
        </p:blipFill>
        <p:spPr bwMode="auto">
          <a:xfrm>
            <a:off x="0" y="214313"/>
            <a:ext cx="9672638" cy="7620000"/>
          </a:xfrm>
          <a:prstGeom prst="rect">
            <a:avLst/>
          </a:prstGeom>
          <a:noFill/>
          <a:ln w="6350" cap="sq">
            <a:noFill/>
            <a:miter lim="800000"/>
            <a:headEnd/>
            <a:tailEnd/>
          </a:ln>
        </p:spPr>
      </p:pic>
      <p:sp>
        <p:nvSpPr>
          <p:cNvPr id="96261" name="Rectangle 3"/>
          <p:cNvSpPr>
            <a:spLocks noGrp="1" noChangeArrowheads="1"/>
          </p:cNvSpPr>
          <p:nvPr>
            <p:ph type="title"/>
          </p:nvPr>
        </p:nvSpPr>
        <p:spPr>
          <a:xfrm>
            <a:off x="971600" y="260648"/>
            <a:ext cx="5832648" cy="1025525"/>
          </a:xfrm>
          <a:solidFill>
            <a:srgbClr val="FFFFFF"/>
          </a:solidFill>
        </p:spPr>
        <p:txBody>
          <a:bodyPr/>
          <a:lstStyle/>
          <a:p>
            <a:pPr eaLnBrk="1" hangingPunct="1"/>
            <a:r>
              <a:rPr lang="it-IT" sz="3200" dirty="0" smtClean="0"/>
              <a:t>La ricerca Nuove </a:t>
            </a:r>
            <a:r>
              <a:rPr lang="it-IT" sz="3200" dirty="0" smtClean="0"/>
              <a:t>accessioni</a:t>
            </a:r>
          </a:p>
        </p:txBody>
      </p:sp>
      <p:sp>
        <p:nvSpPr>
          <p:cNvPr id="1223684" name="AutoShape 4"/>
          <p:cNvSpPr>
            <a:spLocks noChangeArrowheads="1"/>
          </p:cNvSpPr>
          <p:nvPr/>
        </p:nvSpPr>
        <p:spPr bwMode="auto">
          <a:xfrm flipH="1">
            <a:off x="5857875" y="4429125"/>
            <a:ext cx="2232025" cy="1152525"/>
          </a:xfrm>
          <a:prstGeom prst="wedgeRectCallout">
            <a:avLst>
              <a:gd name="adj1" fmla="val -46940"/>
              <a:gd name="adj2" fmla="val -194981"/>
            </a:avLst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sz="1200" dirty="0">
                <a:latin typeface="Calibri" pitchFamily="34" charset="0"/>
              </a:rPr>
              <a:t>NUOVE ACCESSIONI: Permette di recuperare e visualizzare gli ULTIMI ARRIVI di materiale monografico di una o tutte le biblioteche</a:t>
            </a:r>
          </a:p>
          <a:p>
            <a:pPr algn="ctr"/>
            <a:endParaRPr lang="it-IT" sz="1200" dirty="0"/>
          </a:p>
        </p:txBody>
      </p:sp>
      <p:sp>
        <p:nvSpPr>
          <p:cNvPr id="96263" name="Text Box 7"/>
          <p:cNvSpPr txBox="1">
            <a:spLocks noChangeArrowheads="1"/>
          </p:cNvSpPr>
          <p:nvPr/>
        </p:nvSpPr>
        <p:spPr bwMode="auto">
          <a:xfrm>
            <a:off x="323850" y="6021388"/>
            <a:ext cx="6111875" cy="304800"/>
          </a:xfrm>
          <a:prstGeom prst="rect">
            <a:avLst/>
          </a:prstGeom>
          <a:solidFill>
            <a:srgbClr val="FF9900"/>
          </a:solidFill>
          <a:ln w="6350" cap="sq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Il </a:t>
            </a:r>
            <a:r>
              <a:rPr lang="it-IT" dirty="0" err="1">
                <a:solidFill>
                  <a:schemeClr val="tx1"/>
                </a:solidFill>
                <a:latin typeface="Calibri" pitchFamily="34" charset="0"/>
              </a:rPr>
              <a:t>range</a:t>
            </a:r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 temporale può essere settato a 7-14-30 giorni</a:t>
            </a:r>
          </a:p>
        </p:txBody>
      </p:sp>
      <p:sp>
        <p:nvSpPr>
          <p:cNvPr id="96264" name="Oval 7"/>
          <p:cNvSpPr>
            <a:spLocks noChangeArrowheads="1"/>
          </p:cNvSpPr>
          <p:nvPr/>
        </p:nvSpPr>
        <p:spPr bwMode="auto">
          <a:xfrm>
            <a:off x="7429500" y="2286000"/>
            <a:ext cx="1714500" cy="433388"/>
          </a:xfrm>
          <a:prstGeom prst="ellipse">
            <a:avLst/>
          </a:prstGeom>
          <a:noFill/>
          <a:ln w="25400" cap="sq">
            <a:solidFill>
              <a:srgbClr val="FF00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94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3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3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3684" grpId="0" animBg="1" autoUpdateAnimBg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75"/>
          </a:xfrm>
        </p:spPr>
        <p:txBody>
          <a:bodyPr/>
          <a:lstStyle/>
          <a:p>
            <a:r>
              <a:rPr lang="it-IT" sz="3200" smtClean="0"/>
              <a:t>Ricerca e visualizzazione dei risultati</a:t>
            </a:r>
          </a:p>
        </p:txBody>
      </p:sp>
      <p:pic>
        <p:nvPicPr>
          <p:cNvPr id="9728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9448" r="29527" b="28346"/>
          <a:stretch>
            <a:fillRect/>
          </a:stretch>
        </p:blipFill>
        <p:spPr>
          <a:xfrm>
            <a:off x="0" y="1268760"/>
            <a:ext cx="8717308" cy="4808438"/>
          </a:xfrm>
          <a:noFill/>
        </p:spPr>
      </p:pic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95</a:t>
            </a:fld>
            <a:endParaRPr lang="it-IT" dirty="0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 cstate="print"/>
          <a:srcRect t="9448" b="4724"/>
          <a:stretch>
            <a:fillRect/>
          </a:stretch>
        </p:blipFill>
        <p:spPr bwMode="auto">
          <a:xfrm>
            <a:off x="0" y="571500"/>
            <a:ext cx="9144000" cy="5886450"/>
          </a:xfrm>
          <a:prstGeom prst="rect">
            <a:avLst/>
          </a:prstGeom>
          <a:noFill/>
          <a:ln w="6350" cap="sq">
            <a:noFill/>
            <a:miter lim="800000"/>
            <a:headEnd/>
            <a:tailEnd/>
          </a:ln>
        </p:spPr>
      </p:pic>
      <p:sp>
        <p:nvSpPr>
          <p:cNvPr id="98309" name="Rectangle 3"/>
          <p:cNvSpPr>
            <a:spLocks noGrp="1" noChangeArrowheads="1"/>
          </p:cNvSpPr>
          <p:nvPr>
            <p:ph type="title"/>
          </p:nvPr>
        </p:nvSpPr>
        <p:spPr>
          <a:xfrm>
            <a:off x="827088" y="0"/>
            <a:ext cx="7848600" cy="836613"/>
          </a:xfrm>
        </p:spPr>
        <p:txBody>
          <a:bodyPr/>
          <a:lstStyle/>
          <a:p>
            <a:pPr eaLnBrk="1" hangingPunct="1"/>
            <a:r>
              <a:rPr lang="it-IT" sz="3200" smtClean="0"/>
              <a:t>Accesso libero: Risultato della ricerca</a:t>
            </a:r>
          </a:p>
        </p:txBody>
      </p:sp>
      <p:sp>
        <p:nvSpPr>
          <p:cNvPr id="1211396" name="AutoShape 4"/>
          <p:cNvSpPr>
            <a:spLocks noChangeArrowheads="1"/>
          </p:cNvSpPr>
          <p:nvPr/>
        </p:nvSpPr>
        <p:spPr bwMode="auto">
          <a:xfrm flipH="1">
            <a:off x="6572250" y="1428750"/>
            <a:ext cx="2232025" cy="868363"/>
          </a:xfrm>
          <a:prstGeom prst="wedgeRectCallout">
            <a:avLst>
              <a:gd name="adj1" fmla="val 110431"/>
              <a:gd name="adj2" fmla="val 74273"/>
            </a:avLst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dirty="0">
                <a:latin typeface="Calibri" pitchFamily="34" charset="0"/>
              </a:rPr>
              <a:t>Il set può essere ORDINATO, VISUALIZZATO in altri formati</a:t>
            </a:r>
          </a:p>
          <a:p>
            <a:pPr algn="ctr"/>
            <a:endParaRPr lang="it-IT" sz="1200" dirty="0"/>
          </a:p>
        </p:txBody>
      </p:sp>
      <p:sp>
        <p:nvSpPr>
          <p:cNvPr id="1211397" name="AutoShape 5"/>
          <p:cNvSpPr>
            <a:spLocks noChangeArrowheads="1"/>
          </p:cNvSpPr>
          <p:nvPr/>
        </p:nvSpPr>
        <p:spPr bwMode="auto">
          <a:xfrm flipH="1">
            <a:off x="395288" y="5516563"/>
            <a:ext cx="2303462" cy="1152525"/>
          </a:xfrm>
          <a:prstGeom prst="wedgeRectCallout">
            <a:avLst>
              <a:gd name="adj1" fmla="val 40903"/>
              <a:gd name="adj2" fmla="val -146144"/>
            </a:avLst>
          </a:prstGeom>
          <a:solidFill>
            <a:schemeClr val="tx2">
              <a:lumMod val="20000"/>
              <a:lumOff val="80000"/>
            </a:schemeClr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Cliccando sul titolo si visualizza il record in formato completo</a:t>
            </a:r>
          </a:p>
          <a:p>
            <a:pPr algn="ctr"/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1211398" name="AutoShape 6"/>
          <p:cNvSpPr>
            <a:spLocks noChangeArrowheads="1"/>
          </p:cNvSpPr>
          <p:nvPr/>
        </p:nvSpPr>
        <p:spPr bwMode="auto">
          <a:xfrm flipH="1">
            <a:off x="2339975" y="836613"/>
            <a:ext cx="6551613" cy="360362"/>
          </a:xfrm>
          <a:prstGeom prst="wedgeRectCallout">
            <a:avLst>
              <a:gd name="adj1" fmla="val -33116"/>
              <a:gd name="adj2" fmla="val 43829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Il set di record ottenuto è visualizzato in FORMATO BREVE TABELLARE</a:t>
            </a:r>
          </a:p>
        </p:txBody>
      </p:sp>
      <p:sp>
        <p:nvSpPr>
          <p:cNvPr id="98313" name="Oval 7"/>
          <p:cNvSpPr>
            <a:spLocks noChangeArrowheads="1"/>
          </p:cNvSpPr>
          <p:nvPr/>
        </p:nvSpPr>
        <p:spPr bwMode="auto">
          <a:xfrm>
            <a:off x="928688" y="3071813"/>
            <a:ext cx="720725" cy="358775"/>
          </a:xfrm>
          <a:prstGeom prst="ellipse">
            <a:avLst/>
          </a:prstGeom>
          <a:noFill/>
          <a:ln w="25400" cap="sq">
            <a:solidFill>
              <a:srgbClr val="FF00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98314" name="Oval 11"/>
          <p:cNvSpPr>
            <a:spLocks noChangeArrowheads="1"/>
          </p:cNvSpPr>
          <p:nvPr/>
        </p:nvSpPr>
        <p:spPr bwMode="auto">
          <a:xfrm>
            <a:off x="2571750" y="3071813"/>
            <a:ext cx="720725" cy="358775"/>
          </a:xfrm>
          <a:prstGeom prst="ellipse">
            <a:avLst/>
          </a:prstGeom>
          <a:noFill/>
          <a:ln w="25400" cap="sq">
            <a:solidFill>
              <a:srgbClr val="FF00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98315" name="Oval 12"/>
          <p:cNvSpPr>
            <a:spLocks noChangeArrowheads="1"/>
          </p:cNvSpPr>
          <p:nvPr/>
        </p:nvSpPr>
        <p:spPr bwMode="auto">
          <a:xfrm>
            <a:off x="4071938" y="3071813"/>
            <a:ext cx="720725" cy="358775"/>
          </a:xfrm>
          <a:prstGeom prst="ellipse">
            <a:avLst/>
          </a:prstGeom>
          <a:noFill/>
          <a:ln w="25400" cap="sq">
            <a:solidFill>
              <a:srgbClr val="FF00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15" name="AutoShape 5"/>
          <p:cNvSpPr>
            <a:spLocks noChangeArrowheads="1"/>
          </p:cNvSpPr>
          <p:nvPr/>
        </p:nvSpPr>
        <p:spPr bwMode="auto">
          <a:xfrm flipH="1">
            <a:off x="4286250" y="4643438"/>
            <a:ext cx="4214813" cy="1152525"/>
          </a:xfrm>
          <a:prstGeom prst="wedgeRectCallout">
            <a:avLst>
              <a:gd name="adj1" fmla="val 40903"/>
              <a:gd name="adj2" fmla="val -146144"/>
            </a:avLst>
          </a:prstGeom>
          <a:solidFill>
            <a:schemeClr val="tx2">
              <a:lumMod val="20000"/>
              <a:lumOff val="80000"/>
            </a:schemeClr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Altre possibilità di ordinamento cliccando su Autore, titolo, Anno</a:t>
            </a:r>
          </a:p>
        </p:txBody>
      </p:sp>
      <p:sp>
        <p:nvSpPr>
          <p:cNvPr id="13" name="Segnaposto numero diapositiva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96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11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11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11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11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11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11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1396" grpId="0" animBg="1" autoUpdateAnimBg="0"/>
      <p:bldP spid="1211397" grpId="0" animBg="1" autoUpdateAnimBg="0"/>
      <p:bldP spid="1211398" grpId="0" animBg="1" autoUpdateAnimBg="0"/>
      <p:bldP spid="15" grpId="0" animBg="1" autoUpdateAnimBg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it-IT" dirty="0" smtClean="0"/>
              <a:t>Visualizzazione di un record</a:t>
            </a:r>
          </a:p>
        </p:txBody>
      </p:sp>
      <p:pic>
        <p:nvPicPr>
          <p:cNvPr id="10035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52425" y="1071563"/>
            <a:ext cx="8505825" cy="5786437"/>
          </a:xfrm>
          <a:noFill/>
        </p:spPr>
      </p:pic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97</a:t>
            </a:fld>
            <a:endParaRPr lang="it-IT" dirty="0"/>
          </a:p>
        </p:txBody>
      </p:sp>
      <p:sp>
        <p:nvSpPr>
          <p:cNvPr id="5" name="AutoShape 8"/>
          <p:cNvSpPr>
            <a:spLocks noChangeArrowheads="1"/>
          </p:cNvSpPr>
          <p:nvPr/>
        </p:nvSpPr>
        <p:spPr bwMode="auto">
          <a:xfrm flipH="1">
            <a:off x="4768696" y="2626910"/>
            <a:ext cx="2071688" cy="928688"/>
          </a:xfrm>
          <a:prstGeom prst="wedgeRectCallout">
            <a:avLst>
              <a:gd name="adj1" fmla="val 156624"/>
              <a:gd name="adj2" fmla="val 121921"/>
            </a:avLst>
          </a:prstGeom>
          <a:solidFill>
            <a:schemeClr val="tx2">
              <a:lumMod val="20000"/>
              <a:lumOff val="80000"/>
            </a:schemeClr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Navigare nel catalogo trovando altri documenti dello stesso AUTORE, COLLANA, SOGGETTO </a:t>
            </a:r>
            <a:r>
              <a:rPr lang="it-IT" sz="1200" dirty="0">
                <a:solidFill>
                  <a:schemeClr val="tx1"/>
                </a:solidFill>
              </a:rPr>
              <a:t>ecc.</a:t>
            </a:r>
          </a:p>
          <a:p>
            <a:pPr algn="ctr"/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 flipH="1">
            <a:off x="4284663" y="5589588"/>
            <a:ext cx="2303462" cy="647700"/>
          </a:xfrm>
          <a:prstGeom prst="wedgeRectCallout">
            <a:avLst>
              <a:gd name="adj1" fmla="val 117603"/>
              <a:gd name="adj2" fmla="val -4956"/>
            </a:avLst>
          </a:prstGeom>
          <a:solidFill>
            <a:schemeClr val="tx2">
              <a:lumMod val="20000"/>
              <a:lumOff val="80000"/>
            </a:schemeClr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>
                <a:solidFill>
                  <a:schemeClr val="tx1"/>
                </a:solidFill>
                <a:latin typeface="Calibri" pitchFamily="34" charset="0"/>
              </a:rPr>
              <a:t>Visualizzare le collocazioni e la disponibilità delle copie </a:t>
            </a:r>
          </a:p>
          <a:p>
            <a:pPr algn="ctr"/>
            <a:endParaRPr lang="it-IT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 flipH="1">
            <a:off x="4355976" y="4653136"/>
            <a:ext cx="2303463" cy="647700"/>
          </a:xfrm>
          <a:prstGeom prst="wedgeRectCallout">
            <a:avLst>
              <a:gd name="adj1" fmla="val -69999"/>
              <a:gd name="adj2" fmla="val -72758"/>
            </a:avLst>
          </a:prstGeom>
          <a:solidFill>
            <a:srgbClr val="FFC000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dirty="0" smtClean="0">
                <a:solidFill>
                  <a:schemeClr val="tx1"/>
                </a:solidFill>
                <a:latin typeface="Calibri" pitchFamily="34" charset="0"/>
              </a:rPr>
              <a:t>Cercare </a:t>
            </a:r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il libro in Google </a:t>
            </a:r>
            <a:r>
              <a:rPr lang="it-IT" dirty="0" err="1">
                <a:solidFill>
                  <a:schemeClr val="tx1"/>
                </a:solidFill>
                <a:latin typeface="Calibri" pitchFamily="34" charset="0"/>
              </a:rPr>
              <a:t>books</a:t>
            </a:r>
            <a:endParaRPr lang="it-IT" dirty="0">
              <a:solidFill>
                <a:schemeClr val="tx1"/>
              </a:solidFill>
              <a:latin typeface="Calibri" pitchFamily="34" charset="0"/>
            </a:endParaRPr>
          </a:p>
          <a:p>
            <a:pPr algn="ctr"/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9" name="AutoShape 10"/>
          <p:cNvSpPr>
            <a:spLocks noChangeArrowheads="1"/>
          </p:cNvSpPr>
          <p:nvPr/>
        </p:nvSpPr>
        <p:spPr bwMode="auto">
          <a:xfrm flipH="1">
            <a:off x="5364088" y="1052736"/>
            <a:ext cx="2447925" cy="1008062"/>
          </a:xfrm>
          <a:prstGeom prst="wedgeRectCallout">
            <a:avLst>
              <a:gd name="adj1" fmla="val 183610"/>
              <a:gd name="adj2" fmla="val 194754"/>
            </a:avLst>
          </a:prstGeom>
          <a:solidFill>
            <a:srgbClr val="FFC000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Salvare il record sul proprio PC o inviarlo per posta elettronica</a:t>
            </a:r>
          </a:p>
          <a:p>
            <a:pPr algn="ctr"/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Aggiungerlo a uno scaffale elettronico temporaneo</a:t>
            </a:r>
          </a:p>
          <a:p>
            <a:pPr algn="ctr"/>
            <a:endParaRPr lang="it-IT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7" grpId="0" animBg="1" autoUpdateAnimBg="0"/>
      <p:bldP spid="8" grpId="0" animBg="1" autoUpdateAnimBg="0"/>
      <p:bldP spid="9" grpId="0" animBg="1" autoUpdateAnimBg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4"/>
          <p:cNvPicPr>
            <a:picLocks noChangeAspect="1" noChangeArrowheads="1"/>
          </p:cNvPicPr>
          <p:nvPr/>
        </p:nvPicPr>
        <p:blipFill>
          <a:blip r:embed="rId2" cstate="print"/>
          <a:srcRect t="21260" r="20670" b="4724"/>
          <a:stretch>
            <a:fillRect/>
          </a:stretch>
        </p:blipFill>
        <p:spPr bwMode="auto">
          <a:xfrm>
            <a:off x="0" y="963613"/>
            <a:ext cx="9144000" cy="5638800"/>
          </a:xfrm>
          <a:prstGeom prst="rect">
            <a:avLst/>
          </a:prstGeom>
          <a:noFill/>
          <a:ln w="6350" cap="sq">
            <a:noFill/>
            <a:miter lim="800000"/>
            <a:headEnd/>
            <a:tailEnd/>
          </a:ln>
        </p:spPr>
      </p:pic>
      <p:sp>
        <p:nvSpPr>
          <p:cNvPr id="104451" name="Rectangle 3"/>
          <p:cNvSpPr>
            <a:spLocks noGrp="1" noChangeArrowheads="1"/>
          </p:cNvSpPr>
          <p:nvPr>
            <p:ph type="title"/>
          </p:nvPr>
        </p:nvSpPr>
        <p:spPr>
          <a:xfrm>
            <a:off x="1042988" y="0"/>
            <a:ext cx="7848600" cy="1125538"/>
          </a:xfrm>
        </p:spPr>
        <p:txBody>
          <a:bodyPr/>
          <a:lstStyle/>
          <a:p>
            <a:pPr eaLnBrk="1" hangingPunct="1"/>
            <a:r>
              <a:rPr lang="it-IT" sz="3200" dirty="0" smtClean="0"/>
              <a:t>Visualizzazione di un record di </a:t>
            </a:r>
            <a:r>
              <a:rPr lang="it-IT" sz="3200" dirty="0" smtClean="0"/>
              <a:t>periodico</a:t>
            </a:r>
            <a:endParaRPr lang="it-IT" sz="2400" dirty="0" smtClean="0"/>
          </a:p>
        </p:txBody>
      </p:sp>
      <p:sp>
        <p:nvSpPr>
          <p:cNvPr id="1230853" name="AutoShape 5"/>
          <p:cNvSpPr>
            <a:spLocks noChangeArrowheads="1"/>
          </p:cNvSpPr>
          <p:nvPr/>
        </p:nvSpPr>
        <p:spPr bwMode="auto">
          <a:xfrm flipH="1">
            <a:off x="4357688" y="5357813"/>
            <a:ext cx="2428875" cy="1500187"/>
          </a:xfrm>
          <a:prstGeom prst="wedgeRectCallout">
            <a:avLst>
              <a:gd name="adj1" fmla="val 90593"/>
              <a:gd name="adj2" fmla="val -20620"/>
            </a:avLst>
          </a:prstGeom>
          <a:solidFill>
            <a:srgbClr val="FFC000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Cliccando su Dettaglio fascicoli si visualizzano i volumi e fasc. posseduti da quella </a:t>
            </a:r>
            <a:r>
              <a:rPr lang="it-IT" dirty="0" err="1">
                <a:solidFill>
                  <a:schemeClr val="tx1"/>
                </a:solidFill>
                <a:latin typeface="Calibri" pitchFamily="34" charset="0"/>
              </a:rPr>
              <a:t>bibllioteca</a:t>
            </a:r>
            <a:endParaRPr lang="it-IT" dirty="0">
              <a:solidFill>
                <a:schemeClr val="tx1"/>
              </a:solidFill>
              <a:latin typeface="Calibri" pitchFamily="34" charset="0"/>
            </a:endParaRPr>
          </a:p>
          <a:p>
            <a:pPr algn="ctr"/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La riga posseduto </a:t>
            </a:r>
            <a:r>
              <a:rPr lang="it-IT" dirty="0" err="1">
                <a:solidFill>
                  <a:schemeClr val="tx1"/>
                </a:solidFill>
                <a:latin typeface="Calibri" pitchFamily="34" charset="0"/>
              </a:rPr>
              <a:t>dàinvece</a:t>
            </a:r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 un riepilogo della consistenza per ciascuna biblioteca</a:t>
            </a:r>
          </a:p>
        </p:txBody>
      </p:sp>
      <p:sp>
        <p:nvSpPr>
          <p:cNvPr id="1230854" name="AutoShape 6"/>
          <p:cNvSpPr>
            <a:spLocks noChangeArrowheads="1"/>
          </p:cNvSpPr>
          <p:nvPr/>
        </p:nvSpPr>
        <p:spPr bwMode="auto">
          <a:xfrm flipH="1">
            <a:off x="6011863" y="3068638"/>
            <a:ext cx="2520950" cy="1223962"/>
          </a:xfrm>
          <a:prstGeom prst="wedgeRectCallout">
            <a:avLst>
              <a:gd name="adj1" fmla="val 143000"/>
              <a:gd name="adj2" fmla="val -193574"/>
            </a:avLst>
          </a:prstGeom>
          <a:solidFill>
            <a:srgbClr val="3366FF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dirty="0">
                <a:latin typeface="Calibri" pitchFamily="34" charset="0"/>
              </a:rPr>
              <a:t>Il periodico ha l’accesso al full-text: cliccando su “UNIGE” si apre la scheda servizi SFX che permette di accedere al full-text</a:t>
            </a:r>
          </a:p>
          <a:p>
            <a:pPr algn="ctr"/>
            <a:endParaRPr lang="it-IT" sz="1200" dirty="0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98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30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30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308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30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853" grpId="0" animBg="1" autoUpdateAnimBg="0"/>
      <p:bldP spid="1230854" grpId="0" animBg="1" autoUpdateAnimBg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2" name="Picture 2"/>
          <p:cNvPicPr>
            <a:picLocks noChangeAspect="1" noChangeArrowheads="1"/>
          </p:cNvPicPr>
          <p:nvPr/>
        </p:nvPicPr>
        <p:blipFill>
          <a:blip r:embed="rId2" cstate="print"/>
          <a:srcRect t="15150"/>
          <a:stretch>
            <a:fillRect/>
          </a:stretch>
        </p:blipFill>
        <p:spPr bwMode="auto">
          <a:xfrm>
            <a:off x="179388" y="765175"/>
            <a:ext cx="8770937" cy="5802313"/>
          </a:xfrm>
          <a:prstGeom prst="rect">
            <a:avLst/>
          </a:prstGeom>
          <a:noFill/>
          <a:ln w="6350" cap="sq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9333" name="Rectangle 3"/>
          <p:cNvSpPr>
            <a:spLocks noGrp="1" noChangeArrowheads="1"/>
          </p:cNvSpPr>
          <p:nvPr>
            <p:ph type="title"/>
          </p:nvPr>
        </p:nvSpPr>
        <p:spPr>
          <a:xfrm>
            <a:off x="250825" y="0"/>
            <a:ext cx="8424863" cy="836613"/>
          </a:xfrm>
        </p:spPr>
        <p:txBody>
          <a:bodyPr/>
          <a:lstStyle/>
          <a:p>
            <a:pPr eaLnBrk="1" hangingPunct="1"/>
            <a:r>
              <a:rPr lang="it-IT" sz="3200" smtClean="0"/>
              <a:t>Operazioni sui set di record ritrovati</a:t>
            </a:r>
          </a:p>
        </p:txBody>
      </p:sp>
      <p:sp>
        <p:nvSpPr>
          <p:cNvPr id="1212421" name="AutoShape 5"/>
          <p:cNvSpPr>
            <a:spLocks noChangeArrowheads="1"/>
          </p:cNvSpPr>
          <p:nvPr/>
        </p:nvSpPr>
        <p:spPr bwMode="auto">
          <a:xfrm flipH="1">
            <a:off x="395288" y="5373688"/>
            <a:ext cx="2303462" cy="1152525"/>
          </a:xfrm>
          <a:prstGeom prst="wedgeRectCallout">
            <a:avLst>
              <a:gd name="adj1" fmla="val -175366"/>
              <a:gd name="adj2" fmla="val -340500"/>
            </a:avLst>
          </a:prstGeom>
          <a:solidFill>
            <a:schemeClr val="tx2">
              <a:lumMod val="20000"/>
              <a:lumOff val="80000"/>
            </a:schemeClr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La ricerca può essere affinata o filtrata per mezzo di altri criteri</a:t>
            </a:r>
          </a:p>
        </p:txBody>
      </p:sp>
      <p:sp>
        <p:nvSpPr>
          <p:cNvPr id="1212422" name="AutoShape 6"/>
          <p:cNvSpPr>
            <a:spLocks noChangeArrowheads="1"/>
          </p:cNvSpPr>
          <p:nvPr/>
        </p:nvSpPr>
        <p:spPr bwMode="auto">
          <a:xfrm flipH="1">
            <a:off x="2339975" y="836613"/>
            <a:ext cx="6553200" cy="720725"/>
          </a:xfrm>
          <a:prstGeom prst="wedgeRectCallout">
            <a:avLst>
              <a:gd name="adj1" fmla="val -50287"/>
              <a:gd name="adj2" fmla="val -7208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Possono essere compiute ulteriori operazioni sul set ottenuto selezionando uno, più o tutti i record  e cliccando sui pulsanti VEDI SELEZIONE, SALVA, CREA SOTTOINSIEME, </a:t>
            </a:r>
          </a:p>
          <a:p>
            <a:pPr algn="ctr"/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AGGIUNGI A SCAFFALE ELETTRONICO</a:t>
            </a:r>
          </a:p>
        </p:txBody>
      </p:sp>
      <p:sp>
        <p:nvSpPr>
          <p:cNvPr id="99336" name="Rectangle 13"/>
          <p:cNvSpPr>
            <a:spLocks noChangeArrowheads="1"/>
          </p:cNvSpPr>
          <p:nvPr/>
        </p:nvSpPr>
        <p:spPr bwMode="auto">
          <a:xfrm>
            <a:off x="2771800" y="1700808"/>
            <a:ext cx="4538662" cy="266700"/>
          </a:xfrm>
          <a:prstGeom prst="rect">
            <a:avLst/>
          </a:prstGeom>
          <a:noFill/>
          <a:ln w="25400" cap="sq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99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12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12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12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12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2421" grpId="0" animBg="1" autoUpdateAnimBg="0"/>
      <p:bldP spid="1212422" grpId="0" animBg="1" autoUpdateAnimBg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80" name="Picture 8"/>
          <p:cNvPicPr>
            <a:picLocks noChangeAspect="1" noChangeArrowheads="1"/>
          </p:cNvPicPr>
          <p:nvPr/>
        </p:nvPicPr>
        <p:blipFill>
          <a:blip r:embed="rId2" cstate="print"/>
          <a:srcRect t="19139" r="13945"/>
          <a:stretch>
            <a:fillRect/>
          </a:stretch>
        </p:blipFill>
        <p:spPr bwMode="auto">
          <a:xfrm>
            <a:off x="214313" y="1214438"/>
            <a:ext cx="4335462" cy="3959225"/>
          </a:xfrm>
          <a:prstGeom prst="rect">
            <a:avLst/>
          </a:prstGeom>
          <a:noFill/>
          <a:ln w="6350" cap="sq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1381" name="Rectangle 3"/>
          <p:cNvSpPr>
            <a:spLocks noGrp="1" noChangeArrowheads="1"/>
          </p:cNvSpPr>
          <p:nvPr>
            <p:ph type="title"/>
          </p:nvPr>
        </p:nvSpPr>
        <p:spPr>
          <a:xfrm>
            <a:off x="684213" y="404813"/>
            <a:ext cx="7848600" cy="836612"/>
          </a:xfrm>
        </p:spPr>
        <p:txBody>
          <a:bodyPr/>
          <a:lstStyle/>
          <a:p>
            <a:pPr eaLnBrk="1" hangingPunct="1"/>
            <a:r>
              <a:rPr lang="it-IT" sz="3200" smtClean="0"/>
              <a:t>Operazioni sui set di record ritrovati: Affina</a:t>
            </a:r>
          </a:p>
        </p:txBody>
      </p:sp>
      <p:sp>
        <p:nvSpPr>
          <p:cNvPr id="1213444" name="AutoShape 4"/>
          <p:cNvSpPr>
            <a:spLocks noChangeArrowheads="1"/>
          </p:cNvSpPr>
          <p:nvPr/>
        </p:nvSpPr>
        <p:spPr bwMode="auto">
          <a:xfrm flipH="1">
            <a:off x="5143500" y="2000250"/>
            <a:ext cx="2303463" cy="647700"/>
          </a:xfrm>
          <a:prstGeom prst="wedgeRectCallout">
            <a:avLst>
              <a:gd name="adj1" fmla="val 147074"/>
              <a:gd name="adj2" fmla="val 183319"/>
            </a:avLst>
          </a:prstGeom>
          <a:solidFill>
            <a:schemeClr val="tx2">
              <a:lumMod val="20000"/>
              <a:lumOff val="80000"/>
            </a:schemeClr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La ricerca può essere affinata o filtrata per mezzo di altri criteri</a:t>
            </a:r>
          </a:p>
        </p:txBody>
      </p:sp>
      <p:pic>
        <p:nvPicPr>
          <p:cNvPr id="101383" name="Picture 2"/>
          <p:cNvPicPr>
            <a:picLocks noChangeAspect="1" noChangeArrowheads="1"/>
          </p:cNvPicPr>
          <p:nvPr/>
        </p:nvPicPr>
        <p:blipFill>
          <a:blip r:embed="rId3" cstate="print"/>
          <a:srcRect t="56693" r="41339" b="9448"/>
          <a:stretch>
            <a:fillRect/>
          </a:stretch>
        </p:blipFill>
        <p:spPr bwMode="auto">
          <a:xfrm>
            <a:off x="1785938" y="4071938"/>
            <a:ext cx="7151687" cy="2579687"/>
          </a:xfrm>
          <a:prstGeom prst="rect">
            <a:avLst/>
          </a:prstGeom>
          <a:noFill/>
          <a:ln w="6350" cap="sq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100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13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13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3444" grpId="0" animBg="1" autoUpdateAnimBg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4" name="Picture 6"/>
          <p:cNvPicPr>
            <a:picLocks noChangeAspect="1" noChangeArrowheads="1"/>
          </p:cNvPicPr>
          <p:nvPr/>
        </p:nvPicPr>
        <p:blipFill>
          <a:blip r:embed="rId2" cstate="print"/>
          <a:srcRect t="17540"/>
          <a:stretch>
            <a:fillRect/>
          </a:stretch>
        </p:blipFill>
        <p:spPr bwMode="auto">
          <a:xfrm>
            <a:off x="0" y="1125538"/>
            <a:ext cx="4527550" cy="3959225"/>
          </a:xfrm>
          <a:prstGeom prst="rect">
            <a:avLst/>
          </a:prstGeom>
          <a:noFill/>
          <a:ln w="6350" cap="sq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2405" name="Rectangle 4"/>
          <p:cNvSpPr>
            <a:spLocks noGrp="1" noChangeArrowheads="1"/>
          </p:cNvSpPr>
          <p:nvPr>
            <p:ph type="title"/>
          </p:nvPr>
        </p:nvSpPr>
        <p:spPr>
          <a:xfrm>
            <a:off x="827088" y="0"/>
            <a:ext cx="7848600" cy="1125538"/>
          </a:xfrm>
        </p:spPr>
        <p:txBody>
          <a:bodyPr/>
          <a:lstStyle/>
          <a:p>
            <a:pPr eaLnBrk="1" hangingPunct="1"/>
            <a:r>
              <a:rPr lang="it-IT" sz="3200" smtClean="0"/>
              <a:t>Operazioni sui set di record ritrovati: Filtra</a:t>
            </a:r>
          </a:p>
        </p:txBody>
      </p:sp>
      <p:sp>
        <p:nvSpPr>
          <p:cNvPr id="1214469" name="AutoShape 5"/>
          <p:cNvSpPr>
            <a:spLocks noChangeArrowheads="1"/>
          </p:cNvSpPr>
          <p:nvPr/>
        </p:nvSpPr>
        <p:spPr bwMode="auto">
          <a:xfrm flipH="1">
            <a:off x="5580112" y="2348880"/>
            <a:ext cx="2463800" cy="1127125"/>
          </a:xfrm>
          <a:prstGeom prst="wedgeRectCallout">
            <a:avLst>
              <a:gd name="adj1" fmla="val 157981"/>
              <a:gd name="adj2" fmla="val 18512"/>
            </a:avLst>
          </a:prstGeom>
          <a:solidFill>
            <a:schemeClr val="tx2">
              <a:lumMod val="20000"/>
              <a:lumOff val="80000"/>
            </a:schemeClr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La ricerca può essere filtrata tramite criteri da indicare (es. </a:t>
            </a:r>
            <a:r>
              <a:rPr lang="it-IT" dirty="0" err="1">
                <a:solidFill>
                  <a:schemeClr val="tx1"/>
                </a:solidFill>
                <a:latin typeface="Calibri" pitchFamily="34" charset="0"/>
              </a:rPr>
              <a:t>range</a:t>
            </a:r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 di date)</a:t>
            </a:r>
          </a:p>
          <a:p>
            <a:pPr algn="ctr"/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o tramite filtri predisposti (es. lingua, copie prestabili)</a:t>
            </a:r>
          </a:p>
        </p:txBody>
      </p:sp>
      <p:pic>
        <p:nvPicPr>
          <p:cNvPr id="102407" name="Picture 2"/>
          <p:cNvPicPr>
            <a:picLocks noChangeAspect="1" noChangeArrowheads="1"/>
          </p:cNvPicPr>
          <p:nvPr/>
        </p:nvPicPr>
        <p:blipFill>
          <a:blip r:embed="rId3" cstate="print"/>
          <a:srcRect t="56693" r="29527" b="9448"/>
          <a:stretch>
            <a:fillRect/>
          </a:stretch>
        </p:blipFill>
        <p:spPr bwMode="auto">
          <a:xfrm>
            <a:off x="552450" y="3935413"/>
            <a:ext cx="8591550" cy="2579687"/>
          </a:xfrm>
          <a:prstGeom prst="rect">
            <a:avLst/>
          </a:prstGeom>
          <a:noFill/>
          <a:ln w="6350" cap="sq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101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14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14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4469" grpId="0" animBg="1" autoUpdateAnimBg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6" name="Picture 10"/>
          <p:cNvPicPr>
            <a:picLocks noChangeAspect="1" noChangeArrowheads="1"/>
          </p:cNvPicPr>
          <p:nvPr/>
        </p:nvPicPr>
        <p:blipFill>
          <a:blip r:embed="rId2" cstate="print"/>
          <a:srcRect t="20769" b="8308"/>
          <a:stretch>
            <a:fillRect/>
          </a:stretch>
        </p:blipFill>
        <p:spPr bwMode="auto">
          <a:xfrm>
            <a:off x="179388" y="908050"/>
            <a:ext cx="6978650" cy="4338638"/>
          </a:xfrm>
          <a:prstGeom prst="rect">
            <a:avLst/>
          </a:prstGeom>
          <a:noFill/>
          <a:ln w="6350" cap="sq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5477" name="Rectangle 3"/>
          <p:cNvSpPr>
            <a:spLocks noGrp="1" noChangeArrowheads="1"/>
          </p:cNvSpPr>
          <p:nvPr>
            <p:ph type="title"/>
          </p:nvPr>
        </p:nvSpPr>
        <p:spPr>
          <a:xfrm>
            <a:off x="250825" y="0"/>
            <a:ext cx="8424863" cy="692150"/>
          </a:xfrm>
        </p:spPr>
        <p:txBody>
          <a:bodyPr/>
          <a:lstStyle/>
          <a:p>
            <a:pPr eaLnBrk="1" hangingPunct="1"/>
            <a:r>
              <a:rPr lang="it-IT" sz="3200" smtClean="0"/>
              <a:t>Lo scaffale elettronico: </a:t>
            </a:r>
            <a:r>
              <a:rPr lang="it-IT" sz="2400" smtClean="0"/>
              <a:t>una cartella temporanea</a:t>
            </a:r>
          </a:p>
        </p:txBody>
      </p:sp>
      <p:sp>
        <p:nvSpPr>
          <p:cNvPr id="105478" name="Oval 7"/>
          <p:cNvSpPr>
            <a:spLocks noChangeArrowheads="1"/>
          </p:cNvSpPr>
          <p:nvPr/>
        </p:nvSpPr>
        <p:spPr bwMode="auto">
          <a:xfrm>
            <a:off x="4500563" y="1412875"/>
            <a:ext cx="2447925" cy="433388"/>
          </a:xfrm>
          <a:prstGeom prst="ellipse">
            <a:avLst/>
          </a:prstGeom>
          <a:noFill/>
          <a:ln w="25400" cap="sq">
            <a:solidFill>
              <a:srgbClr val="FF00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it-IT"/>
          </a:p>
        </p:txBody>
      </p:sp>
      <p:pic>
        <p:nvPicPr>
          <p:cNvPr id="105479" name="Picture 11"/>
          <p:cNvPicPr>
            <a:picLocks noChangeAspect="1" noChangeArrowheads="1"/>
          </p:cNvPicPr>
          <p:nvPr/>
        </p:nvPicPr>
        <p:blipFill>
          <a:blip r:embed="rId3" cstate="print"/>
          <a:srcRect t="16615" b="66461"/>
          <a:stretch>
            <a:fillRect/>
          </a:stretch>
        </p:blipFill>
        <p:spPr bwMode="auto">
          <a:xfrm>
            <a:off x="1755775" y="4941888"/>
            <a:ext cx="7388225" cy="1095375"/>
          </a:xfrm>
          <a:prstGeom prst="rect">
            <a:avLst/>
          </a:prstGeom>
          <a:noFill/>
          <a:ln w="25400" cap="sq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210374" name="AutoShape 6"/>
          <p:cNvSpPr>
            <a:spLocks noChangeArrowheads="1"/>
          </p:cNvSpPr>
          <p:nvPr/>
        </p:nvSpPr>
        <p:spPr bwMode="auto">
          <a:xfrm flipH="1">
            <a:off x="5508625" y="2205038"/>
            <a:ext cx="3455988" cy="1295400"/>
          </a:xfrm>
          <a:prstGeom prst="wedgeRectCallout">
            <a:avLst>
              <a:gd name="adj1" fmla="val -7833"/>
              <a:gd name="adj2" fmla="val 172056"/>
            </a:avLst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dirty="0">
                <a:latin typeface="Calibri" pitchFamily="34" charset="0"/>
              </a:rPr>
              <a:t>Se si selezionano 1 o più record e si clicca su “Aggiungi al mio scaffale elettronico”, i record selezionati vengono memorizzati in una cartella temporanea che scompare quando si chiude la sessione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102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10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10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0374" grpId="0" animBg="1" autoUpdateAnimBg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500" name="Picture 7"/>
          <p:cNvPicPr>
            <a:picLocks noChangeAspect="1" noChangeArrowheads="1"/>
          </p:cNvPicPr>
          <p:nvPr/>
        </p:nvPicPr>
        <p:blipFill>
          <a:blip r:embed="rId2" cstate="print"/>
          <a:srcRect t="13257" b="22725"/>
          <a:stretch>
            <a:fillRect/>
          </a:stretch>
        </p:blipFill>
        <p:spPr bwMode="auto">
          <a:xfrm>
            <a:off x="179388" y="765175"/>
            <a:ext cx="8310562" cy="4148138"/>
          </a:xfrm>
          <a:prstGeom prst="rect">
            <a:avLst/>
          </a:prstGeom>
          <a:noFill/>
          <a:ln w="6350" cap="sq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6501" name="Rectangle 3"/>
          <p:cNvSpPr>
            <a:spLocks noGrp="1" noChangeArrowheads="1"/>
          </p:cNvSpPr>
          <p:nvPr>
            <p:ph type="title"/>
          </p:nvPr>
        </p:nvSpPr>
        <p:spPr>
          <a:xfrm>
            <a:off x="250825" y="0"/>
            <a:ext cx="8424863" cy="836613"/>
          </a:xfrm>
        </p:spPr>
        <p:txBody>
          <a:bodyPr/>
          <a:lstStyle/>
          <a:p>
            <a:pPr eaLnBrk="1" hangingPunct="1"/>
            <a:r>
              <a:rPr lang="it-IT" sz="3200" smtClean="0"/>
              <a:t>UTENTE ACCREDITATO:</a:t>
            </a:r>
            <a:br>
              <a:rPr lang="it-IT" sz="3200" smtClean="0"/>
            </a:br>
            <a:r>
              <a:rPr lang="it-IT" sz="2400" smtClean="0"/>
              <a:t>la gestione permanente dello scaffale elettronico</a:t>
            </a:r>
          </a:p>
        </p:txBody>
      </p:sp>
      <p:sp>
        <p:nvSpPr>
          <p:cNvPr id="1217542" name="AutoShape 6"/>
          <p:cNvSpPr>
            <a:spLocks noChangeArrowheads="1"/>
          </p:cNvSpPr>
          <p:nvPr/>
        </p:nvSpPr>
        <p:spPr bwMode="auto">
          <a:xfrm flipH="1">
            <a:off x="5435600" y="1773238"/>
            <a:ext cx="3455988" cy="1008062"/>
          </a:xfrm>
          <a:prstGeom prst="wedgeRectCallout">
            <a:avLst>
              <a:gd name="adj1" fmla="val 110125"/>
              <a:gd name="adj2" fmla="val -4176"/>
            </a:avLst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dirty="0">
                <a:latin typeface="Calibri" pitchFamily="34" charset="0"/>
              </a:rPr>
              <a:t>Come utente accreditato è possibile creare cartelle permanenti in un’area riservata del server, memorizzare in modo permanente set di record nel basket, spostare record dal basket a una delle cartelle permanenti</a:t>
            </a:r>
          </a:p>
        </p:txBody>
      </p:sp>
      <p:sp>
        <p:nvSpPr>
          <p:cNvPr id="106503" name="Oval 8"/>
          <p:cNvSpPr>
            <a:spLocks noChangeArrowheads="1"/>
          </p:cNvSpPr>
          <p:nvPr/>
        </p:nvSpPr>
        <p:spPr bwMode="auto">
          <a:xfrm>
            <a:off x="4643438" y="3068638"/>
            <a:ext cx="914400" cy="433387"/>
          </a:xfrm>
          <a:prstGeom prst="ellipse">
            <a:avLst/>
          </a:prstGeom>
          <a:noFill/>
          <a:ln w="25400" cap="sq">
            <a:solidFill>
              <a:srgbClr val="FF00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it-IT"/>
          </a:p>
        </p:txBody>
      </p:sp>
      <p:pic>
        <p:nvPicPr>
          <p:cNvPr id="106504" name="Picture 9"/>
          <p:cNvPicPr>
            <a:picLocks noChangeAspect="1" noChangeArrowheads="1"/>
          </p:cNvPicPr>
          <p:nvPr/>
        </p:nvPicPr>
        <p:blipFill>
          <a:blip r:embed="rId3" cstate="print"/>
          <a:srcRect t="34088" b="18938"/>
          <a:stretch>
            <a:fillRect/>
          </a:stretch>
        </p:blipFill>
        <p:spPr bwMode="auto">
          <a:xfrm>
            <a:off x="539750" y="3690938"/>
            <a:ext cx="8310563" cy="3043237"/>
          </a:xfrm>
          <a:prstGeom prst="rect">
            <a:avLst/>
          </a:prstGeom>
          <a:noFill/>
          <a:ln w="25400" cap="sq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9" name="AutoShape 21"/>
          <p:cNvSpPr>
            <a:spLocks noChangeArrowheads="1"/>
          </p:cNvSpPr>
          <p:nvPr/>
        </p:nvSpPr>
        <p:spPr bwMode="auto">
          <a:xfrm flipH="1">
            <a:off x="214313" y="5929313"/>
            <a:ext cx="4929187" cy="785812"/>
          </a:xfrm>
          <a:prstGeom prst="wedgeRectCallout">
            <a:avLst>
              <a:gd name="adj1" fmla="val 50000"/>
              <a:gd name="adj2" fmla="val 1963"/>
            </a:avLst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sz="1200" b="1" dirty="0">
                <a:solidFill>
                  <a:schemeClr val="tx1"/>
                </a:solidFill>
                <a:latin typeface="Calibri" pitchFamily="34" charset="0"/>
              </a:rPr>
              <a:t>Quando ci si collega come utente accreditato si passa automaticamente a una connessione protetta</a:t>
            </a:r>
          </a:p>
          <a:p>
            <a:pPr algn="ctr"/>
            <a:r>
              <a:rPr lang="it-IT" sz="1200" b="1" dirty="0">
                <a:solidFill>
                  <a:schemeClr val="tx1"/>
                </a:solidFill>
                <a:latin typeface="Calibri" pitchFamily="34" charset="0"/>
                <a:hlinkClick r:id="rId4"/>
              </a:rPr>
              <a:t>https://catalogo.sbi.genova.it/</a:t>
            </a:r>
            <a:r>
              <a:rPr lang="it-IT" sz="1200" b="1" dirty="0">
                <a:solidFill>
                  <a:schemeClr val="tx1"/>
                </a:solidFill>
                <a:latin typeface="Calibri" pitchFamily="34" charset="0"/>
              </a:rPr>
              <a:t>F</a:t>
            </a:r>
          </a:p>
          <a:p>
            <a:pPr algn="ctr"/>
            <a:endParaRPr lang="it-IT" sz="1200" dirty="0"/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103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17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17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7542" grpId="0" animBg="1" autoUpdateAnimBg="0"/>
      <p:bldP spid="9" grpId="0" animBg="1" autoUpdateAnimBg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4" name="Picture 7"/>
          <p:cNvPicPr>
            <a:picLocks noChangeAspect="1" noChangeArrowheads="1"/>
          </p:cNvPicPr>
          <p:nvPr/>
        </p:nvPicPr>
        <p:blipFill>
          <a:blip r:embed="rId2" cstate="print"/>
          <a:srcRect t="15150" b="45451"/>
          <a:stretch>
            <a:fillRect/>
          </a:stretch>
        </p:blipFill>
        <p:spPr bwMode="auto">
          <a:xfrm>
            <a:off x="323850" y="1052513"/>
            <a:ext cx="8310563" cy="2554287"/>
          </a:xfrm>
          <a:prstGeom prst="rect">
            <a:avLst/>
          </a:prstGeom>
          <a:noFill/>
          <a:ln w="6350" cap="sq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7525" name="Rectangle 3"/>
          <p:cNvSpPr>
            <a:spLocks noGrp="1" noChangeArrowheads="1"/>
          </p:cNvSpPr>
          <p:nvPr>
            <p:ph type="title"/>
          </p:nvPr>
        </p:nvSpPr>
        <p:spPr>
          <a:xfrm>
            <a:off x="250825" y="0"/>
            <a:ext cx="8424863" cy="1125538"/>
          </a:xfrm>
        </p:spPr>
        <p:txBody>
          <a:bodyPr/>
          <a:lstStyle/>
          <a:p>
            <a:pPr eaLnBrk="1" hangingPunct="1"/>
            <a:r>
              <a:rPr lang="it-IT" sz="3200" smtClean="0"/>
              <a:t>UTENTE ACCREDITATO</a:t>
            </a:r>
            <a:br>
              <a:rPr lang="it-IT" sz="3200" smtClean="0"/>
            </a:br>
            <a:r>
              <a:rPr lang="it-IT" sz="3200" smtClean="0"/>
              <a:t> </a:t>
            </a:r>
            <a:r>
              <a:rPr lang="it-IT" sz="2400" smtClean="0"/>
              <a:t>Salvare una strategia di ricerca per sessioni future</a:t>
            </a:r>
          </a:p>
        </p:txBody>
      </p:sp>
      <p:sp>
        <p:nvSpPr>
          <p:cNvPr id="107526" name="Oval 5"/>
          <p:cNvSpPr>
            <a:spLocks noChangeArrowheads="1"/>
          </p:cNvSpPr>
          <p:nvPr/>
        </p:nvSpPr>
        <p:spPr bwMode="auto">
          <a:xfrm>
            <a:off x="5076825" y="1268413"/>
            <a:ext cx="914400" cy="433387"/>
          </a:xfrm>
          <a:prstGeom prst="ellipse">
            <a:avLst/>
          </a:prstGeom>
          <a:noFill/>
          <a:ln w="25400" cap="sq">
            <a:solidFill>
              <a:srgbClr val="0000FF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it-IT"/>
          </a:p>
        </p:txBody>
      </p:sp>
      <p:pic>
        <p:nvPicPr>
          <p:cNvPr id="107527" name="Picture 8"/>
          <p:cNvPicPr>
            <a:picLocks noChangeAspect="1" noChangeArrowheads="1"/>
          </p:cNvPicPr>
          <p:nvPr/>
        </p:nvPicPr>
        <p:blipFill>
          <a:blip r:embed="rId3" cstate="print"/>
          <a:srcRect t="18938" b="11363"/>
          <a:stretch>
            <a:fillRect/>
          </a:stretch>
        </p:blipFill>
        <p:spPr bwMode="auto">
          <a:xfrm>
            <a:off x="1979613" y="3140075"/>
            <a:ext cx="6840537" cy="3717925"/>
          </a:xfrm>
          <a:prstGeom prst="rect">
            <a:avLst/>
          </a:prstGeom>
          <a:noFill/>
          <a:ln w="25400" cap="sq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218564" name="AutoShape 4"/>
          <p:cNvSpPr>
            <a:spLocks noChangeArrowheads="1"/>
          </p:cNvSpPr>
          <p:nvPr/>
        </p:nvSpPr>
        <p:spPr bwMode="auto">
          <a:xfrm flipH="1">
            <a:off x="1619250" y="2205038"/>
            <a:ext cx="3455988" cy="576262"/>
          </a:xfrm>
          <a:prstGeom prst="wedgeRectCallout">
            <a:avLst>
              <a:gd name="adj1" fmla="val -82343"/>
              <a:gd name="adj2" fmla="val -47523"/>
            </a:avLst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sz="1200" dirty="0">
                <a:latin typeface="Calibri" pitchFamily="34" charset="0"/>
              </a:rPr>
              <a:t>Come utente accreditato è possibile salvare una strategia di ricerca per sessioni future</a:t>
            </a:r>
          </a:p>
        </p:txBody>
      </p:sp>
      <p:sp>
        <p:nvSpPr>
          <p:cNvPr id="107529" name="Oval 9"/>
          <p:cNvSpPr>
            <a:spLocks noChangeArrowheads="1"/>
          </p:cNvSpPr>
          <p:nvPr/>
        </p:nvSpPr>
        <p:spPr bwMode="auto">
          <a:xfrm>
            <a:off x="7956550" y="3141663"/>
            <a:ext cx="914400" cy="433387"/>
          </a:xfrm>
          <a:prstGeom prst="ellipse">
            <a:avLst/>
          </a:prstGeom>
          <a:noFill/>
          <a:ln w="25400" cap="sq">
            <a:solidFill>
              <a:srgbClr val="FF00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1218570" name="AutoShape 10"/>
          <p:cNvSpPr>
            <a:spLocks noChangeArrowheads="1"/>
          </p:cNvSpPr>
          <p:nvPr/>
        </p:nvSpPr>
        <p:spPr bwMode="auto">
          <a:xfrm flipH="1">
            <a:off x="4284663" y="5661025"/>
            <a:ext cx="3455987" cy="576263"/>
          </a:xfrm>
          <a:prstGeom prst="wedgeRectCallout">
            <a:avLst>
              <a:gd name="adj1" fmla="val -65620"/>
              <a:gd name="adj2" fmla="val -414463"/>
            </a:avLst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sz="1200" dirty="0">
                <a:latin typeface="Calibri" pitchFamily="34" charset="0"/>
              </a:rPr>
              <a:t>Rivedere e rieseguire la ricerca in una sessione successiva</a:t>
            </a:r>
          </a:p>
        </p:txBody>
      </p:sp>
      <p:sp>
        <p:nvSpPr>
          <p:cNvPr id="107531" name="Oval 5"/>
          <p:cNvSpPr>
            <a:spLocks noChangeArrowheads="1"/>
          </p:cNvSpPr>
          <p:nvPr/>
        </p:nvSpPr>
        <p:spPr bwMode="auto">
          <a:xfrm flipV="1">
            <a:off x="5857875" y="1857375"/>
            <a:ext cx="914400" cy="433388"/>
          </a:xfrm>
          <a:prstGeom prst="ellipse">
            <a:avLst/>
          </a:prstGeom>
          <a:noFill/>
          <a:ln w="25400" cap="sq">
            <a:solidFill>
              <a:srgbClr val="0000FF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12" name="Segnaposto numero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104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18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18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18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18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64" grpId="0" animBg="1" autoUpdateAnimBg="0"/>
      <p:bldP spid="1218570" grpId="0" animBg="1" autoUpdateAnimBg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8" name="Picture 9"/>
          <p:cNvPicPr>
            <a:picLocks noChangeAspect="1" noChangeArrowheads="1"/>
          </p:cNvPicPr>
          <p:nvPr/>
        </p:nvPicPr>
        <p:blipFill>
          <a:blip r:embed="rId2" cstate="print"/>
          <a:srcRect t="15150"/>
          <a:stretch>
            <a:fillRect/>
          </a:stretch>
        </p:blipFill>
        <p:spPr bwMode="auto">
          <a:xfrm>
            <a:off x="179388" y="908050"/>
            <a:ext cx="8770937" cy="5802313"/>
          </a:xfrm>
          <a:prstGeom prst="rect">
            <a:avLst/>
          </a:prstGeom>
          <a:noFill/>
          <a:ln w="6350" cap="sq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8549" name="Rectangle 3"/>
          <p:cNvSpPr>
            <a:spLocks noGrp="1" noChangeArrowheads="1"/>
          </p:cNvSpPr>
          <p:nvPr>
            <p:ph type="title"/>
          </p:nvPr>
        </p:nvSpPr>
        <p:spPr>
          <a:xfrm>
            <a:off x="250825" y="0"/>
            <a:ext cx="8713788" cy="765175"/>
          </a:xfrm>
        </p:spPr>
        <p:txBody>
          <a:bodyPr/>
          <a:lstStyle/>
          <a:p>
            <a:pPr eaLnBrk="1" hangingPunct="1"/>
            <a:r>
              <a:rPr lang="it-IT" sz="3200" smtClean="0"/>
              <a:t>UTENTE ACCREDITATO</a:t>
            </a:r>
            <a:r>
              <a:rPr lang="it-IT" smtClean="0"/>
              <a:t>: </a:t>
            </a:r>
            <a:r>
              <a:rPr lang="it-IT" sz="2400" smtClean="0"/>
              <a:t>tessera della biblioteca</a:t>
            </a:r>
          </a:p>
        </p:txBody>
      </p:sp>
      <p:sp>
        <p:nvSpPr>
          <p:cNvPr id="108550" name="Text Box 10"/>
          <p:cNvSpPr txBox="1">
            <a:spLocks noChangeArrowheads="1"/>
          </p:cNvSpPr>
          <p:nvPr/>
        </p:nvSpPr>
        <p:spPr bwMode="auto">
          <a:xfrm>
            <a:off x="4427538" y="2060575"/>
            <a:ext cx="3455987" cy="1600438"/>
          </a:xfrm>
          <a:prstGeom prst="rect">
            <a:avLst/>
          </a:prstGeom>
          <a:solidFill>
            <a:srgbClr val="FF9900"/>
          </a:solidFill>
          <a:ln w="6350" cap="sq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Modificare DATI PERSONALI</a:t>
            </a:r>
          </a:p>
          <a:p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visualizzare SITUAZIONE PRESTITI prenotazioni, ILL, </a:t>
            </a:r>
          </a:p>
          <a:p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RINNOVARE </a:t>
            </a:r>
            <a:r>
              <a:rPr lang="it-IT" dirty="0" smtClean="0">
                <a:solidFill>
                  <a:schemeClr val="tx1"/>
                </a:solidFill>
                <a:latin typeface="Calibri" pitchFamily="34" charset="0"/>
              </a:rPr>
              <a:t>PRESTITI</a:t>
            </a:r>
          </a:p>
          <a:p>
            <a:r>
              <a:rPr lang="it-IT" dirty="0" smtClean="0">
                <a:solidFill>
                  <a:schemeClr val="tx1"/>
                </a:solidFill>
                <a:latin typeface="Calibri" pitchFamily="34" charset="0"/>
              </a:rPr>
              <a:t>PRENOTARE una copia in prestito o a magazzino</a:t>
            </a:r>
            <a:endParaRPr lang="it-IT" dirty="0">
              <a:solidFill>
                <a:schemeClr val="tx1"/>
              </a:solidFill>
              <a:latin typeface="Calibri" pitchFamily="34" charset="0"/>
            </a:endParaRPr>
          </a:p>
          <a:p>
            <a:endParaRPr lang="it-IT" dirty="0">
              <a:solidFill>
                <a:schemeClr val="tx1"/>
              </a:solidFill>
            </a:endParaRPr>
          </a:p>
        </p:txBody>
      </p:sp>
      <p:pic>
        <p:nvPicPr>
          <p:cNvPr id="108551" name="Picture 11"/>
          <p:cNvPicPr>
            <a:picLocks noChangeAspect="1" noChangeArrowheads="1"/>
          </p:cNvPicPr>
          <p:nvPr/>
        </p:nvPicPr>
        <p:blipFill>
          <a:blip r:embed="rId3" cstate="print"/>
          <a:srcRect t="35660" b="5095"/>
          <a:stretch>
            <a:fillRect/>
          </a:stretch>
        </p:blipFill>
        <p:spPr bwMode="auto">
          <a:xfrm>
            <a:off x="3059113" y="3416300"/>
            <a:ext cx="5903912" cy="3441700"/>
          </a:xfrm>
          <a:prstGeom prst="rect">
            <a:avLst/>
          </a:prstGeom>
          <a:noFill/>
          <a:ln w="25400" cap="sq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105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2" name="Picture 6"/>
          <p:cNvPicPr>
            <a:picLocks noChangeAspect="1" noChangeArrowheads="1"/>
          </p:cNvPicPr>
          <p:nvPr/>
        </p:nvPicPr>
        <p:blipFill>
          <a:blip r:embed="rId2" cstate="print"/>
          <a:srcRect t="17044" b="7574"/>
          <a:stretch>
            <a:fillRect/>
          </a:stretch>
        </p:blipFill>
        <p:spPr bwMode="auto">
          <a:xfrm>
            <a:off x="179388" y="1412875"/>
            <a:ext cx="8310562" cy="4884738"/>
          </a:xfrm>
          <a:prstGeom prst="rect">
            <a:avLst/>
          </a:prstGeom>
          <a:noFill/>
          <a:ln w="6350" cap="sq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9573" name="Rectangle 3"/>
          <p:cNvSpPr>
            <a:spLocks noGrp="1" noChangeArrowheads="1"/>
          </p:cNvSpPr>
          <p:nvPr>
            <p:ph type="title"/>
          </p:nvPr>
        </p:nvSpPr>
        <p:spPr>
          <a:xfrm>
            <a:off x="179388" y="188913"/>
            <a:ext cx="8713787" cy="909637"/>
          </a:xfrm>
        </p:spPr>
        <p:txBody>
          <a:bodyPr/>
          <a:lstStyle/>
          <a:p>
            <a:pPr eaLnBrk="1" hangingPunct="1"/>
            <a:r>
              <a:rPr lang="it-IT" sz="3200" smtClean="0"/>
              <a:t>UTENTE ACCREDITATO</a:t>
            </a:r>
            <a:r>
              <a:rPr lang="it-IT" smtClean="0"/>
              <a:t>: </a:t>
            </a:r>
            <a:br>
              <a:rPr lang="it-IT" smtClean="0"/>
            </a:br>
            <a:r>
              <a:rPr lang="it-IT" sz="2400" smtClean="0"/>
              <a:t>prenotare una copia in prestito</a:t>
            </a:r>
          </a:p>
        </p:txBody>
      </p:sp>
      <p:sp>
        <p:nvSpPr>
          <p:cNvPr id="109574" name="Text Box 4"/>
          <p:cNvSpPr txBox="1">
            <a:spLocks noChangeArrowheads="1"/>
          </p:cNvSpPr>
          <p:nvPr/>
        </p:nvSpPr>
        <p:spPr bwMode="auto">
          <a:xfrm>
            <a:off x="5148263" y="5084763"/>
            <a:ext cx="3455987" cy="1169551"/>
          </a:xfrm>
          <a:prstGeom prst="rect">
            <a:avLst/>
          </a:prstGeom>
          <a:solidFill>
            <a:srgbClr val="FF9900"/>
          </a:solidFill>
          <a:ln w="6350" cap="sq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Come utente accreditato è possibile prenotare una copia in prestito oppure una copia non in prestito, conservata in un deposito remoto</a:t>
            </a:r>
          </a:p>
          <a:p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109575" name="Oval 7"/>
          <p:cNvSpPr>
            <a:spLocks noChangeArrowheads="1"/>
          </p:cNvSpPr>
          <p:nvPr/>
        </p:nvSpPr>
        <p:spPr bwMode="auto">
          <a:xfrm>
            <a:off x="107950" y="3644900"/>
            <a:ext cx="1081088" cy="360363"/>
          </a:xfrm>
          <a:prstGeom prst="ellipse">
            <a:avLst/>
          </a:prstGeom>
          <a:noFill/>
          <a:ln w="25400" cap="sq">
            <a:solidFill>
              <a:srgbClr val="FF00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106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6" name="Picture 6"/>
          <p:cNvPicPr>
            <a:picLocks noChangeAspect="1" noChangeArrowheads="1"/>
          </p:cNvPicPr>
          <p:nvPr/>
        </p:nvPicPr>
        <p:blipFill>
          <a:blip r:embed="rId2" cstate="print"/>
          <a:srcRect t="15150" b="7574"/>
          <a:stretch>
            <a:fillRect/>
          </a:stretch>
        </p:blipFill>
        <p:spPr bwMode="auto">
          <a:xfrm>
            <a:off x="250825" y="1196975"/>
            <a:ext cx="8310563" cy="5008563"/>
          </a:xfrm>
          <a:prstGeom prst="rect">
            <a:avLst/>
          </a:prstGeom>
          <a:noFill/>
          <a:ln w="6350" cap="sq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0597" name="Rectangle 3"/>
          <p:cNvSpPr>
            <a:spLocks noGrp="1" noChangeArrowheads="1"/>
          </p:cNvSpPr>
          <p:nvPr>
            <p:ph type="title"/>
          </p:nvPr>
        </p:nvSpPr>
        <p:spPr>
          <a:xfrm>
            <a:off x="179388" y="188913"/>
            <a:ext cx="8713787" cy="909637"/>
          </a:xfrm>
        </p:spPr>
        <p:txBody>
          <a:bodyPr/>
          <a:lstStyle/>
          <a:p>
            <a:pPr eaLnBrk="1" hangingPunct="1"/>
            <a:r>
              <a:rPr lang="it-IT" sz="3200" smtClean="0"/>
              <a:t>UTENTE ACCREDITATO</a:t>
            </a:r>
            <a:r>
              <a:rPr lang="it-IT" smtClean="0"/>
              <a:t>: </a:t>
            </a:r>
            <a:br>
              <a:rPr lang="it-IT" smtClean="0"/>
            </a:br>
            <a:r>
              <a:rPr lang="it-IT" sz="2400" smtClean="0"/>
              <a:t>modificare la propria interfaccia di ricerca</a:t>
            </a:r>
          </a:p>
        </p:txBody>
      </p:sp>
      <p:sp>
        <p:nvSpPr>
          <p:cNvPr id="110598" name="Text Box 4"/>
          <p:cNvSpPr txBox="1">
            <a:spLocks noChangeArrowheads="1"/>
          </p:cNvSpPr>
          <p:nvPr/>
        </p:nvSpPr>
        <p:spPr bwMode="auto">
          <a:xfrm>
            <a:off x="5148263" y="5084763"/>
            <a:ext cx="3455987" cy="954107"/>
          </a:xfrm>
          <a:prstGeom prst="rect">
            <a:avLst/>
          </a:prstGeom>
          <a:solidFill>
            <a:srgbClr val="FF9900"/>
          </a:solidFill>
          <a:ln w="6350" cap="sq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dirty="0">
                <a:solidFill>
                  <a:schemeClr val="tx1"/>
                </a:solidFill>
                <a:latin typeface="Calibri" pitchFamily="34" charset="0"/>
              </a:rPr>
              <a:t>Come utente accreditato è possibile modificare in modo permanente l’interfaccia di ricerca personale</a:t>
            </a:r>
          </a:p>
          <a:p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110599" name="Oval 5"/>
          <p:cNvSpPr>
            <a:spLocks noChangeArrowheads="1"/>
          </p:cNvSpPr>
          <p:nvPr/>
        </p:nvSpPr>
        <p:spPr bwMode="auto">
          <a:xfrm>
            <a:off x="1908175" y="1989138"/>
            <a:ext cx="1081088" cy="360362"/>
          </a:xfrm>
          <a:prstGeom prst="ellipse">
            <a:avLst/>
          </a:prstGeom>
          <a:noFill/>
          <a:ln w="25400" cap="sq">
            <a:solidFill>
              <a:srgbClr val="FF00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110600" name="Oval 7"/>
          <p:cNvSpPr>
            <a:spLocks noChangeArrowheads="1"/>
          </p:cNvSpPr>
          <p:nvPr/>
        </p:nvSpPr>
        <p:spPr bwMode="auto">
          <a:xfrm>
            <a:off x="250825" y="3500438"/>
            <a:ext cx="2233613" cy="360362"/>
          </a:xfrm>
          <a:prstGeom prst="ellipse">
            <a:avLst/>
          </a:prstGeom>
          <a:noFill/>
          <a:ln w="25400" cap="sq">
            <a:solidFill>
              <a:srgbClr val="FF00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5C5B7-8E23-4E26-8F55-01EA42E09C7B}" type="slidenum">
              <a:rPr lang="it-IT" smtClean="0"/>
              <a:pPr>
                <a:defRPr/>
              </a:pPr>
              <a:t>107</a:t>
            </a:fld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14859</TotalTime>
  <Words>5994</Words>
  <Application>Microsoft Office PowerPoint</Application>
  <PresentationFormat>Lucidi</PresentationFormat>
  <Paragraphs>977</Paragraphs>
  <Slides>107</Slides>
  <Notes>25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107</vt:i4>
      </vt:variant>
    </vt:vector>
  </HeadingPairs>
  <TitlesOfParts>
    <vt:vector size="117" baseType="lpstr">
      <vt:lpstr>Comic Sans MS</vt:lpstr>
      <vt:lpstr>Arial</vt:lpstr>
      <vt:lpstr>Calibri</vt:lpstr>
      <vt:lpstr>Times New Roman</vt:lpstr>
      <vt:lpstr>Wingdings</vt:lpstr>
      <vt:lpstr>Cambria</vt:lpstr>
      <vt:lpstr>Verdana</vt:lpstr>
      <vt:lpstr>Arial Rounded MT Bold</vt:lpstr>
      <vt:lpstr>Microsoft Sans Serif</vt:lpstr>
      <vt:lpstr>Tema di Office</vt:lpstr>
      <vt:lpstr>L’ILS Aleph caratteristiche e funzionalità Aleph500 versione 20</vt:lpstr>
      <vt:lpstr>Indice</vt:lpstr>
      <vt:lpstr>Architettura del sistema</vt:lpstr>
      <vt:lpstr>Funzionalità di Aleph</vt:lpstr>
      <vt:lpstr>Quali risorse vengono  gestite con Aleph500</vt:lpstr>
      <vt:lpstr> 6 moduli, 2 interfacce per una gestione integrata di documenti e servizi  </vt:lpstr>
      <vt:lpstr>Indice</vt:lpstr>
      <vt:lpstr> Il catalogo SBI: DB bibliografici e amministrativi </vt:lpstr>
      <vt:lpstr>Relazioni tra database (esemplificazione della realtà SBI Genova)</vt:lpstr>
      <vt:lpstr>Chi partecipa al Catalogo SBI </vt:lpstr>
      <vt:lpstr>Il catalogo SBI verso l’esterno</vt:lpstr>
      <vt:lpstr>Indice</vt:lpstr>
      <vt:lpstr>Iter del documento monografico in Aleph</vt:lpstr>
      <vt:lpstr>Iter del documento monografico in Aleph</vt:lpstr>
      <vt:lpstr>Iter del periodico in Aleph</vt:lpstr>
      <vt:lpstr>Iter del periodico in Aleph</vt:lpstr>
      <vt:lpstr>Indice</vt:lpstr>
      <vt:lpstr>Il modulo Catalogazione: permette di</vt:lpstr>
      <vt:lpstr>Il modulo CATALOGAZIONE: una veduta d’insieme</vt:lpstr>
      <vt:lpstr>La TAB Ricerca </vt:lpstr>
      <vt:lpstr>La funzionalità di ricerca</vt:lpstr>
      <vt:lpstr>Ricerca in GEN01: ricerca per parola</vt:lpstr>
      <vt:lpstr>Diapositiva 23</vt:lpstr>
      <vt:lpstr>Visualizzazione del risultato della ricerca</vt:lpstr>
      <vt:lpstr>Visualizzazione del risultato della ricerca</vt:lpstr>
      <vt:lpstr>Diapositiva 26</vt:lpstr>
      <vt:lpstr>Diapositiva 27</vt:lpstr>
      <vt:lpstr>Trascinamento del record  in altri moduli (CIR, ACQ/SER)</vt:lpstr>
      <vt:lpstr>Altri tipi di ricerca in GEN01</vt:lpstr>
      <vt:lpstr>Ricerca in GEN01:  ricerca per scorrimento indici</vt:lpstr>
      <vt:lpstr>Ricerca in GEN01:  ricerca per scorrimento indici</vt:lpstr>
      <vt:lpstr>Visualizzazione della lista intestazioni e azioni correlate</vt:lpstr>
      <vt:lpstr>Visualizzazione della lista intestazioni e azioni correlate</vt:lpstr>
      <vt:lpstr>Visualizzazione della lista intestazioni e azioni correlate</vt:lpstr>
      <vt:lpstr>Ricerca CCL</vt:lpstr>
      <vt:lpstr>Ricerche in GEN10</vt:lpstr>
      <vt:lpstr>Ricerca in GEN10: per parola</vt:lpstr>
      <vt:lpstr>Il record può essere aperto in catalogazione e modificato</vt:lpstr>
      <vt:lpstr>Ricerca in GEN11</vt:lpstr>
      <vt:lpstr>Ricerca in SBN_BIB e AUT</vt:lpstr>
      <vt:lpstr>Ricerca in SBN_BIB</vt:lpstr>
      <vt:lpstr>Ricerca in SBN_BIB</vt:lpstr>
      <vt:lpstr>Ricerca in SBN_BIB</vt:lpstr>
      <vt:lpstr>Visualizzazione del risultato della ricerca</vt:lpstr>
      <vt:lpstr>Ricerca in SBN_AUT</vt:lpstr>
      <vt:lpstr>Il pulsante Trova in: per visualizzare i record associati in SBN all’authority</vt:lpstr>
      <vt:lpstr>Le altre TAB del modulo CAT</vt:lpstr>
      <vt:lpstr>La TAB Record: per catalogare, modificare, cancellare un record</vt:lpstr>
      <vt:lpstr>La TAB Record: per catalogare, modificare, cancellare un record</vt:lpstr>
      <vt:lpstr>La TAB Record: per catalogare, modificare, cancellare un record</vt:lpstr>
      <vt:lpstr>Diapositiva 51</vt:lpstr>
      <vt:lpstr>La TAB Copie: per creare, modificare, cancellare una copia</vt:lpstr>
      <vt:lpstr>Il modulo CAT: Altre funzionalità</vt:lpstr>
      <vt:lpstr>Il modulo ACQ/SER</vt:lpstr>
      <vt:lpstr>Il modulo ACQ/SER: una veduta d’insieme</vt:lpstr>
      <vt:lpstr>Il modulo ACQ/SER: Acquisizioni</vt:lpstr>
      <vt:lpstr>Il modulo ACQ/SER: Periodici</vt:lpstr>
      <vt:lpstr>Aggiungere una sottoscrizione</vt:lpstr>
      <vt:lpstr>Le fasi della gestione amministrativa  del periodico: la sottoscrizione</vt:lpstr>
      <vt:lpstr>Le fasi della gestione amministrativa  del periodico: la sottoscrizione</vt:lpstr>
      <vt:lpstr>Le fasi della gestione amministrativa  del periodico: la schedulazione </vt:lpstr>
      <vt:lpstr>Le fasi della gestione amministrativa  del periodico: la schedulazione </vt:lpstr>
      <vt:lpstr>Le fasi della gestione amministrativa  del periodico: l’apertura dei fascicoli</vt:lpstr>
      <vt:lpstr>Fascicoli in attesa</vt:lpstr>
      <vt:lpstr>Le fasi della gestione amministrativa  del periodico: l’arrivo dei fascicoli</vt:lpstr>
      <vt:lpstr>Le fasi della gestione amministrativa  del periodico: l’arrivo dei fascicoli</vt:lpstr>
      <vt:lpstr>Le fasi della gestione amministrativa  del periodico: la rilegatura </vt:lpstr>
      <vt:lpstr>Le fasi della gestione amministrativa  del periodico: la rilegatura</vt:lpstr>
      <vt:lpstr>Le fasi della gestione amministrativa  del periodico: la rilegatura</vt:lpstr>
      <vt:lpstr>Il modulo ACQ/SER: Altre funzionalità</vt:lpstr>
      <vt:lpstr>Indice</vt:lpstr>
      <vt:lpstr>Il modulo CIR</vt:lpstr>
      <vt:lpstr>Modulo Circolazione: una veduta d’insieme</vt:lpstr>
      <vt:lpstr>Come effettuare un prestito</vt:lpstr>
      <vt:lpstr>Come effettuare un prestito</vt:lpstr>
      <vt:lpstr>Come effettuare un prestito</vt:lpstr>
      <vt:lpstr>Come effettuare una restituzione</vt:lpstr>
      <vt:lpstr>Rinnovo di un prestito</vt:lpstr>
      <vt:lpstr>Prenotazione di una copia in prestito</vt:lpstr>
      <vt:lpstr>Visualizzazione prestiti di un utente del sistema</vt:lpstr>
      <vt:lpstr>La TAB UTENTE</vt:lpstr>
      <vt:lpstr>Info utente globale</vt:lpstr>
      <vt:lpstr>Info utente locale</vt:lpstr>
      <vt:lpstr>Unfo utente locale</vt:lpstr>
      <vt:lpstr>Inserimento degli utenti</vt:lpstr>
      <vt:lpstr>Inserire un nuovo utente</vt:lpstr>
      <vt:lpstr>CIR: Altre funzionalità</vt:lpstr>
      <vt:lpstr>Il modulo Opac WEB</vt:lpstr>
      <vt:lpstr>Il modulo Opac Web</vt:lpstr>
      <vt:lpstr>Il modulo Opac Web: una panoramica</vt:lpstr>
      <vt:lpstr>Ricerca nel catalogo</vt:lpstr>
      <vt:lpstr>Ricerca avanzata</vt:lpstr>
      <vt:lpstr>Il tastierino virtuale per altri alfabeti</vt:lpstr>
      <vt:lpstr>La ricerca Nuove accessioni</vt:lpstr>
      <vt:lpstr>Ricerca e visualizzazione dei risultati</vt:lpstr>
      <vt:lpstr>Accesso libero: Risultato della ricerca</vt:lpstr>
      <vt:lpstr>Visualizzazione di un record</vt:lpstr>
      <vt:lpstr>Visualizzazione di un record di periodico</vt:lpstr>
      <vt:lpstr>Operazioni sui set di record ritrovati</vt:lpstr>
      <vt:lpstr>Operazioni sui set di record ritrovati: Affina</vt:lpstr>
      <vt:lpstr>Operazioni sui set di record ritrovati: Filtra</vt:lpstr>
      <vt:lpstr>Lo scaffale elettronico: una cartella temporanea</vt:lpstr>
      <vt:lpstr>UTENTE ACCREDITATO: la gestione permanente dello scaffale elettronico</vt:lpstr>
      <vt:lpstr>UTENTE ACCREDITATO  Salvare una strategia di ricerca per sessioni future</vt:lpstr>
      <vt:lpstr>UTENTE ACCREDITATO: tessera della biblioteca</vt:lpstr>
      <vt:lpstr>UTENTE ACCREDITATO:  prenotare una copia in prestito</vt:lpstr>
      <vt:lpstr>UTENTE ACCREDITATO:  modificare la propria interfaccia di ricerca</vt:lpstr>
    </vt:vector>
  </TitlesOfParts>
  <Company>Unige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programma informatico Aleph vers. 16 Sistema CAT</dc:title>
  <dc:creator>L. Marinelli</dc:creator>
  <cp:lastModifiedBy>Libera Marinelli</cp:lastModifiedBy>
  <cp:revision>1834</cp:revision>
  <cp:lastPrinted>1999-04-15T15:06:04Z</cp:lastPrinted>
  <dcterms:created xsi:type="dcterms:W3CDTF">1998-04-27T08:30:16Z</dcterms:created>
  <dcterms:modified xsi:type="dcterms:W3CDTF">2015-02-16T14:46:12Z</dcterms:modified>
</cp:coreProperties>
</file>