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8"/>
  </p:notesMasterIdLst>
  <p:handoutMasterIdLst>
    <p:handoutMasterId r:id="rId39"/>
  </p:handoutMasterIdLst>
  <p:sldIdLst>
    <p:sldId id="256" r:id="rId2"/>
    <p:sldId id="425" r:id="rId3"/>
    <p:sldId id="426" r:id="rId4"/>
    <p:sldId id="427" r:id="rId5"/>
    <p:sldId id="435" r:id="rId6"/>
    <p:sldId id="434" r:id="rId7"/>
    <p:sldId id="446" r:id="rId8"/>
    <p:sldId id="439" r:id="rId9"/>
    <p:sldId id="440" r:id="rId10"/>
    <p:sldId id="442" r:id="rId11"/>
    <p:sldId id="441" r:id="rId12"/>
    <p:sldId id="444" r:id="rId13"/>
    <p:sldId id="431" r:id="rId14"/>
    <p:sldId id="432" r:id="rId15"/>
    <p:sldId id="433" r:id="rId16"/>
    <p:sldId id="447" r:id="rId17"/>
    <p:sldId id="448" r:id="rId18"/>
    <p:sldId id="449" r:id="rId19"/>
    <p:sldId id="450" r:id="rId20"/>
    <p:sldId id="429" r:id="rId21"/>
    <p:sldId id="436" r:id="rId22"/>
    <p:sldId id="437" r:id="rId23"/>
    <p:sldId id="451" r:id="rId24"/>
    <p:sldId id="452" r:id="rId25"/>
    <p:sldId id="453" r:id="rId26"/>
    <p:sldId id="454" r:id="rId27"/>
    <p:sldId id="455" r:id="rId28"/>
    <p:sldId id="456" r:id="rId29"/>
    <p:sldId id="458" r:id="rId30"/>
    <p:sldId id="460" r:id="rId31"/>
    <p:sldId id="461" r:id="rId32"/>
    <p:sldId id="462" r:id="rId33"/>
    <p:sldId id="464" r:id="rId34"/>
    <p:sldId id="463" r:id="rId35"/>
    <p:sldId id="465" r:id="rId36"/>
    <p:sldId id="466" r:id="rId37"/>
  </p:sldIdLst>
  <p:sldSz cx="9144000" cy="6858000" type="screen4x3"/>
  <p:notesSz cx="6797675" cy="9926638"/>
  <p:defaultTextStyle>
    <a:defPPr>
      <a:defRPr lang="it-IT"/>
    </a:defPPr>
    <a:lvl1pPr algn="ctr" rtl="0" fontAlgn="base">
      <a:spcBef>
        <a:spcPct val="0"/>
      </a:spcBef>
      <a:spcAft>
        <a:spcPct val="0"/>
      </a:spcAft>
      <a:defRPr sz="1200" b="1" kern="1200">
        <a:solidFill>
          <a:schemeClr val="bg1"/>
        </a:solidFill>
        <a:latin typeface="Verdana" pitchFamily="34" charset="0"/>
        <a:ea typeface="+mn-ea"/>
        <a:cs typeface="+mn-cs"/>
      </a:defRPr>
    </a:lvl1pPr>
    <a:lvl2pPr marL="457200" algn="ctr" rtl="0" fontAlgn="base">
      <a:spcBef>
        <a:spcPct val="0"/>
      </a:spcBef>
      <a:spcAft>
        <a:spcPct val="0"/>
      </a:spcAft>
      <a:defRPr sz="1200" b="1" kern="1200">
        <a:solidFill>
          <a:schemeClr val="bg1"/>
        </a:solidFill>
        <a:latin typeface="Verdana" pitchFamily="34" charset="0"/>
        <a:ea typeface="+mn-ea"/>
        <a:cs typeface="+mn-cs"/>
      </a:defRPr>
    </a:lvl2pPr>
    <a:lvl3pPr marL="914400" algn="ctr" rtl="0" fontAlgn="base">
      <a:spcBef>
        <a:spcPct val="0"/>
      </a:spcBef>
      <a:spcAft>
        <a:spcPct val="0"/>
      </a:spcAft>
      <a:defRPr sz="1200" b="1" kern="1200">
        <a:solidFill>
          <a:schemeClr val="bg1"/>
        </a:solidFill>
        <a:latin typeface="Verdana" pitchFamily="34" charset="0"/>
        <a:ea typeface="+mn-ea"/>
        <a:cs typeface="+mn-cs"/>
      </a:defRPr>
    </a:lvl3pPr>
    <a:lvl4pPr marL="1371600" algn="ctr" rtl="0" fontAlgn="base">
      <a:spcBef>
        <a:spcPct val="0"/>
      </a:spcBef>
      <a:spcAft>
        <a:spcPct val="0"/>
      </a:spcAft>
      <a:defRPr sz="1200" b="1" kern="1200">
        <a:solidFill>
          <a:schemeClr val="bg1"/>
        </a:solidFill>
        <a:latin typeface="Verdana" pitchFamily="34" charset="0"/>
        <a:ea typeface="+mn-ea"/>
        <a:cs typeface="+mn-cs"/>
      </a:defRPr>
    </a:lvl4pPr>
    <a:lvl5pPr marL="1828800" algn="ctr" rtl="0" fontAlgn="base">
      <a:spcBef>
        <a:spcPct val="0"/>
      </a:spcBef>
      <a:spcAft>
        <a:spcPct val="0"/>
      </a:spcAft>
      <a:defRPr sz="1200" b="1" kern="1200">
        <a:solidFill>
          <a:schemeClr val="bg1"/>
        </a:solidFill>
        <a:latin typeface="Verdana" pitchFamily="34" charset="0"/>
        <a:ea typeface="+mn-ea"/>
        <a:cs typeface="+mn-cs"/>
      </a:defRPr>
    </a:lvl5pPr>
    <a:lvl6pPr marL="2286000" algn="l" defTabSz="914400" rtl="0" eaLnBrk="1" latinLnBrk="0" hangingPunct="1">
      <a:defRPr sz="1200" b="1" kern="1200">
        <a:solidFill>
          <a:schemeClr val="bg1"/>
        </a:solidFill>
        <a:latin typeface="Verdana" pitchFamily="34" charset="0"/>
        <a:ea typeface="+mn-ea"/>
        <a:cs typeface="+mn-cs"/>
      </a:defRPr>
    </a:lvl6pPr>
    <a:lvl7pPr marL="2743200" algn="l" defTabSz="914400" rtl="0" eaLnBrk="1" latinLnBrk="0" hangingPunct="1">
      <a:defRPr sz="1200" b="1" kern="1200">
        <a:solidFill>
          <a:schemeClr val="bg1"/>
        </a:solidFill>
        <a:latin typeface="Verdana" pitchFamily="34" charset="0"/>
        <a:ea typeface="+mn-ea"/>
        <a:cs typeface="+mn-cs"/>
      </a:defRPr>
    </a:lvl7pPr>
    <a:lvl8pPr marL="3200400" algn="l" defTabSz="914400" rtl="0" eaLnBrk="1" latinLnBrk="0" hangingPunct="1">
      <a:defRPr sz="1200" b="1" kern="1200">
        <a:solidFill>
          <a:schemeClr val="bg1"/>
        </a:solidFill>
        <a:latin typeface="Verdana" pitchFamily="34" charset="0"/>
        <a:ea typeface="+mn-ea"/>
        <a:cs typeface="+mn-cs"/>
      </a:defRPr>
    </a:lvl8pPr>
    <a:lvl9pPr marL="3657600" algn="l" defTabSz="914400" rtl="0" eaLnBrk="1" latinLnBrk="0" hangingPunct="1">
      <a:defRPr sz="1200" b="1" kern="1200">
        <a:solidFill>
          <a:schemeClr val="bg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000099"/>
    <a:srgbClr val="ECECEC"/>
    <a:srgbClr val="3333CC"/>
    <a:srgbClr val="00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92" autoAdjust="0"/>
    <p:restoredTop sz="73297" autoAdjust="0"/>
  </p:normalViewPr>
  <p:slideViewPr>
    <p:cSldViewPr>
      <p:cViewPr varScale="1">
        <p:scale>
          <a:sx n="54" d="100"/>
          <a:sy n="54" d="100"/>
        </p:scale>
        <p:origin x="12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976" y="10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1"/>
            <a:ext cx="2944958"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r>
              <a:rPr lang="it-IT" sz="1000" b="0" dirty="0" smtClean="0">
                <a:solidFill>
                  <a:srgbClr val="000099"/>
                </a:solidFill>
              </a:rPr>
              <a:t>La gestione delle Acquisizioni in </a:t>
            </a:r>
            <a:r>
              <a:rPr lang="it-IT" sz="1000" b="0" dirty="0" err="1" smtClean="0">
                <a:solidFill>
                  <a:srgbClr val="000099"/>
                </a:solidFill>
              </a:rPr>
              <a:t>Aleph</a:t>
            </a:r>
            <a:endParaRPr lang="it-IT" sz="1000" b="0" dirty="0">
              <a:solidFill>
                <a:srgbClr val="000099"/>
              </a:solidFill>
            </a:endParaRPr>
          </a:p>
        </p:txBody>
      </p:sp>
      <p:sp>
        <p:nvSpPr>
          <p:cNvPr id="31747" name="Rectangle 3"/>
          <p:cNvSpPr>
            <a:spLocks noGrp="1" noChangeArrowheads="1"/>
          </p:cNvSpPr>
          <p:nvPr>
            <p:ph type="dt" sz="quarter" idx="1"/>
          </p:nvPr>
        </p:nvSpPr>
        <p:spPr bwMode="auto">
          <a:xfrm>
            <a:off x="3852718" y="1"/>
            <a:ext cx="2944958"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r>
              <a:rPr lang="it-IT" b="0" dirty="0" smtClean="0">
                <a:solidFill>
                  <a:srgbClr val="000099"/>
                </a:solidFill>
              </a:rPr>
              <a:t> </a:t>
            </a:r>
            <a:r>
              <a:rPr lang="it-IT" sz="1000" b="0" dirty="0" smtClean="0">
                <a:solidFill>
                  <a:srgbClr val="000099"/>
                </a:solidFill>
              </a:rPr>
              <a:t>a cura di P. Bagnasco, L. </a:t>
            </a:r>
            <a:r>
              <a:rPr lang="it-IT" sz="1000" b="0" dirty="0" err="1" smtClean="0">
                <a:solidFill>
                  <a:srgbClr val="000099"/>
                </a:solidFill>
              </a:rPr>
              <a:t>Marinelli</a:t>
            </a:r>
            <a:r>
              <a:rPr lang="it-IT" sz="1000" b="0" dirty="0" smtClean="0">
                <a:solidFill>
                  <a:srgbClr val="000099"/>
                </a:solidFill>
              </a:rPr>
              <a:t>, G. </a:t>
            </a:r>
            <a:r>
              <a:rPr lang="it-IT" sz="1000" b="0" dirty="0" err="1" smtClean="0">
                <a:solidFill>
                  <a:srgbClr val="000099"/>
                </a:solidFill>
              </a:rPr>
              <a:t>Puppo</a:t>
            </a:r>
            <a:endParaRPr lang="it-IT" sz="1000" b="0" dirty="0" smtClean="0">
              <a:solidFill>
                <a:srgbClr val="000099"/>
              </a:solidFill>
            </a:endParaRPr>
          </a:p>
          <a:p>
            <a:endParaRPr lang="it-IT" dirty="0"/>
          </a:p>
        </p:txBody>
      </p:sp>
      <p:sp>
        <p:nvSpPr>
          <p:cNvPr id="31748" name="Rectangle 4"/>
          <p:cNvSpPr>
            <a:spLocks noGrp="1" noChangeArrowheads="1"/>
          </p:cNvSpPr>
          <p:nvPr>
            <p:ph type="ftr" sz="quarter" idx="2"/>
          </p:nvPr>
        </p:nvSpPr>
        <p:spPr bwMode="auto">
          <a:xfrm>
            <a:off x="1" y="9429750"/>
            <a:ext cx="3793320"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vl1pPr>
          </a:lstStyle>
          <a:p>
            <a:r>
              <a:rPr lang="it-IT" sz="1000" b="0" dirty="0" smtClean="0">
                <a:solidFill>
                  <a:srgbClr val="000099"/>
                </a:solidFill>
              </a:rPr>
              <a:t>Università degli studi di Genova, 18-25.93.2014</a:t>
            </a:r>
            <a:endParaRPr lang="it-IT" sz="1000" b="0" dirty="0">
              <a:solidFill>
                <a:srgbClr val="000099"/>
              </a:solidFill>
            </a:endParaRPr>
          </a:p>
        </p:txBody>
      </p:sp>
      <p:sp>
        <p:nvSpPr>
          <p:cNvPr id="31749" name="Rectangle 5"/>
          <p:cNvSpPr>
            <a:spLocks noGrp="1" noChangeArrowheads="1"/>
          </p:cNvSpPr>
          <p:nvPr>
            <p:ph type="sldNum" sz="quarter" idx="3"/>
          </p:nvPr>
        </p:nvSpPr>
        <p:spPr bwMode="auto">
          <a:xfrm>
            <a:off x="6110912" y="9429750"/>
            <a:ext cx="686763"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fld id="{9C48A412-784B-4739-ABC7-1155ACF4FCA8}" type="slidenum">
              <a:rPr lang="it-IT" sz="1000" b="0">
                <a:solidFill>
                  <a:srgbClr val="000099"/>
                </a:solidFill>
              </a:rPr>
              <a:pPr/>
              <a:t>‹N›</a:t>
            </a:fld>
            <a:endParaRPr lang="it-IT" sz="1000" b="0" dirty="0">
              <a:solidFill>
                <a:srgbClr val="000099"/>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2944958"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b="0">
                <a:solidFill>
                  <a:schemeClr val="tx1"/>
                </a:solidFill>
                <a:latin typeface="Verdana" pitchFamily="34" charset="0"/>
                <a:ea typeface="Verdana" pitchFamily="34" charset="0"/>
                <a:cs typeface="Verdana" pitchFamily="34" charset="0"/>
              </a:defRPr>
            </a:lvl1pPr>
          </a:lstStyle>
          <a:p>
            <a:r>
              <a:rPr lang="it-IT" dirty="0" smtClean="0"/>
              <a:t>La gestione delle Acquisizioni in </a:t>
            </a:r>
            <a:r>
              <a:rPr lang="it-IT" dirty="0" err="1" smtClean="0"/>
              <a:t>Aleph</a:t>
            </a:r>
            <a:endParaRPr lang="it-IT" dirty="0"/>
          </a:p>
        </p:txBody>
      </p:sp>
      <p:sp>
        <p:nvSpPr>
          <p:cNvPr id="18435" name="Rectangle 3"/>
          <p:cNvSpPr>
            <a:spLocks noGrp="1" noChangeArrowheads="1"/>
          </p:cNvSpPr>
          <p:nvPr>
            <p:ph type="dt" idx="1"/>
          </p:nvPr>
        </p:nvSpPr>
        <p:spPr bwMode="auto">
          <a:xfrm>
            <a:off x="3852718" y="1"/>
            <a:ext cx="2944958"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a:solidFill>
                  <a:schemeClr val="tx1"/>
                </a:solidFill>
                <a:latin typeface="Verdana" pitchFamily="34" charset="0"/>
                <a:ea typeface="Verdana" pitchFamily="34" charset="0"/>
                <a:cs typeface="Verdana" pitchFamily="34" charset="0"/>
              </a:defRPr>
            </a:lvl1pPr>
          </a:lstStyle>
          <a:p>
            <a:r>
              <a:rPr lang="it-IT" dirty="0" smtClean="0"/>
              <a:t>A cura di P. Bagnasco, L. </a:t>
            </a:r>
            <a:r>
              <a:rPr lang="it-IT" dirty="0" err="1" smtClean="0"/>
              <a:t>Marinelli</a:t>
            </a:r>
            <a:r>
              <a:rPr lang="it-IT" dirty="0" smtClean="0"/>
              <a:t>, G. </a:t>
            </a:r>
            <a:r>
              <a:rPr lang="it-IT" dirty="0" err="1" smtClean="0"/>
              <a:t>Puppo</a:t>
            </a:r>
            <a:endParaRPr lang="it-IT" dirty="0"/>
          </a:p>
        </p:txBody>
      </p:sp>
      <p:sp>
        <p:nvSpPr>
          <p:cNvPr id="18436" name="Rectangle 4"/>
          <p:cNvSpPr>
            <a:spLocks noGrp="1" noRot="1" noChangeAspect="1" noChangeArrowheads="1" noTextEdit="1"/>
          </p:cNvSpPr>
          <p:nvPr>
            <p:ph type="sldImg" idx="2"/>
          </p:nvPr>
        </p:nvSpPr>
        <p:spPr bwMode="auto">
          <a:xfrm>
            <a:off x="654050" y="744538"/>
            <a:ext cx="5321300" cy="3354685"/>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518517" y="4346871"/>
            <a:ext cx="5832647" cy="48352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18438" name="Rectangle 6"/>
          <p:cNvSpPr>
            <a:spLocks noGrp="1" noChangeArrowheads="1"/>
          </p:cNvSpPr>
          <p:nvPr>
            <p:ph type="ftr" sz="quarter" idx="4"/>
          </p:nvPr>
        </p:nvSpPr>
        <p:spPr bwMode="auto">
          <a:xfrm>
            <a:off x="1" y="9429750"/>
            <a:ext cx="2944958"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900" b="0">
                <a:solidFill>
                  <a:schemeClr val="tx1"/>
                </a:solidFill>
                <a:latin typeface="Verdana" pitchFamily="34" charset="0"/>
                <a:ea typeface="Verdana" pitchFamily="34" charset="0"/>
                <a:cs typeface="Verdana" pitchFamily="34" charset="0"/>
              </a:defRPr>
            </a:lvl1pPr>
          </a:lstStyle>
          <a:p>
            <a:r>
              <a:rPr lang="it-IT" dirty="0" smtClean="0"/>
              <a:t>Università degli studi di Genova, 18-25.03.2014</a:t>
            </a:r>
            <a:endParaRPr lang="it-IT" dirty="0"/>
          </a:p>
        </p:txBody>
      </p:sp>
      <p:sp>
        <p:nvSpPr>
          <p:cNvPr id="18439" name="Rectangle 7"/>
          <p:cNvSpPr>
            <a:spLocks noGrp="1" noChangeArrowheads="1"/>
          </p:cNvSpPr>
          <p:nvPr>
            <p:ph type="sldNum" sz="quarter" idx="5"/>
          </p:nvPr>
        </p:nvSpPr>
        <p:spPr bwMode="auto">
          <a:xfrm>
            <a:off x="3852718" y="9429750"/>
            <a:ext cx="2944958"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solidFill>
                  <a:schemeClr val="tx1"/>
                </a:solidFill>
                <a:latin typeface="Times New Roman" pitchFamily="18" charset="0"/>
              </a:defRPr>
            </a:lvl1pPr>
          </a:lstStyle>
          <a:p>
            <a:fld id="{9C2E9DA5-43A3-4A0A-89AA-22B66506F1F0}" type="slidenum">
              <a:rPr lang="it-IT" smtClean="0"/>
              <a:pPr/>
              <a:t>‹N›</a:t>
            </a:fld>
            <a:endParaRPr lang="it-IT"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dirty="0" smtClean="0"/>
              <a:t>Il modulo Acquisizioni in </a:t>
            </a:r>
            <a:r>
              <a:rPr lang="it-IT" dirty="0" err="1" smtClean="0"/>
              <a:t>Aleph</a:t>
            </a:r>
            <a:endParaRPr lang="it-IT" dirty="0"/>
          </a:p>
        </p:txBody>
      </p:sp>
      <p:sp>
        <p:nvSpPr>
          <p:cNvPr id="5" name="Rectangle 3"/>
          <p:cNvSpPr>
            <a:spLocks noGrp="1" noChangeArrowheads="1"/>
          </p:cNvSpPr>
          <p:nvPr>
            <p:ph type="dt" idx="1"/>
          </p:nvPr>
        </p:nvSpPr>
        <p:spPr>
          <a:ln/>
        </p:spPr>
        <p:txBody>
          <a:bodyPr/>
          <a:lstStyle/>
          <a:p>
            <a:endParaRPr lang="it-IT" dirty="0"/>
          </a:p>
        </p:txBody>
      </p:sp>
      <p:sp>
        <p:nvSpPr>
          <p:cNvPr id="6" name="Rectangle 6"/>
          <p:cNvSpPr>
            <a:spLocks noGrp="1" noChangeArrowheads="1"/>
          </p:cNvSpPr>
          <p:nvPr>
            <p:ph type="ftr" sz="quarter" idx="4"/>
          </p:nvPr>
        </p:nvSpPr>
        <p:spPr>
          <a:ln/>
        </p:spPr>
        <p:txBody>
          <a:bodyPr/>
          <a:lstStyle/>
          <a:p>
            <a:r>
              <a:rPr lang="it-IT" dirty="0"/>
              <a:t>a cura di </a:t>
            </a:r>
            <a:r>
              <a:rPr lang="it-IT" dirty="0" smtClean="0"/>
              <a:t> P. Bagnasco, S. Ciarlo,  L. </a:t>
            </a:r>
            <a:r>
              <a:rPr lang="it-IT" dirty="0" err="1" smtClean="0"/>
              <a:t>Marinelli</a:t>
            </a:r>
            <a:r>
              <a:rPr lang="it-IT" dirty="0"/>
              <a:t>, </a:t>
            </a:r>
            <a:r>
              <a:rPr lang="it-IT" dirty="0" smtClean="0"/>
              <a:t>G. </a:t>
            </a:r>
            <a:r>
              <a:rPr lang="it-IT" dirty="0" err="1" smtClean="0"/>
              <a:t>Puppo</a:t>
            </a:r>
            <a:endParaRPr lang="it-IT" dirty="0"/>
          </a:p>
        </p:txBody>
      </p:sp>
      <p:sp>
        <p:nvSpPr>
          <p:cNvPr id="7" name="Rectangle 7"/>
          <p:cNvSpPr>
            <a:spLocks noGrp="1" noChangeArrowheads="1"/>
          </p:cNvSpPr>
          <p:nvPr>
            <p:ph type="sldNum" sz="quarter" idx="5"/>
          </p:nvPr>
        </p:nvSpPr>
        <p:spPr>
          <a:ln/>
        </p:spPr>
        <p:txBody>
          <a:bodyPr/>
          <a:lstStyle/>
          <a:p>
            <a:fld id="{15710C71-C0DD-45DA-9726-EAFE8BB7ED67}" type="slidenum">
              <a:rPr lang="it-IT"/>
              <a:pPr/>
              <a:t>1</a:t>
            </a:fld>
            <a:endParaRPr lang="it-IT"/>
          </a:p>
        </p:txBody>
      </p:sp>
      <p:sp>
        <p:nvSpPr>
          <p:cNvPr id="77826" name="Rectangle 2"/>
          <p:cNvSpPr>
            <a:spLocks noGrp="1" noRot="1" noChangeAspect="1" noChangeArrowheads="1" noTextEdit="1"/>
          </p:cNvSpPr>
          <p:nvPr>
            <p:ph type="sldImg"/>
          </p:nvPr>
        </p:nvSpPr>
        <p:spPr>
          <a:xfrm>
            <a:off x="1077913" y="744538"/>
            <a:ext cx="4473575" cy="3354387"/>
          </a:xfrm>
          <a:ln/>
        </p:spPr>
      </p:sp>
      <p:sp>
        <p:nvSpPr>
          <p:cNvPr id="77827"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10</a:t>
            </a:fld>
            <a:endParaRPr lang="it-IT" dirty="0"/>
          </a:p>
        </p:txBody>
      </p:sp>
    </p:spTree>
    <p:extLst>
      <p:ext uri="{BB962C8B-B14F-4D97-AF65-F5344CB8AC3E}">
        <p14:creationId xmlns:p14="http://schemas.microsoft.com/office/powerpoint/2010/main" val="426784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11</a:t>
            </a:fld>
            <a:endParaRPr lang="it-IT" dirty="0"/>
          </a:p>
        </p:txBody>
      </p:sp>
    </p:spTree>
    <p:extLst>
      <p:ext uri="{BB962C8B-B14F-4D97-AF65-F5344CB8AC3E}">
        <p14:creationId xmlns:p14="http://schemas.microsoft.com/office/powerpoint/2010/main" val="77706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12</a:t>
            </a:fld>
            <a:endParaRPr lang="it-IT" dirty="0"/>
          </a:p>
        </p:txBody>
      </p:sp>
    </p:spTree>
    <p:extLst>
      <p:ext uri="{BB962C8B-B14F-4D97-AF65-F5344CB8AC3E}">
        <p14:creationId xmlns:p14="http://schemas.microsoft.com/office/powerpoint/2010/main" val="15176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13</a:t>
            </a:fld>
            <a:endParaRPr lang="it-IT" dirty="0"/>
          </a:p>
        </p:txBody>
      </p:sp>
    </p:spTree>
    <p:extLst>
      <p:ext uri="{BB962C8B-B14F-4D97-AF65-F5344CB8AC3E}">
        <p14:creationId xmlns:p14="http://schemas.microsoft.com/office/powerpoint/2010/main" val="33304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14</a:t>
            </a:fld>
            <a:endParaRPr lang="it-IT" dirty="0"/>
          </a:p>
        </p:txBody>
      </p:sp>
    </p:spTree>
    <p:extLst>
      <p:ext uri="{BB962C8B-B14F-4D97-AF65-F5344CB8AC3E}">
        <p14:creationId xmlns:p14="http://schemas.microsoft.com/office/powerpoint/2010/main" val="196873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15</a:t>
            </a:fld>
            <a:endParaRPr lang="it-IT" dirty="0"/>
          </a:p>
        </p:txBody>
      </p:sp>
    </p:spTree>
    <p:extLst>
      <p:ext uri="{BB962C8B-B14F-4D97-AF65-F5344CB8AC3E}">
        <p14:creationId xmlns:p14="http://schemas.microsoft.com/office/powerpoint/2010/main" val="216418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Per esempio dal menu Servizi se non mi collego a nessun banco circolazione vedo solo poche</a:t>
            </a:r>
            <a:br>
              <a:rPr lang="it-IT" dirty="0" smtClean="0"/>
            </a:br>
            <a:r>
              <a:rPr lang="it-IT" dirty="0" smtClean="0"/>
              <a:t>attività possibili (non vedo l’intero </a:t>
            </a:r>
            <a:r>
              <a:rPr lang="it-IT" dirty="0" err="1" smtClean="0"/>
              <a:t>submenu</a:t>
            </a:r>
            <a:r>
              <a:rPr lang="it-IT" dirty="0" smtClean="0"/>
              <a:t> Richieste di risorse)</a:t>
            </a:r>
          </a:p>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16</a:t>
            </a:fld>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17</a:t>
            </a:fld>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un operatore collegato al banco circolazione di Lingue vede le prenotazioni attive (cioè le copie pronte in attesa di ritiro allo scaffale prenotazioni) per Lingue, non vede quelle di Lettere, del BTM, ecc.</a:t>
            </a:r>
            <a:endParaRPr lang="it-IT" smtClean="0"/>
          </a:p>
          <a:p>
            <a:pPr marL="0" marR="0" indent="0" algn="l" defTabSz="914400" rtl="0" eaLnBrk="1" fontAlgn="base" latinLnBrk="0" hangingPunct="1">
              <a:lnSpc>
                <a:spcPct val="100000"/>
              </a:lnSpc>
              <a:spcBef>
                <a:spcPct val="30000"/>
              </a:spcBef>
              <a:spcAft>
                <a:spcPct val="0"/>
              </a:spcAft>
              <a:buClrTx/>
              <a:buSzTx/>
              <a:buFontTx/>
              <a:buNone/>
              <a:tabLst/>
              <a:defRPr/>
            </a:pPr>
            <a:r>
              <a:rPr lang="it-IT" smtClean="0"/>
              <a:t>Es</a:t>
            </a:r>
            <a:r>
              <a:rPr lang="it-IT" dirty="0" smtClean="0"/>
              <a:t>. l’operatore IDTESTUMA</a:t>
            </a:r>
            <a:r>
              <a:rPr lang="it-IT" baseline="0" dirty="0" smtClean="0"/>
              <a:t> vede le prenotazioni attive del </a:t>
            </a:r>
            <a:r>
              <a:rPr lang="it-IT" baseline="0" dirty="0" err="1" smtClean="0"/>
              <a:t>Circ</a:t>
            </a:r>
            <a:r>
              <a:rPr lang="it-IT" baseline="0" dirty="0" smtClean="0"/>
              <a:t> desk di Lingue prenotazione del </a:t>
            </a:r>
            <a:r>
              <a:rPr lang="it-IT" baseline="0" dirty="0" err="1" smtClean="0"/>
              <a:t>barcode</a:t>
            </a:r>
            <a:r>
              <a:rPr lang="it-IT" baseline="0" dirty="0" smtClean="0"/>
              <a:t> 00407337 (Storia della Francia / Georges </a:t>
            </a:r>
            <a:r>
              <a:rPr lang="it-IT" baseline="0" dirty="0" err="1" smtClean="0"/>
              <a:t>Duby</a:t>
            </a:r>
            <a:r>
              <a:rPr lang="it-IT" baseline="0" dirty="0" smtClean="0"/>
              <a:t> ; traduzione di Francesco Saba Sardi), attualmente in prestito</a:t>
            </a: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18</a:t>
            </a:fld>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19</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a:t>
            </a:fld>
            <a:endParaRPr lang="it-IT" dirty="0"/>
          </a:p>
        </p:txBody>
      </p:sp>
    </p:spTree>
    <p:extLst>
      <p:ext uri="{BB962C8B-B14F-4D97-AF65-F5344CB8AC3E}">
        <p14:creationId xmlns:p14="http://schemas.microsoft.com/office/powerpoint/2010/main" val="18082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20</a:t>
            </a:fld>
            <a:endParaRPr lang="it-IT" dirty="0"/>
          </a:p>
        </p:txBody>
      </p:sp>
    </p:spTree>
    <p:extLst>
      <p:ext uri="{BB962C8B-B14F-4D97-AF65-F5344CB8AC3E}">
        <p14:creationId xmlns:p14="http://schemas.microsoft.com/office/powerpoint/2010/main" val="123421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 </a:t>
            </a:r>
            <a:r>
              <a:rPr lang="it-IT" dirty="0" err="1" smtClean="0"/>
              <a:t>widget</a:t>
            </a:r>
            <a:r>
              <a:rPr lang="it-IT" baseline="0" dirty="0" smtClean="0"/>
              <a:t> sono pannelli contenenti informazioni o collegamenti rilevanti per noi. Ciascun operatore può</a:t>
            </a:r>
            <a:br>
              <a:rPr lang="it-IT" baseline="0" dirty="0" smtClean="0"/>
            </a:br>
            <a:r>
              <a:rPr lang="it-IT" baseline="0" dirty="0" smtClean="0"/>
              <a:t>scegliere quali pannelli visualizzare e quali nascondere</a:t>
            </a:r>
            <a:br>
              <a:rPr lang="it-IT" baseline="0" dirty="0" smtClean="0"/>
            </a:br>
            <a:r>
              <a:rPr lang="it-IT" baseline="0" dirty="0" smtClean="0"/>
              <a:t>Per aggiungere o </a:t>
            </a:r>
            <a:r>
              <a:rPr lang="it-IT" baseline="0" dirty="0" err="1" smtClean="0"/>
              <a:t>eliminaree</a:t>
            </a:r>
            <a:r>
              <a:rPr lang="it-IT" baseline="0" dirty="0" smtClean="0"/>
              <a:t> un </a:t>
            </a:r>
            <a:r>
              <a:rPr lang="it-IT" baseline="0" dirty="0" err="1" smtClean="0"/>
              <a:t>widget</a:t>
            </a:r>
            <a:r>
              <a:rPr lang="it-IT" baseline="0" dirty="0" smtClean="0"/>
              <a:t> cliccare sull’icona + e selezionare i </a:t>
            </a:r>
            <a:r>
              <a:rPr lang="it-IT" baseline="0" dirty="0" err="1" smtClean="0"/>
              <a:t>widget</a:t>
            </a:r>
            <a:r>
              <a:rPr lang="it-IT" baseline="0" dirty="0" smtClean="0"/>
              <a:t> da visualizzare</a:t>
            </a:r>
          </a:p>
          <a:p>
            <a:r>
              <a:rPr lang="it-IT" baseline="0" dirty="0" smtClean="0"/>
              <a:t>Per esempio, se aggiungo il </a:t>
            </a:r>
            <a:r>
              <a:rPr lang="it-IT" baseline="0" dirty="0" err="1" smtClean="0"/>
              <a:t>widget</a:t>
            </a:r>
            <a:r>
              <a:rPr lang="it-IT" baseline="0" dirty="0" smtClean="0"/>
              <a:t> Stato processi programmati, posso monitorare i processi degli ultimi 5 giorni</a:t>
            </a:r>
          </a:p>
          <a:p>
            <a:r>
              <a:rPr lang="it-IT" baseline="0" dirty="0" smtClean="0"/>
              <a:t>Se aggiungo il </a:t>
            </a:r>
            <a:r>
              <a:rPr lang="it-IT" baseline="0" dirty="0" err="1" smtClean="0"/>
              <a:t>widget</a:t>
            </a:r>
            <a:r>
              <a:rPr lang="it-IT" baseline="0" dirty="0" smtClean="0"/>
              <a:t> Prestiti per Location, vedo in </a:t>
            </a:r>
            <a:r>
              <a:rPr lang="it-IT" baseline="0" dirty="0" err="1" smtClean="0"/>
              <a:t>qualsiai</a:t>
            </a:r>
            <a:r>
              <a:rPr lang="it-IT" baseline="0" dirty="0" smtClean="0"/>
              <a:t> momento il numero dei prestiti e il rapporto prestiti/copie possedute per ciascuna location</a:t>
            </a:r>
          </a:p>
          <a:p>
            <a:endParaRPr lang="it-IT" baseline="0" dirty="0" smtClean="0"/>
          </a:p>
          <a:p>
            <a:r>
              <a:rPr lang="it-IT" baseline="0" dirty="0" smtClean="0"/>
              <a:t>(c’è qualcosa che non va in questa statistica!!!)</a:t>
            </a:r>
          </a:p>
          <a:p>
            <a:r>
              <a:rPr lang="it-IT" baseline="0" dirty="0" smtClean="0"/>
              <a:t>Una volta aggiunti i </a:t>
            </a:r>
            <a:r>
              <a:rPr lang="it-IT" baseline="0" dirty="0" err="1" smtClean="0"/>
              <a:t>widget</a:t>
            </a:r>
            <a:r>
              <a:rPr lang="it-IT" baseline="0" dirty="0" smtClean="0"/>
              <a:t> disponibili alla propria pagina d’ingresso, questi possono essere spostati semplicemente trascinandoli</a:t>
            </a:r>
            <a:endParaRPr lang="it-IT" dirty="0" smtClean="0"/>
          </a:p>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21</a:t>
            </a:fld>
            <a:endParaRPr lang="it-IT"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22</a:t>
            </a:fld>
            <a:endParaRPr lang="it-IT" dirty="0"/>
          </a:p>
        </p:txBody>
      </p:sp>
    </p:spTree>
    <p:extLst>
      <p:ext uri="{BB962C8B-B14F-4D97-AF65-F5344CB8AC3E}">
        <p14:creationId xmlns:p14="http://schemas.microsoft.com/office/powerpoint/2010/main" val="197115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23</a:t>
            </a:fld>
            <a:endParaRPr lang="it-IT" dirty="0"/>
          </a:p>
        </p:txBody>
      </p:sp>
    </p:spTree>
    <p:extLst>
      <p:ext uri="{BB962C8B-B14F-4D97-AF65-F5344CB8AC3E}">
        <p14:creationId xmlns:p14="http://schemas.microsoft.com/office/powerpoint/2010/main" val="65610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 seconda dell’indice scelto sono</a:t>
            </a:r>
            <a:r>
              <a:rPr lang="it-IT" baseline="0" dirty="0" smtClean="0"/>
              <a:t> selezionabili parametri diversi:</a:t>
            </a:r>
            <a:br>
              <a:rPr lang="it-IT" baseline="0" dirty="0" smtClean="0"/>
            </a:br>
            <a:r>
              <a:rPr lang="it-IT" baseline="0" dirty="0" smtClean="0"/>
              <a:t>per esempio, in una ricerca per “Tutti i titoli” non sono presenti i parametri </a:t>
            </a:r>
            <a:r>
              <a:rPr lang="it-IT" baseline="0" dirty="0" err="1" smtClean="0"/>
              <a:t>barcode</a:t>
            </a:r>
            <a:r>
              <a:rPr lang="it-IT" baseline="0" dirty="0" smtClean="0"/>
              <a:t>, linea PO,</a:t>
            </a:r>
            <a:br>
              <a:rPr lang="it-IT" baseline="0" dirty="0" smtClean="0"/>
            </a:br>
            <a:r>
              <a:rPr lang="it-IT" baseline="0" dirty="0" smtClean="0"/>
              <a:t>numero di inventario, nota acquisizione ecc., presenti invece nella Ricerca per “Titoli fisici”</a:t>
            </a:r>
          </a:p>
          <a:p>
            <a:endParaRPr lang="it-IT" baseline="0" dirty="0" smtClean="0"/>
          </a:p>
          <a:p>
            <a:r>
              <a:rPr lang="it-IT" baseline="0" dirty="0" smtClean="0"/>
              <a:t>La ricerca sull’Indice Fatture prevede i possibili parametri Numero fattura, Codice o nome fornitore, Linea PO ecc.</a:t>
            </a:r>
            <a:br>
              <a:rPr lang="it-IT" baseline="0" dirty="0" smtClean="0"/>
            </a:br>
            <a:endParaRPr lang="it-IT" baseline="0" dirty="0" smtClean="0"/>
          </a:p>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24</a:t>
            </a:fld>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32500" lnSpcReduction="20000"/>
          </a:bodyPr>
          <a:lstStyle/>
          <a:p>
            <a:r>
              <a:rPr lang="en-US" sz="1200" b="0" i="0" kern="1200" dirty="0" smtClean="0">
                <a:solidFill>
                  <a:schemeClr val="tx1"/>
                </a:solidFill>
                <a:latin typeface="Times New Roman" pitchFamily="18" charset="0"/>
                <a:ea typeface="+mn-ea"/>
                <a:cs typeface="+mn-cs"/>
              </a:rPr>
              <a:t>“The searchable fields depend on the search type. For example, when you search </a:t>
            </a:r>
            <a:r>
              <a:rPr lang="en-US" sz="1200" b="1" i="0" kern="1200" dirty="0" smtClean="0">
                <a:solidFill>
                  <a:schemeClr val="tx1"/>
                </a:solidFill>
                <a:latin typeface="Times New Roman" pitchFamily="18" charset="0"/>
                <a:ea typeface="+mn-ea"/>
                <a:cs typeface="+mn-cs"/>
              </a:rPr>
              <a:t>All Titles</a:t>
            </a:r>
            <a:r>
              <a:rPr lang="en-US" sz="1200" b="0" i="0" kern="1200" dirty="0" smtClean="0">
                <a:solidFill>
                  <a:schemeClr val="tx1"/>
                </a:solidFill>
                <a:latin typeface="Times New Roman" pitchFamily="18" charset="0"/>
                <a:ea typeface="+mn-ea"/>
                <a:cs typeface="+mn-cs"/>
              </a:rPr>
              <a:t>, the searchable fields are based on metadata that is common to all record formats, but does not include fields that are specific to physical, electronic, or digital inventory. You can search on these specific fields when searching the relevant format”.</a:t>
            </a:r>
          </a:p>
          <a:p>
            <a:r>
              <a:rPr lang="en-US" sz="1200" b="0" i="0" kern="1200" dirty="0" smtClean="0">
                <a:solidFill>
                  <a:schemeClr val="tx1"/>
                </a:solidFill>
                <a:latin typeface="Times New Roman" pitchFamily="18" charset="0"/>
                <a:ea typeface="+mn-ea"/>
                <a:cs typeface="+mn-cs"/>
              </a:rPr>
              <a:t>“Every physical item, electronic portfolio/collection, and digital file is indexed with the bibliographic metadata to which it is linked, in addition to its inventory (institution/network) specific data”</a:t>
            </a:r>
          </a:p>
          <a:p>
            <a:endParaRPr lang="en-US" sz="1200" b="0" i="0" kern="1200" dirty="0" smtClean="0">
              <a:solidFill>
                <a:schemeClr val="tx1"/>
              </a:solidFill>
              <a:latin typeface="Times New Roman" pitchFamily="18"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Times New Roman" pitchFamily="18" charset="0"/>
                <a:ea typeface="+mn-ea"/>
                <a:cs typeface="+mn-cs"/>
              </a:rPr>
              <a:t>Keyword search:</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All titles: </a:t>
            </a:r>
            <a:r>
              <a:rPr lang="it-IT" sz="1200" b="0" i="0" kern="1200" dirty="0" smtClean="0">
                <a:solidFill>
                  <a:schemeClr val="tx1"/>
                </a:solidFill>
                <a:latin typeface="Times New Roman" pitchFamily="18" charset="0"/>
                <a:ea typeface="+mn-ea"/>
                <a:cs typeface="+mn-cs"/>
              </a:rPr>
              <a:t>Creator/ISBN/ISSN/Publisher/Title/</a:t>
            </a:r>
            <a:r>
              <a:rPr lang="it-IT" sz="1200" b="0" i="0" kern="1200" dirty="0" err="1" smtClean="0">
                <a:solidFill>
                  <a:schemeClr val="tx1"/>
                </a:solidFill>
                <a:latin typeface="Times New Roman" pitchFamily="18" charset="0"/>
                <a:ea typeface="+mn-ea"/>
                <a:cs typeface="+mn-cs"/>
              </a:rPr>
              <a:t>Series</a:t>
            </a:r>
            <a:r>
              <a:rPr lang="it-IT" sz="1200" b="0" i="0" kern="1200" dirty="0" smtClean="0">
                <a:solidFill>
                  <a:schemeClr val="tx1"/>
                </a:solidFill>
                <a:latin typeface="Times New Roman" pitchFamily="18" charset="0"/>
                <a:ea typeface="+mn-ea"/>
                <a:cs typeface="+mn-cs"/>
              </a:rPr>
              <a:t>/</a:t>
            </a:r>
            <a:r>
              <a:rPr lang="it-IT" sz="1200" b="0" i="0" kern="1200" dirty="0" err="1" smtClean="0">
                <a:solidFill>
                  <a:schemeClr val="tx1"/>
                </a:solidFill>
                <a:latin typeface="Times New Roman" pitchFamily="18" charset="0"/>
                <a:ea typeface="+mn-ea"/>
                <a:cs typeface="+mn-cs"/>
              </a:rPr>
              <a:t>Uniform</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title</a:t>
            </a:r>
            <a:r>
              <a:rPr lang="it-IT" sz="1200" b="0" i="0" kern="1200" dirty="0" smtClean="0">
                <a:solidFill>
                  <a:schemeClr val="tx1"/>
                </a:solidFill>
                <a:latin typeface="Times New Roman" pitchFamily="18" charset="0"/>
                <a:ea typeface="+mn-ea"/>
                <a:cs typeface="+mn-cs"/>
              </a:rPr>
              <a:t>/Date </a:t>
            </a:r>
            <a:r>
              <a:rPr lang="it-IT" sz="1200" b="0" i="0" kern="1200" dirty="0" err="1" smtClean="0">
                <a:solidFill>
                  <a:schemeClr val="tx1"/>
                </a:solidFill>
                <a:latin typeface="Times New Roman" pitchFamily="18" charset="0"/>
                <a:ea typeface="+mn-ea"/>
                <a:cs typeface="+mn-cs"/>
              </a:rPr>
              <a:t>publication</a:t>
            </a:r>
            <a:r>
              <a:rPr lang="it-IT" sz="1200" b="0" i="0" kern="1200" dirty="0" smtClean="0">
                <a:solidFill>
                  <a:schemeClr val="tx1"/>
                </a:solidFill>
                <a:latin typeface="Times New Roman" pitchFamily="18" charset="0"/>
                <a:ea typeface="+mn-ea"/>
                <a:cs typeface="+mn-cs"/>
              </a:rPr>
              <a:t>/</a:t>
            </a:r>
            <a:r>
              <a:rPr lang="it-IT" sz="1200" b="0" i="0" kern="1200" dirty="0" err="1" smtClean="0">
                <a:solidFill>
                  <a:schemeClr val="tx1"/>
                </a:solidFill>
                <a:latin typeface="Times New Roman" pitchFamily="18" charset="0"/>
                <a:ea typeface="+mn-ea"/>
                <a:cs typeface="+mn-cs"/>
              </a:rPr>
              <a:t>Subjects</a:t>
            </a:r>
            <a:r>
              <a:rPr lang="it-IT" sz="1200" b="0" i="0" kern="1200" dirty="0" smtClean="0">
                <a:solidFill>
                  <a:schemeClr val="tx1"/>
                </a:solidFill>
                <a:latin typeface="Times New Roman" pitchFamily="18" charset="0"/>
                <a:ea typeface="+mn-ea"/>
                <a:cs typeface="+mn-cs"/>
              </a:rPr>
              <a:t/>
            </a:r>
            <a:br>
              <a:rPr lang="it-IT" sz="1200" b="0" i="0" kern="1200" dirty="0" smtClean="0">
                <a:solidFill>
                  <a:schemeClr val="tx1"/>
                </a:solidFill>
                <a:latin typeface="Times New Roman" pitchFamily="18" charset="0"/>
                <a:ea typeface="+mn-ea"/>
                <a:cs typeface="+mn-cs"/>
              </a:rPr>
            </a:br>
            <a:r>
              <a:rPr lang="it-IT" sz="1200" b="0" i="0" kern="1200" dirty="0" err="1" smtClean="0">
                <a:solidFill>
                  <a:schemeClr val="tx1"/>
                </a:solidFill>
                <a:latin typeface="Times New Roman" pitchFamily="18" charset="0"/>
                <a:ea typeface="+mn-ea"/>
                <a:cs typeface="+mn-cs"/>
              </a:rPr>
              <a:t>Physical</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items</a:t>
            </a:r>
            <a:r>
              <a:rPr lang="it-IT" sz="1200" b="0" i="0" kern="1200" dirty="0" smtClean="0">
                <a:solidFill>
                  <a:schemeClr val="tx1"/>
                </a:solidFill>
                <a:latin typeface="Times New Roman" pitchFamily="18" charset="0"/>
                <a:ea typeface="+mn-ea"/>
                <a:cs typeface="+mn-cs"/>
              </a:rPr>
              <a:t>: Holding/note/</a:t>
            </a:r>
            <a:r>
              <a:rPr lang="it-IT" sz="1200" b="0" i="0" kern="1200" dirty="0" err="1" smtClean="0">
                <a:solidFill>
                  <a:schemeClr val="tx1"/>
                </a:solidFill>
                <a:latin typeface="Times New Roman" pitchFamily="18" charset="0"/>
                <a:ea typeface="+mn-ea"/>
                <a:cs typeface="+mn-cs"/>
              </a:rPr>
              <a:t>Barcode</a:t>
            </a:r>
            <a:r>
              <a:rPr lang="it-IT" sz="1200" b="0" i="0" kern="1200" dirty="0" smtClean="0">
                <a:solidFill>
                  <a:schemeClr val="tx1"/>
                </a:solidFill>
                <a:latin typeface="Times New Roman" pitchFamily="18" charset="0"/>
                <a:ea typeface="+mn-ea"/>
                <a:cs typeface="+mn-cs"/>
              </a:rPr>
              <a:t>/Item </a:t>
            </a:r>
            <a:r>
              <a:rPr lang="it-IT" sz="1200" b="0" i="0" kern="1200" dirty="0" err="1" smtClean="0">
                <a:solidFill>
                  <a:schemeClr val="tx1"/>
                </a:solidFill>
                <a:latin typeface="Times New Roman" pitchFamily="18" charset="0"/>
                <a:ea typeface="+mn-ea"/>
                <a:cs typeface="+mn-cs"/>
              </a:rPr>
              <a:t>description</a:t>
            </a:r>
            <a:r>
              <a:rPr lang="it-IT" sz="1200" b="0" i="0" kern="1200" dirty="0" smtClean="0">
                <a:solidFill>
                  <a:schemeClr val="tx1"/>
                </a:solidFill>
                <a:latin typeface="Times New Roman" pitchFamily="18" charset="0"/>
                <a:ea typeface="+mn-ea"/>
                <a:cs typeface="+mn-cs"/>
              </a:rPr>
              <a:t>/</a:t>
            </a:r>
            <a:r>
              <a:rPr lang="it-IT" sz="1200" b="0" i="0" kern="1200" dirty="0" err="1" smtClean="0">
                <a:solidFill>
                  <a:schemeClr val="tx1"/>
                </a:solidFill>
                <a:latin typeface="Times New Roman" pitchFamily="18" charset="0"/>
                <a:ea typeface="+mn-ea"/>
                <a:cs typeface="+mn-cs"/>
              </a:rPr>
              <a:t>Fulfillment</a:t>
            </a:r>
            <a:r>
              <a:rPr lang="it-IT" sz="1200" b="0" i="0" kern="1200" dirty="0" smtClean="0">
                <a:solidFill>
                  <a:schemeClr val="tx1"/>
                </a:solidFill>
                <a:latin typeface="Times New Roman" pitchFamily="18" charset="0"/>
                <a:ea typeface="+mn-ea"/>
                <a:cs typeface="+mn-cs"/>
              </a:rPr>
              <a:t> note/</a:t>
            </a:r>
            <a:r>
              <a:rPr lang="it-IT" sz="1200" b="0" i="0" kern="1200" dirty="0" err="1" smtClean="0">
                <a:solidFill>
                  <a:schemeClr val="tx1"/>
                </a:solidFill>
                <a:latin typeface="Times New Roman" pitchFamily="18" charset="0"/>
                <a:ea typeface="+mn-ea"/>
                <a:cs typeface="+mn-cs"/>
              </a:rPr>
              <a:t>Internal</a:t>
            </a:r>
            <a:r>
              <a:rPr lang="it-IT" sz="1200" b="0" i="0" kern="1200" dirty="0" smtClean="0">
                <a:solidFill>
                  <a:schemeClr val="tx1"/>
                </a:solidFill>
                <a:latin typeface="Times New Roman" pitchFamily="18" charset="0"/>
                <a:ea typeface="+mn-ea"/>
                <a:cs typeface="+mn-cs"/>
              </a:rPr>
              <a:t> note/Public note</a:t>
            </a:r>
            <a:br>
              <a:rPr lang="it-IT" sz="1200" b="0" i="0" kern="1200" dirty="0" smtClean="0">
                <a:solidFill>
                  <a:schemeClr val="tx1"/>
                </a:solidFill>
                <a:latin typeface="Times New Roman" pitchFamily="18" charset="0"/>
                <a:ea typeface="+mn-ea"/>
                <a:cs typeface="+mn-cs"/>
              </a:rPr>
            </a:br>
            <a:r>
              <a:rPr lang="it-IT" sz="1200" b="0" i="0" kern="1200" dirty="0" smtClean="0">
                <a:solidFill>
                  <a:schemeClr val="tx1"/>
                </a:solidFill>
                <a:latin typeface="Times New Roman" pitchFamily="18" charset="0"/>
                <a:ea typeface="+mn-ea"/>
                <a:cs typeface="+mn-cs"/>
              </a:rPr>
              <a:t>Electronic </a:t>
            </a:r>
            <a:r>
              <a:rPr lang="it-IT" sz="1200" b="0" i="0" kern="1200" dirty="0" err="1" smtClean="0">
                <a:solidFill>
                  <a:schemeClr val="tx1"/>
                </a:solidFill>
                <a:latin typeface="Times New Roman" pitchFamily="18" charset="0"/>
                <a:ea typeface="+mn-ea"/>
                <a:cs typeface="+mn-cs"/>
              </a:rPr>
              <a:t>portfolios</a:t>
            </a:r>
            <a:r>
              <a:rPr lang="it-IT" sz="1200" b="0" i="0" kern="1200" dirty="0" smtClean="0">
                <a:solidFill>
                  <a:schemeClr val="tx1"/>
                </a:solidFill>
                <a:latin typeface="Times New Roman" pitchFamily="18" charset="0"/>
                <a:ea typeface="+mn-ea"/>
                <a:cs typeface="+mn-cs"/>
              </a:rPr>
              <a:t>: Package </a:t>
            </a:r>
            <a:r>
              <a:rPr lang="it-IT" sz="1200" b="0" i="0" kern="1200" dirty="0" err="1" smtClean="0">
                <a:solidFill>
                  <a:schemeClr val="tx1"/>
                </a:solidFill>
                <a:latin typeface="Times New Roman" pitchFamily="18" charset="0"/>
                <a:ea typeface="+mn-ea"/>
                <a:cs typeface="+mn-cs"/>
              </a:rPr>
              <a:t>name</a:t>
            </a:r>
            <a:r>
              <a:rPr lang="it-IT" sz="1200" b="0" i="0" kern="1200" dirty="0" smtClean="0">
                <a:solidFill>
                  <a:schemeClr val="tx1"/>
                </a:solidFill>
                <a:latin typeface="Times New Roman" pitchFamily="18" charset="0"/>
                <a:ea typeface="+mn-ea"/>
                <a:cs typeface="+mn-cs"/>
              </a:rPr>
              <a:t>/</a:t>
            </a:r>
            <a:r>
              <a:rPr lang="it-IT" sz="1200" b="0" i="0" kern="1200" dirty="0" err="1" smtClean="0">
                <a:solidFill>
                  <a:schemeClr val="tx1"/>
                </a:solidFill>
                <a:latin typeface="Times New Roman" pitchFamily="18" charset="0"/>
                <a:ea typeface="+mn-ea"/>
                <a:cs typeface="+mn-cs"/>
              </a:rPr>
              <a:t>Category</a:t>
            </a:r>
            <a:r>
              <a:rPr lang="it-IT" sz="1200" b="0" i="0" kern="1200" dirty="0" smtClean="0">
                <a:solidFill>
                  <a:schemeClr val="tx1"/>
                </a:solidFill>
                <a:latin typeface="Times New Roman" pitchFamily="18" charset="0"/>
                <a:ea typeface="+mn-ea"/>
                <a:cs typeface="+mn-cs"/>
              </a:rPr>
              <a:t>/Interface ID</a:t>
            </a:r>
            <a:br>
              <a:rPr lang="it-IT" sz="1200" b="0" i="0" kern="1200" dirty="0" smtClean="0">
                <a:solidFill>
                  <a:schemeClr val="tx1"/>
                </a:solidFill>
                <a:latin typeface="Times New Roman" pitchFamily="18" charset="0"/>
                <a:ea typeface="+mn-ea"/>
                <a:cs typeface="+mn-cs"/>
              </a:rPr>
            </a:br>
            <a:r>
              <a:rPr lang="it-IT" sz="1200" b="0" i="0" kern="1200" dirty="0" smtClean="0">
                <a:solidFill>
                  <a:schemeClr val="tx1"/>
                </a:solidFill>
                <a:latin typeface="Times New Roman" pitchFamily="18" charset="0"/>
                <a:ea typeface="+mn-ea"/>
                <a:cs typeface="+mn-cs"/>
              </a:rPr>
              <a:t>Electronic </a:t>
            </a:r>
            <a:r>
              <a:rPr lang="it-IT" sz="1200" b="0" i="0" kern="1200" dirty="0" err="1" smtClean="0">
                <a:solidFill>
                  <a:schemeClr val="tx1"/>
                </a:solidFill>
                <a:latin typeface="Times New Roman" pitchFamily="18" charset="0"/>
                <a:ea typeface="+mn-ea"/>
                <a:cs typeface="+mn-cs"/>
              </a:rPr>
              <a:t>collections</a:t>
            </a:r>
            <a:r>
              <a:rPr lang="it-IT" sz="1200" b="0" i="0" kern="1200" dirty="0" smtClean="0">
                <a:solidFill>
                  <a:schemeClr val="tx1"/>
                </a:solidFill>
                <a:latin typeface="Times New Roman" pitchFamily="18" charset="0"/>
                <a:ea typeface="+mn-ea"/>
                <a:cs typeface="+mn-cs"/>
              </a:rPr>
              <a:t>: Package </a:t>
            </a:r>
            <a:r>
              <a:rPr lang="it-IT" sz="1200" b="0" i="0" kern="1200" dirty="0" err="1" smtClean="0">
                <a:solidFill>
                  <a:schemeClr val="tx1"/>
                </a:solidFill>
                <a:latin typeface="Times New Roman" pitchFamily="18" charset="0"/>
                <a:ea typeface="+mn-ea"/>
                <a:cs typeface="+mn-cs"/>
              </a:rPr>
              <a:t>name</a:t>
            </a:r>
            <a:endParaRPr lang="it-IT"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All titles</a:t>
            </a:r>
          </a:p>
          <a:p>
            <a:pPr lvl="1"/>
            <a:r>
              <a:rPr lang="it-IT" sz="1200" b="0" i="0" kern="1200" dirty="0" smtClean="0">
                <a:solidFill>
                  <a:schemeClr val="tx1"/>
                </a:solidFill>
                <a:latin typeface="Times New Roman" pitchFamily="18" charset="0"/>
                <a:ea typeface="+mn-ea"/>
                <a:cs typeface="+mn-cs"/>
              </a:rPr>
              <a:t>Creator</a:t>
            </a:r>
          </a:p>
          <a:p>
            <a:pPr lvl="1"/>
            <a:r>
              <a:rPr lang="it-IT" sz="1200" b="0" i="0" kern="1200" dirty="0" err="1" smtClean="0">
                <a:solidFill>
                  <a:schemeClr val="tx1"/>
                </a:solidFill>
                <a:latin typeface="Times New Roman" pitchFamily="18" charset="0"/>
                <a:ea typeface="+mn-ea"/>
                <a:cs typeface="+mn-cs"/>
              </a:rPr>
              <a:t>Government</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Document</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Number</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ISBN</a:t>
            </a:r>
          </a:p>
          <a:p>
            <a:pPr lvl="1"/>
            <a:r>
              <a:rPr lang="it-IT" sz="1200" b="0" i="0" kern="1200" dirty="0" smtClean="0">
                <a:solidFill>
                  <a:schemeClr val="tx1"/>
                </a:solidFill>
                <a:latin typeface="Times New Roman" pitchFamily="18" charset="0"/>
                <a:ea typeface="+mn-ea"/>
                <a:cs typeface="+mn-cs"/>
              </a:rPr>
              <a:t>ISMN</a:t>
            </a:r>
          </a:p>
          <a:p>
            <a:pPr lvl="1"/>
            <a:r>
              <a:rPr lang="it-IT" sz="1200" b="0" i="0" kern="1200" dirty="0" smtClean="0">
                <a:solidFill>
                  <a:schemeClr val="tx1"/>
                </a:solidFill>
                <a:latin typeface="Times New Roman" pitchFamily="18" charset="0"/>
                <a:ea typeface="+mn-ea"/>
                <a:cs typeface="+mn-cs"/>
              </a:rPr>
              <a:t>ISSN</a:t>
            </a:r>
          </a:p>
          <a:p>
            <a:pPr lvl="1"/>
            <a:r>
              <a:rPr lang="it-IT" sz="1200" b="0" i="0" kern="1200" dirty="0" err="1" smtClean="0">
                <a:solidFill>
                  <a:schemeClr val="tx1"/>
                </a:solidFill>
                <a:latin typeface="Times New Roman" pitchFamily="18" charset="0"/>
                <a:ea typeface="+mn-ea"/>
                <a:cs typeface="+mn-cs"/>
              </a:rPr>
              <a:t>Subjects</a:t>
            </a:r>
            <a:r>
              <a:rPr lang="it-IT" sz="1200" b="0" i="0" kern="1200" dirty="0" smtClean="0">
                <a:solidFill>
                  <a:schemeClr val="tx1"/>
                </a:solidFill>
                <a:latin typeface="Times New Roman" pitchFamily="18" charset="0"/>
                <a:ea typeface="+mn-ea"/>
                <a:cs typeface="+mn-cs"/>
              </a:rPr>
              <a:t> (LC)</a:t>
            </a:r>
          </a:p>
          <a:p>
            <a:pPr lvl="1"/>
            <a:r>
              <a:rPr lang="it-IT" sz="1200" b="0" i="0" kern="1200" dirty="0" err="1" smtClean="0">
                <a:solidFill>
                  <a:schemeClr val="tx1"/>
                </a:solidFill>
                <a:latin typeface="Times New Roman" pitchFamily="18" charset="0"/>
                <a:ea typeface="+mn-ea"/>
                <a:cs typeface="+mn-cs"/>
              </a:rPr>
              <a:t>Medical</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Subjects</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MeSH</a:t>
            </a:r>
            <a:r>
              <a:rPr lang="it-IT" sz="1200" b="0" i="0" kern="1200" dirty="0" smtClean="0">
                <a:solidFill>
                  <a:schemeClr val="tx1"/>
                </a:solidFill>
                <a:latin typeface="Times New Roman" pitchFamily="18" charset="0"/>
                <a:ea typeface="+mn-ea"/>
                <a:cs typeface="+mn-cs"/>
              </a:rPr>
              <a:t>)</a:t>
            </a:r>
          </a:p>
          <a:p>
            <a:pPr lvl="1"/>
            <a:r>
              <a:rPr lang="it-IT" sz="1200" b="0" i="0" kern="1200" dirty="0" err="1" smtClean="0">
                <a:solidFill>
                  <a:schemeClr val="tx1"/>
                </a:solidFill>
                <a:latin typeface="Times New Roman" pitchFamily="18" charset="0"/>
                <a:ea typeface="+mn-ea"/>
                <a:cs typeface="+mn-cs"/>
              </a:rPr>
              <a:t>Name</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National </a:t>
            </a:r>
            <a:r>
              <a:rPr lang="it-IT" sz="1200" b="0" i="0" kern="1200" dirty="0" err="1" smtClean="0">
                <a:solidFill>
                  <a:schemeClr val="tx1"/>
                </a:solidFill>
                <a:latin typeface="Times New Roman" pitchFamily="18" charset="0"/>
                <a:ea typeface="+mn-ea"/>
                <a:cs typeface="+mn-cs"/>
              </a:rPr>
              <a:t>Bibliography</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Number</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Electronic Location</a:t>
            </a:r>
          </a:p>
          <a:p>
            <a:pPr lvl="1"/>
            <a:r>
              <a:rPr lang="it-IT" sz="1200" b="0" i="0" kern="1200" dirty="0" err="1" smtClean="0">
                <a:solidFill>
                  <a:schemeClr val="tx1"/>
                </a:solidFill>
                <a:latin typeface="Times New Roman" pitchFamily="18" charset="0"/>
                <a:ea typeface="+mn-ea"/>
                <a:cs typeface="+mn-cs"/>
              </a:rPr>
              <a:t>Citation</a:t>
            </a:r>
            <a:r>
              <a:rPr lang="it-IT" sz="1200" b="0" i="0" kern="1200" dirty="0" smtClean="0">
                <a:solidFill>
                  <a:schemeClr val="tx1"/>
                </a:solidFill>
                <a:latin typeface="Times New Roman" pitchFamily="18" charset="0"/>
                <a:ea typeface="+mn-ea"/>
                <a:cs typeface="+mn-cs"/>
              </a:rPr>
              <a:t> – MARC 510 a,c</a:t>
            </a:r>
          </a:p>
          <a:p>
            <a:pPr lvl="1"/>
            <a:r>
              <a:rPr lang="it-IT" sz="1200" b="0" i="0" kern="1200" dirty="0" smtClean="0">
                <a:solidFill>
                  <a:schemeClr val="tx1"/>
                </a:solidFill>
                <a:latin typeface="Times New Roman" pitchFamily="18" charset="0"/>
                <a:ea typeface="+mn-ea"/>
                <a:cs typeface="+mn-cs"/>
              </a:rPr>
              <a:t>Publisher</a:t>
            </a:r>
          </a:p>
          <a:p>
            <a:pPr lvl="1"/>
            <a:r>
              <a:rPr lang="it-IT" sz="1200" b="0" i="0" kern="1200" dirty="0" smtClean="0">
                <a:solidFill>
                  <a:schemeClr val="tx1"/>
                </a:solidFill>
                <a:latin typeface="Times New Roman" pitchFamily="18" charset="0"/>
                <a:ea typeface="+mn-ea"/>
                <a:cs typeface="+mn-cs"/>
              </a:rPr>
              <a:t>Publisher </a:t>
            </a:r>
            <a:r>
              <a:rPr lang="it-IT" sz="1200" b="0" i="0" kern="1200" dirty="0" err="1" smtClean="0">
                <a:solidFill>
                  <a:schemeClr val="tx1"/>
                </a:solidFill>
                <a:latin typeface="Times New Roman" pitchFamily="18" charset="0"/>
                <a:ea typeface="+mn-ea"/>
                <a:cs typeface="+mn-cs"/>
              </a:rPr>
              <a:t>Number</a:t>
            </a:r>
            <a:endParaRPr lang="it-IT" sz="1200" b="0" i="0" kern="1200" dirty="0" smtClean="0">
              <a:solidFill>
                <a:schemeClr val="tx1"/>
              </a:solidFill>
              <a:latin typeface="Times New Roman" pitchFamily="18" charset="0"/>
              <a:ea typeface="+mn-ea"/>
              <a:cs typeface="+mn-cs"/>
            </a:endParaRPr>
          </a:p>
          <a:p>
            <a:pPr lvl="1"/>
            <a:r>
              <a:rPr lang="it-IT" sz="1200" b="0" i="0" kern="1200" dirty="0" err="1" smtClean="0">
                <a:solidFill>
                  <a:schemeClr val="tx1"/>
                </a:solidFill>
                <a:latin typeface="Times New Roman" pitchFamily="18" charset="0"/>
                <a:ea typeface="+mn-ea"/>
                <a:cs typeface="+mn-cs"/>
              </a:rPr>
              <a:t>Series</a:t>
            </a:r>
            <a:endParaRPr lang="it-IT" sz="1200" b="0" i="0" kern="1200" dirty="0" smtClean="0">
              <a:solidFill>
                <a:schemeClr val="tx1"/>
              </a:solidFill>
              <a:latin typeface="Times New Roman" pitchFamily="18" charset="0"/>
              <a:ea typeface="+mn-ea"/>
              <a:cs typeface="+mn-cs"/>
            </a:endParaRPr>
          </a:p>
          <a:p>
            <a:pPr lvl="1"/>
            <a:r>
              <a:rPr lang="it-IT" sz="1200" b="0" i="0" kern="1200" dirty="0" err="1" smtClean="0">
                <a:solidFill>
                  <a:schemeClr val="tx1"/>
                </a:solidFill>
                <a:latin typeface="Times New Roman" pitchFamily="18" charset="0"/>
                <a:ea typeface="+mn-ea"/>
                <a:cs typeface="+mn-cs"/>
              </a:rPr>
              <a:t>Subjects</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Title</a:t>
            </a:r>
          </a:p>
          <a:p>
            <a:pPr lvl="1"/>
            <a:r>
              <a:rPr lang="it-IT" sz="1200" b="0" i="0" kern="1200" dirty="0" err="1" smtClean="0">
                <a:solidFill>
                  <a:schemeClr val="tx1"/>
                </a:solidFill>
                <a:latin typeface="Times New Roman" pitchFamily="18" charset="0"/>
                <a:ea typeface="+mn-ea"/>
                <a:cs typeface="+mn-cs"/>
              </a:rPr>
              <a:t>Uniform</a:t>
            </a:r>
            <a:r>
              <a:rPr lang="it-IT" sz="1200" b="0" i="0" kern="1200" dirty="0" smtClean="0">
                <a:solidFill>
                  <a:schemeClr val="tx1"/>
                </a:solidFill>
                <a:latin typeface="Times New Roman" pitchFamily="18" charset="0"/>
                <a:ea typeface="+mn-ea"/>
                <a:cs typeface="+mn-cs"/>
              </a:rPr>
              <a:t> Title</a:t>
            </a:r>
          </a:p>
          <a:p>
            <a:pPr lvl="1"/>
            <a:r>
              <a:rPr lang="it-IT" sz="1200" b="0" i="0" kern="1200" dirty="0" smtClean="0">
                <a:solidFill>
                  <a:schemeClr val="tx1"/>
                </a:solidFill>
                <a:latin typeface="Times New Roman" pitchFamily="18" charset="0"/>
                <a:ea typeface="+mn-ea"/>
                <a:cs typeface="+mn-cs"/>
              </a:rPr>
              <a:t>Serial Title</a:t>
            </a:r>
          </a:p>
          <a:p>
            <a:pPr lvl="1"/>
            <a:r>
              <a:rPr lang="it-IT" sz="1200" b="0" i="0" kern="1200" dirty="0" smtClean="0">
                <a:solidFill>
                  <a:schemeClr val="tx1"/>
                </a:solidFill>
                <a:latin typeface="Times New Roman" pitchFamily="18" charset="0"/>
                <a:ea typeface="+mn-ea"/>
                <a:cs typeface="+mn-cs"/>
              </a:rPr>
              <a:t>Date </a:t>
            </a:r>
            <a:r>
              <a:rPr lang="it-IT" sz="1200" b="0" i="0" kern="1200" dirty="0" err="1" smtClean="0">
                <a:solidFill>
                  <a:schemeClr val="tx1"/>
                </a:solidFill>
                <a:latin typeface="Times New Roman" pitchFamily="18" charset="0"/>
                <a:ea typeface="+mn-ea"/>
                <a:cs typeface="+mn-cs"/>
              </a:rPr>
              <a:t>of</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Publication</a:t>
            </a:r>
            <a:endParaRPr lang="it-IT" sz="1200" b="0" i="0" kern="1200" dirty="0" smtClean="0">
              <a:solidFill>
                <a:schemeClr val="tx1"/>
              </a:solidFill>
              <a:latin typeface="Times New Roman" pitchFamily="18" charset="0"/>
              <a:ea typeface="+mn-ea"/>
              <a:cs typeface="+mn-cs"/>
            </a:endParaRPr>
          </a:p>
          <a:p>
            <a:pPr lvl="1"/>
            <a:r>
              <a:rPr lang="it-IT" sz="1200" b="0" i="0" kern="1200" dirty="0" err="1" smtClean="0">
                <a:solidFill>
                  <a:schemeClr val="tx1"/>
                </a:solidFill>
                <a:latin typeface="Times New Roman" pitchFamily="18" charset="0"/>
                <a:ea typeface="+mn-ea"/>
                <a:cs typeface="+mn-cs"/>
              </a:rPr>
              <a:t>Edition</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Public Note</a:t>
            </a:r>
          </a:p>
          <a:p>
            <a:pPr lvl="1"/>
            <a:r>
              <a:rPr lang="it-IT" sz="1200" b="0" i="0" kern="1200" dirty="0" err="1" smtClean="0">
                <a:solidFill>
                  <a:schemeClr val="tx1"/>
                </a:solidFill>
                <a:latin typeface="Times New Roman" pitchFamily="18" charset="0"/>
                <a:ea typeface="+mn-ea"/>
                <a:cs typeface="+mn-cs"/>
              </a:rPr>
              <a:t>Other</a:t>
            </a:r>
            <a:r>
              <a:rPr lang="it-IT" sz="1200" b="0" i="0" kern="1200" dirty="0" smtClean="0">
                <a:solidFill>
                  <a:schemeClr val="tx1"/>
                </a:solidFill>
                <a:latin typeface="Times New Roman" pitchFamily="18" charset="0"/>
                <a:ea typeface="+mn-ea"/>
                <a:cs typeface="+mn-cs"/>
              </a:rPr>
              <a:t> System </a:t>
            </a:r>
            <a:r>
              <a:rPr lang="it-IT" sz="1200" b="0" i="0" kern="1200" dirty="0" err="1" smtClean="0">
                <a:solidFill>
                  <a:schemeClr val="tx1"/>
                </a:solidFill>
                <a:latin typeface="Times New Roman" pitchFamily="18" charset="0"/>
                <a:ea typeface="+mn-ea"/>
                <a:cs typeface="+mn-cs"/>
              </a:rPr>
              <a:t>Number</a:t>
            </a:r>
            <a:endParaRPr lang="it-IT" sz="1200" b="0" i="0" kern="1200" dirty="0" smtClean="0">
              <a:solidFill>
                <a:schemeClr val="tx1"/>
              </a:solidFill>
              <a:latin typeface="Times New Roman" pitchFamily="18" charset="0"/>
              <a:ea typeface="+mn-ea"/>
              <a:cs typeface="+mn-cs"/>
            </a:endParaRPr>
          </a:p>
          <a:p>
            <a:r>
              <a:rPr lang="it-IT" sz="1200" b="0" i="0" kern="1200" dirty="0" err="1" smtClean="0">
                <a:solidFill>
                  <a:schemeClr val="tx1"/>
                </a:solidFill>
                <a:latin typeface="Times New Roman" pitchFamily="18" charset="0"/>
                <a:ea typeface="+mn-ea"/>
                <a:cs typeface="+mn-cs"/>
              </a:rPr>
              <a:t>Physical</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Items</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Holding Note</a:t>
            </a:r>
          </a:p>
          <a:p>
            <a:pPr lvl="1"/>
            <a:r>
              <a:rPr lang="it-IT" sz="1200" b="0" i="0" kern="1200" dirty="0" err="1" smtClean="0">
                <a:solidFill>
                  <a:schemeClr val="tx1"/>
                </a:solidFill>
                <a:latin typeface="Times New Roman" pitchFamily="18" charset="0"/>
                <a:ea typeface="+mn-ea"/>
                <a:cs typeface="+mn-cs"/>
              </a:rPr>
              <a:t>Barcode</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Item </a:t>
            </a:r>
            <a:r>
              <a:rPr lang="it-IT" sz="1200" b="0" i="0" kern="1200" dirty="0" err="1" smtClean="0">
                <a:solidFill>
                  <a:schemeClr val="tx1"/>
                </a:solidFill>
                <a:latin typeface="Times New Roman" pitchFamily="18" charset="0"/>
                <a:ea typeface="+mn-ea"/>
                <a:cs typeface="+mn-cs"/>
              </a:rPr>
              <a:t>Description</a:t>
            </a:r>
            <a:endParaRPr lang="it-IT" sz="1200" b="0" i="0" kern="1200" dirty="0" smtClean="0">
              <a:solidFill>
                <a:schemeClr val="tx1"/>
              </a:solidFill>
              <a:latin typeface="Times New Roman" pitchFamily="18" charset="0"/>
              <a:ea typeface="+mn-ea"/>
              <a:cs typeface="+mn-cs"/>
            </a:endParaRPr>
          </a:p>
          <a:p>
            <a:pPr lvl="1"/>
            <a:r>
              <a:rPr lang="it-IT" sz="1200" b="0" i="0" kern="1200" dirty="0" err="1" smtClean="0">
                <a:solidFill>
                  <a:schemeClr val="tx1"/>
                </a:solidFill>
                <a:latin typeface="Times New Roman" pitchFamily="18" charset="0"/>
                <a:ea typeface="+mn-ea"/>
                <a:cs typeface="+mn-cs"/>
              </a:rPr>
              <a:t>Fulfillment</a:t>
            </a:r>
            <a:r>
              <a:rPr lang="it-IT" sz="1200" b="0" i="0" kern="1200" dirty="0" smtClean="0">
                <a:solidFill>
                  <a:schemeClr val="tx1"/>
                </a:solidFill>
                <a:latin typeface="Times New Roman" pitchFamily="18" charset="0"/>
                <a:ea typeface="+mn-ea"/>
                <a:cs typeface="+mn-cs"/>
              </a:rPr>
              <a:t> Note</a:t>
            </a:r>
          </a:p>
          <a:p>
            <a:pPr lvl="1"/>
            <a:r>
              <a:rPr lang="it-IT" sz="1200" b="0" i="0" kern="1200" dirty="0" err="1" smtClean="0">
                <a:solidFill>
                  <a:schemeClr val="tx1"/>
                </a:solidFill>
                <a:latin typeface="Times New Roman" pitchFamily="18" charset="0"/>
                <a:ea typeface="+mn-ea"/>
                <a:cs typeface="+mn-cs"/>
              </a:rPr>
              <a:t>Internal</a:t>
            </a:r>
            <a:r>
              <a:rPr lang="it-IT" sz="1200" b="0" i="0" kern="1200" dirty="0" smtClean="0">
                <a:solidFill>
                  <a:schemeClr val="tx1"/>
                </a:solidFill>
                <a:latin typeface="Times New Roman" pitchFamily="18" charset="0"/>
                <a:ea typeface="+mn-ea"/>
                <a:cs typeface="+mn-cs"/>
              </a:rPr>
              <a:t> Note 1</a:t>
            </a:r>
          </a:p>
          <a:p>
            <a:pPr lvl="1"/>
            <a:r>
              <a:rPr lang="it-IT" sz="1200" b="0" i="0" kern="1200" dirty="0" err="1" smtClean="0">
                <a:solidFill>
                  <a:schemeClr val="tx1"/>
                </a:solidFill>
                <a:latin typeface="Times New Roman" pitchFamily="18" charset="0"/>
                <a:ea typeface="+mn-ea"/>
                <a:cs typeface="+mn-cs"/>
              </a:rPr>
              <a:t>Internal</a:t>
            </a:r>
            <a:r>
              <a:rPr lang="it-IT" sz="1200" b="0" i="0" kern="1200" dirty="0" smtClean="0">
                <a:solidFill>
                  <a:schemeClr val="tx1"/>
                </a:solidFill>
                <a:latin typeface="Times New Roman" pitchFamily="18" charset="0"/>
                <a:ea typeface="+mn-ea"/>
                <a:cs typeface="+mn-cs"/>
              </a:rPr>
              <a:t> Note 2</a:t>
            </a:r>
          </a:p>
          <a:p>
            <a:pPr lvl="1"/>
            <a:r>
              <a:rPr lang="it-IT" sz="1200" b="0" i="0" kern="1200" dirty="0" err="1" smtClean="0">
                <a:solidFill>
                  <a:schemeClr val="tx1"/>
                </a:solidFill>
                <a:latin typeface="Times New Roman" pitchFamily="18" charset="0"/>
                <a:ea typeface="+mn-ea"/>
                <a:cs typeface="+mn-cs"/>
              </a:rPr>
              <a:t>Internal</a:t>
            </a:r>
            <a:r>
              <a:rPr lang="it-IT" sz="1200" b="0" i="0" kern="1200" dirty="0" smtClean="0">
                <a:solidFill>
                  <a:schemeClr val="tx1"/>
                </a:solidFill>
                <a:latin typeface="Times New Roman" pitchFamily="18" charset="0"/>
                <a:ea typeface="+mn-ea"/>
                <a:cs typeface="+mn-cs"/>
              </a:rPr>
              <a:t> Note 3</a:t>
            </a:r>
          </a:p>
          <a:p>
            <a:pPr lvl="1"/>
            <a:r>
              <a:rPr lang="it-IT" sz="1200" b="0" i="0" kern="1200" dirty="0" smtClean="0">
                <a:solidFill>
                  <a:schemeClr val="tx1"/>
                </a:solidFill>
                <a:latin typeface="Times New Roman" pitchFamily="18" charset="0"/>
                <a:ea typeface="+mn-ea"/>
                <a:cs typeface="+mn-cs"/>
              </a:rPr>
              <a:t>Public Note</a:t>
            </a:r>
          </a:p>
          <a:p>
            <a:pPr lvl="1"/>
            <a:r>
              <a:rPr lang="it-IT" sz="1200" b="0" i="0" kern="1200" dirty="0" err="1" smtClean="0">
                <a:solidFill>
                  <a:schemeClr val="tx1"/>
                </a:solidFill>
                <a:latin typeface="Times New Roman" pitchFamily="18" charset="0"/>
                <a:ea typeface="+mn-ea"/>
                <a:cs typeface="+mn-cs"/>
              </a:rPr>
              <a:t>Storage</a:t>
            </a:r>
            <a:r>
              <a:rPr lang="it-IT" sz="1200" b="0" i="0" kern="1200" dirty="0" smtClean="0">
                <a:solidFill>
                  <a:schemeClr val="tx1"/>
                </a:solidFill>
                <a:latin typeface="Times New Roman" pitchFamily="18" charset="0"/>
                <a:ea typeface="+mn-ea"/>
                <a:cs typeface="+mn-cs"/>
              </a:rPr>
              <a:t> Location ID</a:t>
            </a:r>
          </a:p>
          <a:p>
            <a:r>
              <a:rPr lang="it-IT" sz="1200" b="0" i="0" kern="1200" dirty="0" smtClean="0">
                <a:solidFill>
                  <a:schemeClr val="tx1"/>
                </a:solidFill>
                <a:latin typeface="Times New Roman" pitchFamily="18" charset="0"/>
                <a:ea typeface="+mn-ea"/>
                <a:cs typeface="+mn-cs"/>
              </a:rPr>
              <a:t>Electronic </a:t>
            </a:r>
            <a:r>
              <a:rPr lang="it-IT" sz="1200" b="0" i="0" kern="1200" dirty="0" err="1" smtClean="0">
                <a:solidFill>
                  <a:schemeClr val="tx1"/>
                </a:solidFill>
                <a:latin typeface="Times New Roman" pitchFamily="18" charset="0"/>
                <a:ea typeface="+mn-ea"/>
                <a:cs typeface="+mn-cs"/>
              </a:rPr>
              <a:t>Portfolios</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Package </a:t>
            </a:r>
            <a:r>
              <a:rPr lang="it-IT" sz="1200" b="0" i="0" kern="1200" dirty="0" err="1" smtClean="0">
                <a:solidFill>
                  <a:schemeClr val="tx1"/>
                </a:solidFill>
                <a:latin typeface="Times New Roman" pitchFamily="18" charset="0"/>
                <a:ea typeface="+mn-ea"/>
                <a:cs typeface="+mn-cs"/>
              </a:rPr>
              <a:t>Name</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Creator </a:t>
            </a:r>
            <a:r>
              <a:rPr lang="it-IT" sz="1200" b="0" i="0" kern="1200" dirty="0" err="1" smtClean="0">
                <a:solidFill>
                  <a:schemeClr val="tx1"/>
                </a:solidFill>
                <a:latin typeface="Times New Roman" pitchFamily="18" charset="0"/>
                <a:ea typeface="+mn-ea"/>
                <a:cs typeface="+mn-cs"/>
              </a:rPr>
              <a:t>Name</a:t>
            </a:r>
            <a:endParaRPr lang="it-IT" sz="1200" b="0" i="0" kern="1200" dirty="0" smtClean="0">
              <a:solidFill>
                <a:schemeClr val="tx1"/>
              </a:solidFill>
              <a:latin typeface="Times New Roman" pitchFamily="18" charset="0"/>
              <a:ea typeface="+mn-ea"/>
              <a:cs typeface="+mn-cs"/>
            </a:endParaRPr>
          </a:p>
          <a:p>
            <a:pPr lvl="1"/>
            <a:r>
              <a:rPr lang="it-IT" sz="1200" b="0" i="0" kern="1200" dirty="0" err="1" smtClean="0">
                <a:solidFill>
                  <a:schemeClr val="tx1"/>
                </a:solidFill>
                <a:latin typeface="Times New Roman" pitchFamily="18" charset="0"/>
                <a:ea typeface="+mn-ea"/>
                <a:cs typeface="+mn-cs"/>
              </a:rPr>
              <a:t>Category</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Interface ID</a:t>
            </a:r>
          </a:p>
          <a:p>
            <a:r>
              <a:rPr lang="it-IT" sz="1200" b="0" i="0" kern="1200" dirty="0" err="1" smtClean="0">
                <a:solidFill>
                  <a:schemeClr val="tx1"/>
                </a:solidFill>
                <a:latin typeface="Times New Roman" pitchFamily="18" charset="0"/>
                <a:ea typeface="+mn-ea"/>
                <a:cs typeface="+mn-cs"/>
              </a:rPr>
              <a:t>Collections</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IEC </a:t>
            </a:r>
            <a:r>
              <a:rPr lang="it-IT" sz="1200" b="0" i="0" kern="1200" dirty="0" err="1" smtClean="0">
                <a:solidFill>
                  <a:schemeClr val="tx1"/>
                </a:solidFill>
                <a:latin typeface="Times New Roman" pitchFamily="18" charset="0"/>
                <a:ea typeface="+mn-ea"/>
                <a:cs typeface="+mn-cs"/>
              </a:rPr>
              <a:t>Label</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IEC </a:t>
            </a:r>
            <a:r>
              <a:rPr lang="it-IT" sz="1200" b="0" i="0" kern="1200" dirty="0" err="1" smtClean="0">
                <a:solidFill>
                  <a:schemeClr val="tx1"/>
                </a:solidFill>
                <a:latin typeface="Times New Roman" pitchFamily="18" charset="0"/>
                <a:ea typeface="+mn-ea"/>
                <a:cs typeface="+mn-cs"/>
              </a:rPr>
              <a:t>External</a:t>
            </a:r>
            <a:r>
              <a:rPr lang="it-IT" sz="1200" b="0" i="0" kern="1200" dirty="0" smtClean="0">
                <a:solidFill>
                  <a:schemeClr val="tx1"/>
                </a:solidFill>
                <a:latin typeface="Times New Roman" pitchFamily="18" charset="0"/>
                <a:ea typeface="+mn-ea"/>
                <a:cs typeface="+mn-cs"/>
              </a:rPr>
              <a:t> System</a:t>
            </a:r>
          </a:p>
          <a:p>
            <a:pPr lvl="1"/>
            <a:r>
              <a:rPr lang="it-IT" sz="1200" b="0" i="0" kern="1200" dirty="0" smtClean="0">
                <a:solidFill>
                  <a:schemeClr val="tx1"/>
                </a:solidFill>
                <a:latin typeface="Times New Roman" pitchFamily="18" charset="0"/>
                <a:ea typeface="+mn-ea"/>
                <a:cs typeface="+mn-cs"/>
              </a:rPr>
              <a:t>IEC </a:t>
            </a:r>
            <a:r>
              <a:rPr lang="it-IT" sz="1200" b="0" i="0" kern="1200" dirty="0" err="1" smtClean="0">
                <a:solidFill>
                  <a:schemeClr val="tx1"/>
                </a:solidFill>
                <a:latin typeface="Times New Roman" pitchFamily="18" charset="0"/>
                <a:ea typeface="+mn-ea"/>
                <a:cs typeface="+mn-cs"/>
              </a:rPr>
              <a:t>External</a:t>
            </a:r>
            <a:r>
              <a:rPr lang="it-IT" sz="1200" b="0" i="0" kern="1200" dirty="0" smtClean="0">
                <a:solidFill>
                  <a:schemeClr val="tx1"/>
                </a:solidFill>
                <a:latin typeface="Times New Roman" pitchFamily="18" charset="0"/>
                <a:ea typeface="+mn-ea"/>
                <a:cs typeface="+mn-cs"/>
              </a:rPr>
              <a:t> System ID</a:t>
            </a:r>
          </a:p>
          <a:p>
            <a:r>
              <a:rPr lang="it-IT" sz="1200" b="0" i="0" kern="1200" dirty="0" smtClean="0">
                <a:solidFill>
                  <a:schemeClr val="tx1"/>
                </a:solidFill>
                <a:latin typeface="Times New Roman" pitchFamily="18" charset="0"/>
                <a:ea typeface="+mn-ea"/>
                <a:cs typeface="+mn-cs"/>
              </a:rPr>
              <a:t>Electronic </a:t>
            </a:r>
            <a:r>
              <a:rPr lang="it-IT" sz="1200" b="0" i="0" kern="1200" dirty="0" err="1" smtClean="0">
                <a:solidFill>
                  <a:schemeClr val="tx1"/>
                </a:solidFill>
                <a:latin typeface="Times New Roman" pitchFamily="18" charset="0"/>
                <a:ea typeface="+mn-ea"/>
                <a:cs typeface="+mn-cs"/>
              </a:rPr>
              <a:t>Collection</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Package </a:t>
            </a:r>
            <a:r>
              <a:rPr lang="it-IT" sz="1200" b="0" i="0" kern="1200" dirty="0" err="1" smtClean="0">
                <a:solidFill>
                  <a:schemeClr val="tx1"/>
                </a:solidFill>
                <a:latin typeface="Times New Roman" pitchFamily="18" charset="0"/>
                <a:ea typeface="+mn-ea"/>
                <a:cs typeface="+mn-cs"/>
              </a:rPr>
              <a:t>Name</a:t>
            </a:r>
            <a:endParaRPr lang="it-IT" sz="1200" b="0" i="0" kern="1200" dirty="0" smtClean="0">
              <a:solidFill>
                <a:schemeClr val="tx1"/>
              </a:solidFill>
              <a:latin typeface="Times New Roman" pitchFamily="18" charset="0"/>
              <a:ea typeface="+mn-ea"/>
              <a:cs typeface="+mn-cs"/>
            </a:endParaRPr>
          </a:p>
          <a:p>
            <a:r>
              <a:rPr lang="it-IT" sz="1200" b="0" i="0" kern="1200" dirty="0" err="1" smtClean="0">
                <a:solidFill>
                  <a:schemeClr val="tx1"/>
                </a:solidFill>
                <a:latin typeface="Times New Roman" pitchFamily="18" charset="0"/>
                <a:ea typeface="+mn-ea"/>
                <a:cs typeface="+mn-cs"/>
              </a:rPr>
              <a:t>Digital</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Files</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File </a:t>
            </a:r>
            <a:r>
              <a:rPr lang="it-IT" sz="1200" b="0" i="0" kern="1200" dirty="0" err="1" smtClean="0">
                <a:solidFill>
                  <a:schemeClr val="tx1"/>
                </a:solidFill>
                <a:latin typeface="Times New Roman" pitchFamily="18" charset="0"/>
                <a:ea typeface="+mn-ea"/>
                <a:cs typeface="+mn-cs"/>
              </a:rPr>
              <a:t>Label</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File Note</a:t>
            </a:r>
          </a:p>
          <a:p>
            <a:pPr lvl="1"/>
            <a:r>
              <a:rPr lang="it-IT" sz="1200" b="0" i="0" kern="1200" dirty="0" err="1" smtClean="0">
                <a:solidFill>
                  <a:schemeClr val="tx1"/>
                </a:solidFill>
                <a:latin typeface="Times New Roman" pitchFamily="18" charset="0"/>
                <a:ea typeface="+mn-ea"/>
                <a:cs typeface="+mn-cs"/>
              </a:rPr>
              <a:t>Risk</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Library</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Identifiers</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File </a:t>
            </a:r>
            <a:r>
              <a:rPr lang="it-IT" sz="1200" b="0" i="0" kern="1200" dirty="0" err="1" smtClean="0">
                <a:solidFill>
                  <a:schemeClr val="tx1"/>
                </a:solidFill>
                <a:latin typeface="Times New Roman" pitchFamily="18" charset="0"/>
                <a:ea typeface="+mn-ea"/>
                <a:cs typeface="+mn-cs"/>
              </a:rPr>
              <a:t>Original</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Name</a:t>
            </a:r>
            <a:endParaRPr lang="it-IT" sz="1200" b="0" i="0" kern="1200" dirty="0" smtClean="0">
              <a:solidFill>
                <a:schemeClr val="tx1"/>
              </a:solidFill>
              <a:latin typeface="Times New Roman" pitchFamily="18" charset="0"/>
              <a:ea typeface="+mn-ea"/>
              <a:cs typeface="+mn-cs"/>
            </a:endParaRPr>
          </a:p>
          <a:p>
            <a:pPr lvl="1"/>
            <a:r>
              <a:rPr lang="it-IT" sz="1200" b="0" i="0" kern="1200" dirty="0" smtClean="0">
                <a:solidFill>
                  <a:schemeClr val="tx1"/>
                </a:solidFill>
                <a:latin typeface="Times New Roman" pitchFamily="18" charset="0"/>
                <a:ea typeface="+mn-ea"/>
                <a:cs typeface="+mn-cs"/>
              </a:rPr>
              <a:t>AR </a:t>
            </a:r>
            <a:r>
              <a:rPr lang="it-IT" sz="1200" b="0" i="0" kern="1200" dirty="0" err="1" smtClean="0">
                <a:solidFill>
                  <a:schemeClr val="tx1"/>
                </a:solidFill>
                <a:latin typeface="Times New Roman" pitchFamily="18" charset="0"/>
                <a:ea typeface="+mn-ea"/>
                <a:cs typeface="+mn-cs"/>
              </a:rPr>
              <a:t>Description</a:t>
            </a:r>
            <a:endParaRPr lang="it-IT" sz="1200" b="0" i="0" kern="1200" dirty="0" smtClean="0">
              <a:solidFill>
                <a:schemeClr val="tx1"/>
              </a:solidFill>
              <a:latin typeface="Times New Roman" pitchFamily="18" charset="0"/>
              <a:ea typeface="+mn-ea"/>
              <a:cs typeface="+mn-cs"/>
            </a:endParaRPr>
          </a:p>
          <a:p>
            <a:pPr lvl="1"/>
            <a:r>
              <a:rPr lang="it-IT" sz="1200" b="0" i="0" kern="1200" dirty="0" err="1" smtClean="0">
                <a:solidFill>
                  <a:schemeClr val="tx1"/>
                </a:solidFill>
                <a:latin typeface="Times New Roman" pitchFamily="18" charset="0"/>
                <a:ea typeface="+mn-ea"/>
                <a:cs typeface="+mn-cs"/>
              </a:rPr>
              <a:t>Representation</a:t>
            </a:r>
            <a:r>
              <a:rPr lang="it-IT" sz="1200" b="0" i="0" kern="1200" dirty="0" smtClean="0">
                <a:solidFill>
                  <a:schemeClr val="tx1"/>
                </a:solidFill>
                <a:latin typeface="Times New Roman" pitchFamily="18" charset="0"/>
                <a:ea typeface="+mn-ea"/>
                <a:cs typeface="+mn-cs"/>
              </a:rPr>
              <a:t> </a:t>
            </a:r>
            <a:r>
              <a:rPr lang="it-IT" sz="1200" b="0" i="0" kern="1200" dirty="0" err="1" smtClean="0">
                <a:solidFill>
                  <a:schemeClr val="tx1"/>
                </a:solidFill>
                <a:latin typeface="Times New Roman" pitchFamily="18" charset="0"/>
                <a:ea typeface="+mn-ea"/>
                <a:cs typeface="+mn-cs"/>
              </a:rPr>
              <a:t>Label</a:t>
            </a:r>
            <a:endParaRPr lang="it-IT" sz="1200" b="0" i="0" kern="1200" dirty="0" smtClean="0">
              <a:solidFill>
                <a:schemeClr val="tx1"/>
              </a:solidFill>
              <a:latin typeface="Times New Roman" pitchFamily="18" charset="0"/>
              <a:ea typeface="+mn-ea"/>
              <a:cs typeface="+mn-cs"/>
            </a:endParaRPr>
          </a:p>
          <a:p>
            <a:r>
              <a:rPr lang="it-IT" sz="1200" b="0" i="0" kern="1200" dirty="0" err="1" smtClean="0">
                <a:solidFill>
                  <a:schemeClr val="tx1"/>
                </a:solidFill>
                <a:latin typeface="Times New Roman" pitchFamily="18" charset="0"/>
                <a:ea typeface="+mn-ea"/>
                <a:cs typeface="+mn-cs"/>
              </a:rPr>
              <a:t>Authorities</a:t>
            </a:r>
            <a:endParaRPr lang="it-IT" sz="1200" b="0" i="0" kern="1200" dirty="0" smtClean="0">
              <a:solidFill>
                <a:schemeClr val="tx1"/>
              </a:solidFill>
              <a:latin typeface="Times New Roman" pitchFamily="18" charset="0"/>
              <a:ea typeface="+mn-ea"/>
              <a:cs typeface="+mn-cs"/>
            </a:endParaRPr>
          </a:p>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25</a:t>
            </a:fld>
            <a:endParaRPr lang="it-I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Tutti</a:t>
            </a:r>
            <a:r>
              <a:rPr lang="it-IT" baseline="0" dirty="0" smtClean="0"/>
              <a:t> i titoli	Parole chiave	Celti</a:t>
            </a:r>
            <a:br>
              <a:rPr lang="it-IT" baseline="0" dirty="0" smtClean="0"/>
            </a:br>
            <a:r>
              <a:rPr lang="it-IT" baseline="0" dirty="0" smtClean="0"/>
              <a:t>Si ottengono 102 risultati che contengono la parola “Celti” nel titolo, o nel soggetto, o altrove</a:t>
            </a:r>
            <a:br>
              <a:rPr lang="it-IT" baseline="0" dirty="0" smtClean="0"/>
            </a:br>
            <a:r>
              <a:rPr lang="it-IT" baseline="0" dirty="0" smtClean="0"/>
              <a:t>NB: quando il risultato è un titolo fisico, ma il pulsante “Fisico” non è evidenziato, si tratta di un record privo di copie o appartenente</a:t>
            </a:r>
            <a:br>
              <a:rPr lang="it-IT" baseline="0" dirty="0" smtClean="0"/>
            </a:br>
            <a:r>
              <a:rPr lang="it-IT" baseline="0" dirty="0" smtClean="0"/>
              <a:t>alle biblioteche civiche. Questi record verranno eliminati al momento del passaggio definitivo dei dati</a:t>
            </a:r>
          </a:p>
          <a:p>
            <a:endParaRPr lang="it-IT" baseline="0" dirty="0" smtClean="0"/>
          </a:p>
          <a:p>
            <a:r>
              <a:rPr lang="it-IT" baseline="0" dirty="0" smtClean="0"/>
              <a:t>L’ordinamento presentato è per rilevanza, ma è possibile ordinare per autore</a:t>
            </a: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26</a:t>
            </a:fld>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r>
              <a:rPr lang="it-IT" dirty="0" smtClean="0"/>
              <a:t>Torniamo ai risultati della ricerca (non filtrata)</a:t>
            </a:r>
          </a:p>
          <a:p>
            <a:r>
              <a:rPr lang="it-IT" dirty="0" smtClean="0"/>
              <a:t>Vengono</a:t>
            </a:r>
            <a:r>
              <a:rPr lang="it-IT" baseline="0" dirty="0" smtClean="0"/>
              <a:t> visualizzati alcuni dati del record (non tutti):</a:t>
            </a:r>
            <a:br>
              <a:rPr lang="it-IT" baseline="0" dirty="0" smtClean="0"/>
            </a:br>
            <a:r>
              <a:rPr lang="it-IT" baseline="0" dirty="0" smtClean="0"/>
              <a:t>Titolo e responsabilità</a:t>
            </a:r>
            <a:br>
              <a:rPr lang="it-IT" baseline="0" dirty="0" smtClean="0"/>
            </a:br>
            <a:r>
              <a:rPr lang="it-IT" baseline="0" dirty="0" smtClean="0"/>
              <a:t>Tipo materiale</a:t>
            </a:r>
            <a:br>
              <a:rPr lang="it-IT" baseline="0" dirty="0" smtClean="0"/>
            </a:br>
            <a:r>
              <a:rPr lang="it-IT" baseline="0" dirty="0" smtClean="0"/>
              <a:t>Dati di pubblicazione</a:t>
            </a:r>
            <a:br>
              <a:rPr lang="it-IT" baseline="0" dirty="0" smtClean="0"/>
            </a:br>
            <a:r>
              <a:rPr lang="it-IT" baseline="0" dirty="0" smtClean="0"/>
              <a:t>Soggetto</a:t>
            </a:r>
            <a:br>
              <a:rPr lang="it-IT" baseline="0" dirty="0" smtClean="0"/>
            </a:br>
            <a:r>
              <a:rPr lang="it-IT" baseline="0" dirty="0" smtClean="0"/>
              <a:t>Collana</a:t>
            </a:r>
            <a:br>
              <a:rPr lang="it-IT" baseline="0" dirty="0" smtClean="0"/>
            </a:br>
            <a:r>
              <a:rPr lang="it-IT" baseline="0" dirty="0" smtClean="0"/>
              <a:t/>
            </a:r>
            <a:br>
              <a:rPr lang="it-IT" baseline="0" dirty="0" smtClean="0"/>
            </a:br>
            <a:r>
              <a:rPr lang="it-IT" baseline="0" dirty="0" smtClean="0"/>
              <a:t>Per visualizzare tutti i dati bibliografici cliccare sul titolo e visualizzare il record in formato </a:t>
            </a:r>
            <a:r>
              <a:rPr lang="it-IT" baseline="0" dirty="0" err="1" smtClean="0"/>
              <a:t>Unimarc</a:t>
            </a:r>
            <a:r>
              <a:rPr lang="it-IT" baseline="0" dirty="0" smtClean="0"/>
              <a:t/>
            </a:r>
            <a:br>
              <a:rPr lang="it-IT" baseline="0" dirty="0" smtClean="0"/>
            </a:br>
            <a:r>
              <a:rPr lang="it-IT" baseline="0" dirty="0" smtClean="0"/>
              <a:t>Per visualizzare eventuali titoli collegati cliccare su Altri dettagli</a:t>
            </a:r>
            <a:endParaRPr lang="it-IT" dirty="0" smtClean="0"/>
          </a:p>
          <a:p>
            <a:endParaRPr lang="it-IT" dirty="0" smtClean="0"/>
          </a:p>
          <a:p>
            <a:r>
              <a:rPr lang="it-IT" dirty="0" smtClean="0"/>
              <a:t>Il primo titolo estratto ha collegati:</a:t>
            </a:r>
            <a:br>
              <a:rPr lang="it-IT" dirty="0" smtClean="0"/>
            </a:br>
            <a:r>
              <a:rPr lang="it-IT" dirty="0" smtClean="0"/>
              <a:t>1 ordine</a:t>
            </a:r>
            <a:br>
              <a:rPr lang="it-IT" dirty="0" smtClean="0"/>
            </a:br>
            <a:r>
              <a:rPr lang="it-IT" dirty="0" smtClean="0"/>
              <a:t>2 holding (cioè è presente in 2 diverse location, </a:t>
            </a:r>
          </a:p>
          <a:p>
            <a:r>
              <a:rPr lang="it-IT" dirty="0" smtClean="0"/>
              <a:t>oppure potrebbe trattarsi di un’unica location ma con collocazioni diverse)</a:t>
            </a:r>
          </a:p>
          <a:p>
            <a:endParaRPr lang="it-IT" dirty="0" smtClean="0"/>
          </a:p>
          <a:p>
            <a:r>
              <a:rPr lang="it-IT" dirty="0" smtClean="0"/>
              <a:t>Per visualizzare l’ordine clicchiamo sul numero a fianco del carrello</a:t>
            </a:r>
          </a:p>
          <a:p>
            <a:endParaRPr lang="it-IT" dirty="0" smtClean="0"/>
          </a:p>
          <a:p>
            <a:r>
              <a:rPr lang="it-IT" dirty="0" smtClean="0"/>
              <a:t>Per visualizzare le 2 holding clicchiamo su “Fisico”e  vediamo la lista delle holding, 1 disponibile e 1 no</a:t>
            </a:r>
          </a:p>
          <a:p>
            <a:endParaRPr lang="it-IT"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it-IT" baseline="0" dirty="0" smtClean="0"/>
              <a:t>Le holding visualizzate mostrano: Biblioteca/Location/Collocazione (che è un dato di holding)/</a:t>
            </a:r>
            <a:br>
              <a:rPr lang="it-IT" baseline="0" dirty="0" smtClean="0"/>
            </a:br>
            <a:r>
              <a:rPr lang="it-IT" baseline="0" dirty="0" smtClean="0"/>
              <a:t>Disponibilità</a:t>
            </a:r>
            <a:br>
              <a:rPr lang="it-IT" baseline="0" dirty="0" smtClean="0"/>
            </a:br>
            <a:r>
              <a:rPr lang="it-IT" dirty="0" smtClean="0"/>
              <a:t>Il pallino verde Disponibile</a:t>
            </a:r>
            <a:r>
              <a:rPr lang="it-IT" baseline="0" dirty="0" smtClean="0"/>
              <a:t> è presente quando almeno 1 copia di quella holding</a:t>
            </a:r>
            <a:br>
              <a:rPr lang="it-IT" baseline="0" dirty="0" smtClean="0"/>
            </a:br>
            <a:r>
              <a:rPr lang="it-IT" baseline="0" dirty="0" smtClean="0"/>
              <a:t> è pronta a scaffale, non è in prestito, non ha prenotazioni o booking che partano da oggi</a:t>
            </a:r>
          </a:p>
          <a:p>
            <a:pPr marL="0" marR="0" indent="0" algn="l" defTabSz="914400" rtl="0" eaLnBrk="1" fontAlgn="base" latinLnBrk="0" hangingPunct="1">
              <a:lnSpc>
                <a:spcPct val="100000"/>
              </a:lnSpc>
              <a:spcBef>
                <a:spcPct val="30000"/>
              </a:spcBef>
              <a:spcAft>
                <a:spcPct val="0"/>
              </a:spcAft>
              <a:buClrTx/>
              <a:buSzTx/>
              <a:buFontTx/>
              <a:buNone/>
              <a:tabLst/>
              <a:defRPr/>
            </a:pPr>
            <a:r>
              <a:rPr lang="it-IT" baseline="0" dirty="0" smtClean="0"/>
              <a:t>Per vedere in dettagli ed editare le holding clicchiamo su tutte le holding.</a:t>
            </a:r>
          </a:p>
          <a:p>
            <a:pPr marL="0" marR="0" indent="0" algn="l" defTabSz="914400" rtl="0" eaLnBrk="1" fontAlgn="base" latinLnBrk="0" hangingPunct="1">
              <a:lnSpc>
                <a:spcPct val="100000"/>
              </a:lnSpc>
              <a:spcBef>
                <a:spcPct val="30000"/>
              </a:spcBef>
              <a:spcAft>
                <a:spcPct val="0"/>
              </a:spcAft>
              <a:buClrTx/>
              <a:buSzTx/>
              <a:buFontTx/>
              <a:buNone/>
              <a:tabLst/>
              <a:defRPr/>
            </a:pPr>
            <a:r>
              <a:rPr lang="it-IT" baseline="0" dirty="0" smtClean="0"/>
              <a:t>Cliccando sul numero di holding o scegliendo Edita dai puntini passiamo all’editing della holding selezionata</a:t>
            </a:r>
          </a:p>
          <a:p>
            <a:pPr marL="0" marR="0" indent="0" algn="l" defTabSz="914400" rtl="0" eaLnBrk="1" fontAlgn="base" latinLnBrk="0" hangingPunct="1">
              <a:lnSpc>
                <a:spcPct val="100000"/>
              </a:lnSpc>
              <a:spcBef>
                <a:spcPct val="30000"/>
              </a:spcBef>
              <a:spcAft>
                <a:spcPct val="0"/>
              </a:spcAft>
              <a:buClrTx/>
              <a:buSzTx/>
              <a:buFontTx/>
              <a:buNone/>
              <a:tabLst/>
              <a:defRPr/>
            </a:pPr>
            <a:r>
              <a:rPr lang="it-IT" baseline="0" dirty="0" smtClean="0"/>
              <a:t>NB: qui e altrove le visualizzazioni tabellari sono personalizzabili cliccando sul pulsante Rotella</a:t>
            </a:r>
          </a:p>
          <a:p>
            <a:pPr marL="0" marR="0" indent="0" algn="l" defTabSz="914400" rtl="0" eaLnBrk="1" fontAlgn="base" latinLnBrk="0" hangingPunct="1">
              <a:lnSpc>
                <a:spcPct val="100000"/>
              </a:lnSpc>
              <a:spcBef>
                <a:spcPct val="30000"/>
              </a:spcBef>
              <a:spcAft>
                <a:spcPct val="0"/>
              </a:spcAft>
              <a:buClrTx/>
              <a:buSzTx/>
              <a:buFontTx/>
              <a:buNone/>
              <a:tabLst/>
              <a:defRPr/>
            </a:pPr>
            <a:endParaRPr lang="it-IT"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Per vedere i dettagli di copia</a:t>
            </a:r>
            <a:r>
              <a:rPr lang="it-IT" baseline="0" dirty="0" smtClean="0"/>
              <a:t> </a:t>
            </a:r>
            <a:r>
              <a:rPr lang="it-IT" dirty="0" smtClean="0"/>
              <a:t>clicchiamo su “Tutte le copie”</a:t>
            </a:r>
          </a:p>
          <a:p>
            <a:pPr marL="0" marR="0" indent="0" algn="l" defTabSz="914400" rtl="0" eaLnBrk="1" fontAlgn="base" latinLnBrk="0" hangingPunct="1">
              <a:lnSpc>
                <a:spcPct val="100000"/>
              </a:lnSpc>
              <a:spcBef>
                <a:spcPct val="30000"/>
              </a:spcBef>
              <a:spcAft>
                <a:spcPct val="0"/>
              </a:spcAft>
              <a:buClrTx/>
              <a:buSzTx/>
              <a:buFontTx/>
              <a:buNone/>
              <a:tabLst/>
              <a:defRPr/>
            </a:pPr>
            <a:endParaRPr lang="it-IT" baseline="0" dirty="0" smtClean="0"/>
          </a:p>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29</a:t>
            </a:fld>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a:t>
            </a:r>
            <a:r>
              <a:rPr lang="it-IT" baseline="0" dirty="0" smtClean="0"/>
              <a:t> visualizzazione delle colonne, qui, come in altre tabelle, è personalizzabile cliccando </a:t>
            </a:r>
            <a:br>
              <a:rPr lang="it-IT" baseline="0" dirty="0" smtClean="0"/>
            </a:br>
            <a:r>
              <a:rPr lang="it-IT" baseline="0" dirty="0" smtClean="0"/>
              <a:t>sul pulsante con la rotella</a:t>
            </a:r>
          </a:p>
          <a:p>
            <a:r>
              <a:rPr lang="it-IT" baseline="0" dirty="0" smtClean="0"/>
              <a:t>Cliccando sul </a:t>
            </a:r>
            <a:r>
              <a:rPr lang="it-IT" baseline="0" dirty="0" err="1" smtClean="0"/>
              <a:t>barcode</a:t>
            </a:r>
            <a:r>
              <a:rPr lang="it-IT" baseline="0" dirty="0" smtClean="0"/>
              <a:t> oppure sui puntini a destra si passa alla modalità Editing della copia,</a:t>
            </a:r>
            <a:br>
              <a:rPr lang="it-IT" baseline="0" dirty="0" smtClean="0"/>
            </a:br>
            <a:r>
              <a:rPr lang="it-IT" baseline="0" dirty="0" smtClean="0"/>
              <a:t>di cui parleremo durante i corsi sui singoli moduli</a:t>
            </a: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30</a:t>
            </a:fld>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Una ricerca per tutti</a:t>
            </a:r>
            <a:r>
              <a:rPr lang="it-IT" baseline="0" dirty="0" smtClean="0"/>
              <a:t> i titoli-&gt;parole chiave </a:t>
            </a:r>
            <a:r>
              <a:rPr lang="it-IT" baseline="0" dirty="0" err="1" smtClean="0"/>
              <a:t>celti*</a:t>
            </a:r>
            <a:r>
              <a:rPr lang="it-IT" baseline="0" dirty="0" smtClean="0"/>
              <a:t>, filtrata per Tipo risorsa </a:t>
            </a:r>
            <a:br>
              <a:rPr lang="it-IT" baseline="0" dirty="0" smtClean="0"/>
            </a:br>
            <a:r>
              <a:rPr lang="it-IT" baseline="0" dirty="0" smtClean="0"/>
              <a:t>Rivista elettronica, recupera, tra l’altro, questi risultati.</a:t>
            </a:r>
            <a:br>
              <a:rPr lang="it-IT" baseline="0" dirty="0" smtClean="0"/>
            </a:br>
            <a:r>
              <a:rPr lang="it-IT" baseline="0" dirty="0" smtClean="0"/>
              <a:t>E’ evidenziato che si tratta di un </a:t>
            </a:r>
            <a:r>
              <a:rPr lang="it-IT" baseline="0" dirty="0" err="1" smtClean="0"/>
              <a:t>inventory</a:t>
            </a:r>
            <a:r>
              <a:rPr lang="it-IT" baseline="0" dirty="0" smtClean="0"/>
              <a:t> elettronico (e non fisico)</a:t>
            </a:r>
            <a:br>
              <a:rPr lang="it-IT" baseline="0" dirty="0" smtClean="0"/>
            </a:br>
            <a:endParaRPr lang="it-IT" baseline="0" dirty="0" smtClean="0"/>
          </a:p>
          <a:p>
            <a:r>
              <a:rPr lang="it-IT" baseline="0" dirty="0" smtClean="0"/>
              <a:t>Se clicchiamo su Elettronico si apre la lista dei portfolio disponibili per quel titolo,</a:t>
            </a:r>
            <a:br>
              <a:rPr lang="it-IT" baseline="0" dirty="0" smtClean="0"/>
            </a:br>
            <a:r>
              <a:rPr lang="it-IT" baseline="0" dirty="0" smtClean="0"/>
              <a:t>in questo caso DOAJ e Free </a:t>
            </a:r>
            <a:r>
              <a:rPr lang="it-IT" baseline="0" dirty="0" err="1" smtClean="0"/>
              <a:t>E-journals</a:t>
            </a:r>
            <a:r>
              <a:rPr lang="it-IT" baseline="0" dirty="0" smtClean="0"/>
              <a:t/>
            </a:r>
            <a:br>
              <a:rPr lang="it-IT" baseline="0" dirty="0" smtClean="0"/>
            </a:br>
            <a:r>
              <a:rPr lang="it-IT" baseline="0" dirty="0" smtClean="0"/>
              <a:t>I portfolio sono attivi e di tipo Full text</a:t>
            </a:r>
          </a:p>
          <a:p>
            <a:endParaRPr lang="it-IT" baseline="0" dirty="0" smtClean="0"/>
          </a:p>
          <a:p>
            <a:r>
              <a:rPr lang="it-IT" baseline="0" dirty="0" smtClean="0"/>
              <a:t>Cliccando su Portfolio </a:t>
            </a:r>
            <a:r>
              <a:rPr lang="it-IT" baseline="0" dirty="0" err="1" smtClean="0"/>
              <a:t>list</a:t>
            </a:r>
            <a:r>
              <a:rPr lang="it-IT" baseline="0" dirty="0" smtClean="0"/>
              <a:t> passiamo alla lista dei portfolio e alle azioni disponibili</a:t>
            </a:r>
            <a:br>
              <a:rPr lang="it-IT" baseline="0" dirty="0" smtClean="0"/>
            </a:br>
            <a:r>
              <a:rPr lang="it-IT" baseline="0" dirty="0" smtClean="0"/>
              <a:t>per ciascuno (attivazione, test accesso ecc.)</a:t>
            </a:r>
            <a:br>
              <a:rPr lang="it-IT" baseline="0" dirty="0" smtClean="0"/>
            </a:br>
            <a:r>
              <a:rPr lang="it-IT" baseline="0" dirty="0" smtClean="0"/>
              <a:t>di cui parleranno i colleghi nei moduli Gestione risorse e Acquisizioni</a:t>
            </a: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32</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3</a:t>
            </a:fld>
            <a:endParaRPr lang="it-IT" dirty="0"/>
          </a:p>
        </p:txBody>
      </p:sp>
    </p:spTree>
    <p:extLst>
      <p:ext uri="{BB962C8B-B14F-4D97-AF65-F5344CB8AC3E}">
        <p14:creationId xmlns:p14="http://schemas.microsoft.com/office/powerpoint/2010/main" val="1750993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nostra ricerca</a:t>
            </a:r>
            <a:r>
              <a:rPr lang="it-IT" baseline="0" dirty="0" smtClean="0"/>
              <a:t> </a:t>
            </a:r>
            <a:r>
              <a:rPr lang="it-IT" baseline="0" dirty="0" err="1" smtClean="0"/>
              <a:t>All</a:t>
            </a:r>
            <a:r>
              <a:rPr lang="it-IT" baseline="0" dirty="0" smtClean="0"/>
              <a:t> </a:t>
            </a:r>
            <a:r>
              <a:rPr lang="it-IT" baseline="0" dirty="0" err="1" smtClean="0"/>
              <a:t>titles</a:t>
            </a:r>
            <a:r>
              <a:rPr lang="it-IT" baseline="0" dirty="0" smtClean="0"/>
              <a:t> -&gt;Keyword </a:t>
            </a:r>
            <a:r>
              <a:rPr lang="it-IT" baseline="0" dirty="0" err="1" smtClean="0"/>
              <a:t>Molecular</a:t>
            </a:r>
            <a:r>
              <a:rPr lang="it-IT" baseline="0" dirty="0" smtClean="0"/>
              <a:t> </a:t>
            </a:r>
            <a:r>
              <a:rPr lang="it-IT" baseline="0" dirty="0" err="1" smtClean="0"/>
              <a:t>biology</a:t>
            </a:r>
            <a:r>
              <a:rPr lang="it-IT" baseline="0" dirty="0" smtClean="0"/>
              <a:t> and </a:t>
            </a:r>
            <a:r>
              <a:rPr lang="it-IT" baseline="0" dirty="0" err="1" smtClean="0"/>
              <a:t>evolution</a:t>
            </a:r>
            <a:r>
              <a:rPr lang="it-IT" baseline="0" dirty="0" smtClean="0"/>
              <a:t/>
            </a:r>
            <a:br>
              <a:rPr lang="it-IT" baseline="0" dirty="0" smtClean="0"/>
            </a:br>
            <a:r>
              <a:rPr lang="it-IT" baseline="0" dirty="0" smtClean="0"/>
              <a:t>estrae, tra gli altri risultati, 2 titoli per la stessa rivista, 1 fisico, l’altro elettronico</a:t>
            </a:r>
          </a:p>
          <a:p>
            <a:endParaRPr lang="it-IT" baseline="0" dirty="0" smtClean="0"/>
          </a:p>
          <a:p>
            <a:r>
              <a:rPr lang="it-IT" baseline="0" dirty="0" smtClean="0"/>
              <a:t>L’elettronico è disponibile tramite </a:t>
            </a:r>
            <a:r>
              <a:rPr lang="it-IT" baseline="0" dirty="0" err="1" smtClean="0"/>
              <a:t>PubMed</a:t>
            </a:r>
            <a:r>
              <a:rPr lang="it-IT" baseline="0" dirty="0" smtClean="0"/>
              <a:t>/</a:t>
            </a:r>
            <a:r>
              <a:rPr lang="it-IT" baseline="0" dirty="0" err="1" smtClean="0"/>
              <a:t>Highwire</a:t>
            </a:r>
            <a:r>
              <a:rPr lang="it-IT" baseline="0" dirty="0" smtClean="0"/>
              <a:t> Press Free/Oxford </a:t>
            </a:r>
            <a:r>
              <a:rPr lang="it-IT" baseline="0" dirty="0" err="1" smtClean="0"/>
              <a:t>U.P</a:t>
            </a:r>
            <a:r>
              <a:rPr lang="it-IT" baseline="0" dirty="0" smtClean="0"/>
              <a:t> </a:t>
            </a:r>
            <a:r>
              <a:rPr lang="it-IT" baseline="0" dirty="0" err="1" smtClean="0"/>
              <a:t>Journals</a:t>
            </a:r>
            <a:r>
              <a:rPr lang="it-IT" baseline="0" dirty="0" smtClean="0"/>
              <a:t/>
            </a:r>
            <a:br>
              <a:rPr lang="it-IT" baseline="0" dirty="0" smtClean="0"/>
            </a:br>
            <a:r>
              <a:rPr lang="it-IT" baseline="0" dirty="0" smtClean="0"/>
              <a:t>Il cartaceo è disponibile a SCIA Sede BTM  Location SCIA2 solo consultazione </a:t>
            </a:r>
            <a:br>
              <a:rPr lang="it-IT" baseline="0" dirty="0" smtClean="0"/>
            </a:br>
            <a:r>
              <a:rPr lang="it-IT" baseline="0" dirty="0" smtClean="0"/>
              <a:t>collocazione </a:t>
            </a:r>
            <a:r>
              <a:rPr lang="it-IT" sz="1200" b="0" i="0" kern="1200" dirty="0" smtClean="0">
                <a:solidFill>
                  <a:schemeClr val="tx1"/>
                </a:solidFill>
                <a:latin typeface="Times New Roman" pitchFamily="18" charset="0"/>
                <a:ea typeface="+mn-ea"/>
                <a:cs typeface="+mn-cs"/>
              </a:rPr>
              <a:t>mine sc. 34 p. E dal 1994 al 1999</a:t>
            </a:r>
          </a:p>
          <a:p>
            <a:r>
              <a:rPr lang="it-IT" sz="1200" b="0" i="0" kern="1200" dirty="0" smtClean="0">
                <a:solidFill>
                  <a:schemeClr val="tx1"/>
                </a:solidFill>
                <a:latin typeface="Times New Roman" pitchFamily="18" charset="0"/>
                <a:ea typeface="+mn-ea"/>
                <a:cs typeface="+mn-cs"/>
              </a:rPr>
              <a:t>Se clicchiamo su Fisico visualizziamo</a:t>
            </a:r>
            <a:r>
              <a:rPr lang="it-IT" sz="1200" b="0" i="0" kern="1200" baseline="0" dirty="0" smtClean="0">
                <a:solidFill>
                  <a:schemeClr val="tx1"/>
                </a:solidFill>
                <a:latin typeface="Times New Roman" pitchFamily="18" charset="0"/>
                <a:ea typeface="+mn-ea"/>
                <a:cs typeface="+mn-cs"/>
              </a:rPr>
              <a:t> le holding</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Se clicchiamo su Copie passiamo alla visualizzazione delle copie, da cui è possibile aprire in editing</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la copia presente</a:t>
            </a:r>
          </a:p>
          <a:p>
            <a:endParaRPr lang="it-IT" sz="1200" b="0" i="0" kern="1200" baseline="0" dirty="0" smtClean="0">
              <a:solidFill>
                <a:schemeClr val="tx1"/>
              </a:solidFill>
              <a:latin typeface="Times New Roman" pitchFamily="18" charset="0"/>
              <a:ea typeface="+mn-ea"/>
              <a:cs typeface="+mn-cs"/>
            </a:endParaRPr>
          </a:p>
          <a:p>
            <a:r>
              <a:rPr lang="it-IT" sz="1200" b="0" i="0" kern="1200" baseline="0" dirty="0" smtClean="0">
                <a:solidFill>
                  <a:schemeClr val="tx1"/>
                </a:solidFill>
                <a:latin typeface="Times New Roman" pitchFamily="18" charset="0"/>
                <a:ea typeface="+mn-ea"/>
                <a:cs typeface="+mn-cs"/>
              </a:rPr>
              <a:t>Vediamo che i dati visualizzati di primo acchito sono </a:t>
            </a:r>
            <a:r>
              <a:rPr lang="it-IT" sz="1200" b="0" i="0" kern="1200" baseline="0" dirty="0" err="1" smtClean="0">
                <a:solidFill>
                  <a:schemeClr val="tx1"/>
                </a:solidFill>
                <a:latin typeface="Times New Roman" pitchFamily="18" charset="0"/>
                <a:ea typeface="+mn-ea"/>
                <a:cs typeface="+mn-cs"/>
              </a:rPr>
              <a:t>divesri</a:t>
            </a:r>
            <a:r>
              <a:rPr lang="it-IT" sz="1200" b="0" i="0" kern="1200" baseline="0" dirty="0" smtClean="0">
                <a:solidFill>
                  <a:schemeClr val="tx1"/>
                </a:solidFill>
                <a:latin typeface="Times New Roman" pitchFamily="18" charset="0"/>
                <a:ea typeface="+mn-ea"/>
                <a:cs typeface="+mn-cs"/>
              </a:rPr>
              <a:t> nei due casi:</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per l’elettronico vengono visualizzati il tipo di materiale, l’editore, la copertura, i soggetti,</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l’ISSN, la lingua, il numero di record </a:t>
            </a:r>
            <a:br>
              <a:rPr lang="it-IT" sz="1200" b="0" i="0" kern="1200" baseline="0" dirty="0" smtClean="0">
                <a:solidFill>
                  <a:schemeClr val="tx1"/>
                </a:solidFill>
                <a:latin typeface="Times New Roman" pitchFamily="18" charset="0"/>
                <a:ea typeface="+mn-ea"/>
                <a:cs typeface="+mn-cs"/>
              </a:rPr>
            </a:br>
            <a:endParaRPr lang="it-IT" sz="1200" b="0" i="0" kern="1200" baseline="0" dirty="0" smtClean="0">
              <a:solidFill>
                <a:schemeClr val="tx1"/>
              </a:solidFill>
              <a:latin typeface="Times New Roman" pitchFamily="18" charset="0"/>
              <a:ea typeface="+mn-ea"/>
              <a:cs typeface="+mn-cs"/>
            </a:endParaRPr>
          </a:p>
          <a:p>
            <a:r>
              <a:rPr lang="it-IT" sz="1200" b="0" i="0" kern="1200" baseline="0" dirty="0" smtClean="0">
                <a:solidFill>
                  <a:schemeClr val="tx1"/>
                </a:solidFill>
                <a:latin typeface="Times New Roman" pitchFamily="18" charset="0"/>
                <a:ea typeface="+mn-ea"/>
                <a:cs typeface="+mn-cs"/>
              </a:rPr>
              <a:t>Per il cartaceo si visualizzano invece solo i dati di pubblicazione, l’ISSN, la lingua e il numero di record</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(in Alma 035). </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Se si clicca su Altri dettagli Si visualizzano i record in relazione, cioè i titoli collegati </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(precedenti, successivi).</a:t>
            </a:r>
            <a:br>
              <a:rPr lang="it-IT" sz="1200" b="0" i="0" kern="1200" baseline="0" dirty="0" smtClean="0">
                <a:solidFill>
                  <a:schemeClr val="tx1"/>
                </a:solidFill>
                <a:latin typeface="Times New Roman" pitchFamily="18" charset="0"/>
                <a:ea typeface="+mn-ea"/>
                <a:cs typeface="+mn-cs"/>
              </a:rPr>
            </a:br>
            <a:r>
              <a:rPr lang="it-IT" sz="1200" b="0" i="0" kern="1200" baseline="0" dirty="0" smtClean="0">
                <a:solidFill>
                  <a:schemeClr val="tx1"/>
                </a:solidFill>
                <a:latin typeface="Times New Roman" pitchFamily="18" charset="0"/>
                <a:ea typeface="+mn-ea"/>
                <a:cs typeface="+mn-cs"/>
              </a:rPr>
              <a:t>Per vedere il record completo in Alma bisogna per forza visualizzarlo in formato </a:t>
            </a:r>
            <a:r>
              <a:rPr lang="it-IT" sz="1200" b="0" i="0" kern="1200" baseline="0" dirty="0" err="1" smtClean="0">
                <a:solidFill>
                  <a:schemeClr val="tx1"/>
                </a:solidFill>
                <a:latin typeface="Times New Roman" pitchFamily="18" charset="0"/>
                <a:ea typeface="+mn-ea"/>
                <a:cs typeface="+mn-cs"/>
              </a:rPr>
              <a:t>Unimarc</a:t>
            </a:r>
            <a:endParaRPr lang="it-IT" sz="1200" b="0" i="0" kern="1200" baseline="0" dirty="0" smtClean="0">
              <a:solidFill>
                <a:schemeClr val="tx1"/>
              </a:solidFill>
              <a:latin typeface="Times New Roman" pitchFamily="18" charset="0"/>
              <a:ea typeface="+mn-ea"/>
              <a:cs typeface="+mn-cs"/>
            </a:endParaRPr>
          </a:p>
          <a:p>
            <a:r>
              <a:rPr lang="it-IT" sz="1200" b="0" i="0" kern="1200" baseline="0" dirty="0" smtClean="0">
                <a:solidFill>
                  <a:schemeClr val="tx1"/>
                </a:solidFill>
                <a:latin typeface="Times New Roman" pitchFamily="18" charset="0"/>
                <a:ea typeface="+mn-ea"/>
                <a:cs typeface="+mn-cs"/>
              </a:rPr>
              <a:t>Cliccando sul titolo </a:t>
            </a: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33</a:t>
            </a:fld>
            <a:endParaRPr lang="it-IT"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Una ricerca per pacchetto elettronico  parole chiave </a:t>
            </a:r>
            <a:r>
              <a:rPr lang="it-IT" dirty="0" err="1" smtClean="0"/>
              <a:t>Sciencedirect</a:t>
            </a:r>
            <a:r>
              <a:rPr lang="it-IT" dirty="0" smtClean="0"/>
              <a:t/>
            </a:r>
            <a:br>
              <a:rPr lang="it-IT" dirty="0" smtClean="0"/>
            </a:br>
            <a:r>
              <a:rPr lang="it-IT" dirty="0" smtClean="0"/>
              <a:t>mostra, tra gli altri risultati, il pacchetto</a:t>
            </a:r>
            <a:br>
              <a:rPr lang="it-IT" dirty="0" smtClean="0"/>
            </a:br>
            <a:r>
              <a:rPr lang="it-IT" dirty="0" err="1" smtClean="0"/>
              <a:t>Elsevier</a:t>
            </a:r>
            <a:r>
              <a:rPr lang="it-IT" dirty="0" smtClean="0"/>
              <a:t> </a:t>
            </a:r>
            <a:r>
              <a:rPr lang="it-IT" dirty="0" err="1" smtClean="0"/>
              <a:t>ScienceDirect</a:t>
            </a:r>
            <a:r>
              <a:rPr lang="it-IT" dirty="0" smtClean="0"/>
              <a:t> </a:t>
            </a:r>
            <a:r>
              <a:rPr lang="it-IT" dirty="0" err="1" smtClean="0"/>
              <a:t>Journals</a:t>
            </a:r>
            <a:r>
              <a:rPr lang="it-IT" dirty="0" smtClean="0"/>
              <a:t> Complete, che ha collegato un ordine.</a:t>
            </a:r>
            <a:br>
              <a:rPr lang="it-IT" dirty="0" smtClean="0"/>
            </a:br>
            <a:endParaRPr lang="it-IT" dirty="0" smtClean="0"/>
          </a:p>
          <a:p>
            <a:r>
              <a:rPr lang="it-IT" dirty="0" smtClean="0"/>
              <a:t>Se si clicca su </a:t>
            </a:r>
            <a:r>
              <a:rPr lang="it-IT" dirty="0" err="1" smtClean="0"/>
              <a:t>Other</a:t>
            </a:r>
            <a:r>
              <a:rPr lang="it-IT" dirty="0" smtClean="0"/>
              <a:t> </a:t>
            </a:r>
            <a:r>
              <a:rPr lang="it-IT" dirty="0" err="1" smtClean="0"/>
              <a:t>details</a:t>
            </a:r>
            <a:r>
              <a:rPr lang="it-IT" dirty="0" smtClean="0"/>
              <a:t> si vede che c’è una licenza collegata</a:t>
            </a:r>
          </a:p>
          <a:p>
            <a:endParaRPr lang="it-IT" dirty="0" smtClean="0"/>
          </a:p>
          <a:p>
            <a:r>
              <a:rPr lang="it-IT" dirty="0" smtClean="0"/>
              <a:t>Se si clicca su Portfolio </a:t>
            </a:r>
            <a:r>
              <a:rPr lang="it-IT" dirty="0" err="1" smtClean="0"/>
              <a:t>list</a:t>
            </a:r>
            <a:r>
              <a:rPr lang="it-IT" dirty="0" smtClean="0"/>
              <a:t> si possono vedere e attivare/disattivare,</a:t>
            </a:r>
            <a:r>
              <a:rPr lang="it-IT" baseline="0" dirty="0" smtClean="0"/>
              <a:t> editare ecc.</a:t>
            </a:r>
            <a:br>
              <a:rPr lang="it-IT" baseline="0" dirty="0" smtClean="0"/>
            </a:br>
            <a:r>
              <a:rPr lang="it-IT" baseline="0" dirty="0" smtClean="0"/>
              <a:t>i singoli portfolio collegati</a:t>
            </a:r>
          </a:p>
          <a:p>
            <a:endParaRPr lang="it-IT" baseline="0" dirty="0" smtClean="0"/>
          </a:p>
          <a:p>
            <a:r>
              <a:rPr lang="it-IT" baseline="0" dirty="0" smtClean="0"/>
              <a:t>Se clicchiamo sul primo </a:t>
            </a:r>
            <a:r>
              <a:rPr lang="it-IT" baseline="0" dirty="0" err="1" smtClean="0"/>
              <a:t>Chinese</a:t>
            </a:r>
            <a:r>
              <a:rPr lang="it-IT" baseline="0" dirty="0" smtClean="0"/>
              <a:t> </a:t>
            </a:r>
            <a:r>
              <a:rPr lang="it-IT" baseline="0" dirty="0" err="1" smtClean="0"/>
              <a:t>herbal</a:t>
            </a:r>
            <a:r>
              <a:rPr lang="it-IT" baseline="0" dirty="0" smtClean="0"/>
              <a:t> medicine, e clicchiamo sui puntini a destra Test </a:t>
            </a:r>
            <a:r>
              <a:rPr lang="it-IT" baseline="0" dirty="0" err="1" smtClean="0"/>
              <a:t>access</a:t>
            </a:r>
            <a:endParaRPr lang="it-IT" baseline="0" dirty="0" smtClean="0"/>
          </a:p>
          <a:p>
            <a:r>
              <a:rPr lang="it-IT" baseline="0" dirty="0" smtClean="0"/>
              <a:t>Possiamo verificare l’accesso all’online</a:t>
            </a:r>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34</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5</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Per esempio dal menu Servizi se non mi collego a nessun banco circolazione vedo solo poche</a:t>
            </a:r>
            <a:br>
              <a:rPr lang="it-IT" dirty="0" smtClean="0"/>
            </a:br>
            <a:r>
              <a:rPr lang="it-IT" dirty="0" smtClean="0"/>
              <a:t>attività possibili (non vedo l’intero </a:t>
            </a:r>
            <a:r>
              <a:rPr lang="it-IT" dirty="0" err="1" smtClean="0"/>
              <a:t>submenu</a:t>
            </a:r>
            <a:r>
              <a:rPr lang="it-IT" dirty="0" smtClean="0"/>
              <a:t> Richieste di risorse)</a:t>
            </a:r>
          </a:p>
          <a:p>
            <a:endParaRPr lang="it-IT" dirty="0"/>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6</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7</a:t>
            </a:fld>
            <a:endParaRPr lang="it-IT" dirty="0"/>
          </a:p>
        </p:txBody>
      </p:sp>
    </p:spTree>
    <p:extLst>
      <p:ext uri="{BB962C8B-B14F-4D97-AF65-F5344CB8AC3E}">
        <p14:creationId xmlns:p14="http://schemas.microsoft.com/office/powerpoint/2010/main" val="13159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8</a:t>
            </a:fld>
            <a:endParaRPr lang="it-IT" dirty="0"/>
          </a:p>
        </p:txBody>
      </p:sp>
    </p:spTree>
    <p:extLst>
      <p:ext uri="{BB962C8B-B14F-4D97-AF65-F5344CB8AC3E}">
        <p14:creationId xmlns:p14="http://schemas.microsoft.com/office/powerpoint/2010/main" val="42255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r>
              <a:rPr lang="it-IT" smtClean="0"/>
              <a:t>La gestione delle Acquisizioni in Aleph</a:t>
            </a:r>
            <a:endParaRPr lang="it-IT" dirty="0"/>
          </a:p>
        </p:txBody>
      </p:sp>
      <p:sp>
        <p:nvSpPr>
          <p:cNvPr id="5" name="Segnaposto data 4"/>
          <p:cNvSpPr>
            <a:spLocks noGrp="1"/>
          </p:cNvSpPr>
          <p:nvPr>
            <p:ph type="dt" idx="11"/>
          </p:nvPr>
        </p:nvSpPr>
        <p:spPr/>
        <p:txBody>
          <a:bodyPr/>
          <a:lstStyle/>
          <a:p>
            <a:r>
              <a:rPr lang="it-IT" smtClean="0"/>
              <a:t>A cura di P. Bagnasco, L. Marinelli, G. Puppo</a:t>
            </a:r>
            <a:endParaRPr lang="it-IT" dirty="0"/>
          </a:p>
        </p:txBody>
      </p:sp>
      <p:sp>
        <p:nvSpPr>
          <p:cNvPr id="6" name="Segnaposto piè di pagina 5"/>
          <p:cNvSpPr>
            <a:spLocks noGrp="1"/>
          </p:cNvSpPr>
          <p:nvPr>
            <p:ph type="ftr" sz="quarter" idx="12"/>
          </p:nvPr>
        </p:nvSpPr>
        <p:spPr/>
        <p:txBody>
          <a:bodyPr/>
          <a:lstStyle/>
          <a:p>
            <a:r>
              <a:rPr lang="it-IT" smtClean="0"/>
              <a:t>Università degli studi di Genova, 18-25.03.2014</a:t>
            </a:r>
            <a:endParaRPr lang="it-IT" dirty="0"/>
          </a:p>
        </p:txBody>
      </p:sp>
      <p:sp>
        <p:nvSpPr>
          <p:cNvPr id="7" name="Segnaposto numero diapositiva 6"/>
          <p:cNvSpPr>
            <a:spLocks noGrp="1"/>
          </p:cNvSpPr>
          <p:nvPr>
            <p:ph type="sldNum" sz="quarter" idx="13"/>
          </p:nvPr>
        </p:nvSpPr>
        <p:spPr/>
        <p:txBody>
          <a:bodyPr/>
          <a:lstStyle/>
          <a:p>
            <a:fld id="{9C2E9DA5-43A3-4A0A-89AA-22B66506F1F0}" type="slidenum">
              <a:rPr lang="it-IT" smtClean="0"/>
              <a:pPr/>
              <a:t>9</a:t>
            </a:fld>
            <a:endParaRPr lang="it-IT" dirty="0"/>
          </a:p>
        </p:txBody>
      </p:sp>
    </p:spTree>
    <p:extLst>
      <p:ext uri="{BB962C8B-B14F-4D97-AF65-F5344CB8AC3E}">
        <p14:creationId xmlns:p14="http://schemas.microsoft.com/office/powerpoint/2010/main" val="402657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62EEF1A-5ABA-4540-8790-E4D7D832EC8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6A4352-9C2B-4093-BA66-DDBA5555AB1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F53327-8EB0-4228-92AD-5D49B9061BE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8358214" y="6356350"/>
            <a:ext cx="500066" cy="365125"/>
          </a:xfrm>
        </p:spPr>
        <p:txBody>
          <a:bodyPr/>
          <a:lstStyle/>
          <a:p>
            <a:fld id="{DA99E902-F22B-4FF9-B99B-44EA9D455538}"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BDEECD5-1330-4088-9A05-0A4979A8F2F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270F8-25D1-4FD2-B4BA-8507CEAEBDF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C977B00-94BC-47DC-9B87-7555BA6BAFD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6FE63A-AA40-4BEA-ABF1-FF3E7192E7B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353BE6E-DB90-4E9E-B65F-A544614DA8B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5FD58-610D-46D9-A133-69D853CBD84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7EAAAE6-B9AD-4A50-AAED-D49111676BC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lstStyle>
            <a:lvl1pPr algn="r">
              <a:defRPr sz="1400">
                <a:solidFill>
                  <a:srgbClr val="002060"/>
                </a:solidFill>
                <a:latin typeface="Tahoma" pitchFamily="34" charset="0"/>
                <a:ea typeface="Tahoma" pitchFamily="34" charset="0"/>
                <a:cs typeface="Tahoma" pitchFamily="34" charset="0"/>
              </a:defRPr>
            </a:lvl1pPr>
          </a:lstStyle>
          <a:p>
            <a:fld id="{BC5372FF-824D-4BC9-86BB-B8458B76EDFB}"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Resource_Management/020Using_the_Repository_Search/050Search_Index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unige.alma.exlibrisgroup.com/mng/login?fromLogout=tru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152400" y="1524000"/>
            <a:ext cx="8763000" cy="1404934"/>
          </a:xfrm>
        </p:spPr>
        <p:txBody>
          <a:bodyPr>
            <a:normAutofit/>
          </a:bodyPr>
          <a:lstStyle/>
          <a:p>
            <a:r>
              <a:rPr lang="it-IT" sz="3600" b="1" dirty="0" smtClean="0">
                <a:solidFill>
                  <a:srgbClr val="000099"/>
                </a:solidFill>
                <a:latin typeface="Verdana" pitchFamily="34" charset="0"/>
              </a:rPr>
              <a:t>Alma: la nuova </a:t>
            </a:r>
            <a:r>
              <a:rPr lang="it-IT" sz="3600" b="1" dirty="0" smtClean="0">
                <a:solidFill>
                  <a:srgbClr val="000099"/>
                </a:solidFill>
                <a:latin typeface="Verdana" pitchFamily="34" charset="0"/>
              </a:rPr>
              <a:t>interfaccia</a:t>
            </a:r>
            <a:br>
              <a:rPr lang="it-IT" sz="3600" b="1" dirty="0" smtClean="0">
                <a:solidFill>
                  <a:srgbClr val="000099"/>
                </a:solidFill>
                <a:latin typeface="Verdana" pitchFamily="34" charset="0"/>
              </a:rPr>
            </a:br>
            <a:r>
              <a:rPr lang="it-IT" sz="3600" b="1" dirty="0" smtClean="0">
                <a:solidFill>
                  <a:srgbClr val="000099"/>
                </a:solidFill>
                <a:latin typeface="Verdana" pitchFamily="34" charset="0"/>
              </a:rPr>
              <a:t>e la ricerca</a:t>
            </a:r>
            <a:endParaRPr lang="it-IT" sz="3600" b="1" dirty="0">
              <a:solidFill>
                <a:srgbClr val="000099"/>
              </a:solidFill>
              <a:latin typeface="Verdana" pitchFamily="34" charset="0"/>
            </a:endParaRPr>
          </a:p>
        </p:txBody>
      </p:sp>
      <p:sp>
        <p:nvSpPr>
          <p:cNvPr id="2052" name="Rectangle 4"/>
          <p:cNvSpPr>
            <a:spLocks noChangeArrowheads="1"/>
          </p:cNvSpPr>
          <p:nvPr/>
        </p:nvSpPr>
        <p:spPr bwMode="auto">
          <a:xfrm>
            <a:off x="611560" y="4653136"/>
            <a:ext cx="7696200" cy="674031"/>
          </a:xfrm>
          <a:prstGeom prst="rect">
            <a:avLst/>
          </a:prstGeom>
          <a:noFill/>
          <a:ln w="9525">
            <a:noFill/>
            <a:miter lim="800000"/>
            <a:headEnd/>
            <a:tailEnd/>
          </a:ln>
          <a:effectLst/>
        </p:spPr>
        <p:txBody>
          <a:bodyPr>
            <a:spAutoFit/>
          </a:bodyPr>
          <a:lstStyle/>
          <a:p>
            <a:pPr lvl="1">
              <a:lnSpc>
                <a:spcPct val="80000"/>
              </a:lnSpc>
              <a:spcBef>
                <a:spcPct val="50000"/>
              </a:spcBef>
              <a:buClr>
                <a:schemeClr val="hlink"/>
              </a:buClr>
              <a:buSzPct val="55000"/>
              <a:buFont typeface="Wingdings" pitchFamily="2" charset="2"/>
              <a:buNone/>
            </a:pPr>
            <a:r>
              <a:rPr lang="it-IT" sz="1800" dirty="0">
                <a:solidFill>
                  <a:srgbClr val="6699FF"/>
                </a:solidFill>
              </a:rPr>
              <a:t>a cura di</a:t>
            </a:r>
          </a:p>
          <a:p>
            <a:pPr lvl="1">
              <a:lnSpc>
                <a:spcPct val="80000"/>
              </a:lnSpc>
              <a:spcBef>
                <a:spcPct val="50000"/>
              </a:spcBef>
              <a:buClr>
                <a:schemeClr val="hlink"/>
              </a:buClr>
              <a:buSzPct val="55000"/>
              <a:buFont typeface="Wingdings" pitchFamily="2" charset="2"/>
              <a:buNone/>
            </a:pPr>
            <a:r>
              <a:rPr lang="it-IT" sz="1800" dirty="0" smtClean="0">
                <a:solidFill>
                  <a:srgbClr val="6699FF"/>
                </a:solidFill>
              </a:rPr>
              <a:t>Libera </a:t>
            </a:r>
            <a:r>
              <a:rPr lang="it-IT" sz="1800" dirty="0" err="1" smtClean="0">
                <a:solidFill>
                  <a:srgbClr val="6699FF"/>
                </a:solidFill>
              </a:rPr>
              <a:t>Marinelli</a:t>
            </a:r>
            <a:endParaRPr lang="it-IT" sz="1400" dirty="0">
              <a:solidFill>
                <a:srgbClr val="6699FF"/>
              </a:solidFill>
            </a:endParaRPr>
          </a:p>
        </p:txBody>
      </p:sp>
      <p:pic>
        <p:nvPicPr>
          <p:cNvPr id="4" name="Immagine 4" descr="marchio_unige.gif"/>
          <p:cNvPicPr>
            <a:picLocks noChangeAspect="1"/>
          </p:cNvPicPr>
          <p:nvPr/>
        </p:nvPicPr>
        <p:blipFill>
          <a:blip r:embed="rId3" cstate="print"/>
          <a:srcRect/>
          <a:stretch>
            <a:fillRect/>
          </a:stretch>
        </p:blipFill>
        <p:spPr bwMode="auto">
          <a:xfrm>
            <a:off x="250825" y="6310313"/>
            <a:ext cx="400050" cy="406400"/>
          </a:xfrm>
          <a:prstGeom prst="rect">
            <a:avLst/>
          </a:prstGeom>
          <a:noFill/>
          <a:ln w="9525">
            <a:noFill/>
            <a:miter lim="800000"/>
            <a:headEnd/>
            <a:tailEnd/>
          </a:ln>
        </p:spPr>
      </p:pic>
      <p:pic>
        <p:nvPicPr>
          <p:cNvPr id="5" name="Immagine 5" descr="losba.jpg"/>
          <p:cNvPicPr>
            <a:picLocks noChangeAspect="1"/>
          </p:cNvPicPr>
          <p:nvPr/>
        </p:nvPicPr>
        <p:blipFill>
          <a:blip r:embed="rId4" cstate="print"/>
          <a:srcRect/>
          <a:stretch>
            <a:fillRect/>
          </a:stretch>
        </p:blipFill>
        <p:spPr bwMode="auto">
          <a:xfrm>
            <a:off x="8431213" y="6326188"/>
            <a:ext cx="346075" cy="352425"/>
          </a:xfrm>
          <a:prstGeom prst="rect">
            <a:avLst/>
          </a:prstGeom>
          <a:noFill/>
          <a:ln w="9525">
            <a:noFill/>
            <a:miter lim="800000"/>
            <a:headEnd/>
            <a:tailEnd/>
          </a:ln>
        </p:spPr>
      </p:pic>
      <p:sp>
        <p:nvSpPr>
          <p:cNvPr id="6" name="CasellaDiTesto 5"/>
          <p:cNvSpPr txBox="1"/>
          <p:nvPr/>
        </p:nvSpPr>
        <p:spPr>
          <a:xfrm>
            <a:off x="2398195" y="6357958"/>
            <a:ext cx="4514377" cy="276999"/>
          </a:xfrm>
          <a:prstGeom prst="rect">
            <a:avLst/>
          </a:prstGeom>
          <a:noFill/>
        </p:spPr>
        <p:txBody>
          <a:bodyPr wrap="none" rtlCol="0">
            <a:spAutoFit/>
          </a:bodyPr>
          <a:lstStyle/>
          <a:p>
            <a:r>
              <a:rPr lang="it-IT" dirty="0" smtClean="0">
                <a:solidFill>
                  <a:schemeClr val="tx1">
                    <a:lumMod val="50000"/>
                    <a:lumOff val="50000"/>
                  </a:schemeClr>
                </a:solidFill>
              </a:rPr>
              <a:t>Università degli studi di </a:t>
            </a:r>
            <a:r>
              <a:rPr lang="it-IT" dirty="0" err="1" smtClean="0">
                <a:solidFill>
                  <a:schemeClr val="tx1">
                    <a:lumMod val="50000"/>
                    <a:lumOff val="50000"/>
                  </a:schemeClr>
                </a:solidFill>
              </a:rPr>
              <a:t>Genova-</a:t>
            </a:r>
            <a:r>
              <a:rPr lang="it-IT" dirty="0" smtClean="0">
                <a:solidFill>
                  <a:schemeClr val="tx1">
                    <a:lumMod val="50000"/>
                    <a:lumOff val="50000"/>
                  </a:schemeClr>
                </a:solidFill>
              </a:rPr>
              <a:t> 23 gennaio 2018</a:t>
            </a:r>
            <a:endParaRPr lang="it-IT"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073427"/>
          </a:xfrm>
        </p:spPr>
        <p:txBody>
          <a:bodyPr>
            <a:normAutofit lnSpcReduction="10000"/>
          </a:bodyPr>
          <a:lstStyle/>
          <a:p>
            <a:r>
              <a:rPr lang="it-IT" dirty="0" smtClean="0"/>
              <a:t>Un operatore collegato al Dipartimento Acquisizioni della Biblioteca umanistica può vedere tra le attività in attesa le linee d’ordine che necessitano di essere organizzate in un pacchetto (buono d’ordine) e inviate per la Scuola umanistica</a:t>
            </a:r>
          </a:p>
          <a:p>
            <a:endParaRPr lang="it-IT" dirty="0" smtClean="0"/>
          </a:p>
          <a:p>
            <a:r>
              <a:rPr lang="it-IT" dirty="0" smtClean="0"/>
              <a:t>Un operatore collegato al Dipartimento Acquisizioni della Biblioteca di Scienze sociali non le può vedere</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10</a:t>
            </a:fld>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F353BE6E-DB90-4E9E-B65F-A544614DA8B9}" type="slidenum">
              <a:rPr lang="it-IT" smtClean="0"/>
              <a:pPr/>
              <a:t>11</a:t>
            </a:fld>
            <a:endParaRPr lang="it-IT"/>
          </a:p>
        </p:txBody>
      </p:sp>
      <p:pic>
        <p:nvPicPr>
          <p:cNvPr id="4098" name="Picture 2"/>
          <p:cNvPicPr>
            <a:picLocks noChangeAspect="1" noChangeArrowheads="1"/>
          </p:cNvPicPr>
          <p:nvPr/>
        </p:nvPicPr>
        <p:blipFill>
          <a:blip r:embed="rId3" cstate="print"/>
          <a:srcRect l="71385" t="11935" r="5370" b="51087"/>
          <a:stretch>
            <a:fillRect/>
          </a:stretch>
        </p:blipFill>
        <p:spPr bwMode="auto">
          <a:xfrm>
            <a:off x="0" y="0"/>
            <a:ext cx="5428659" cy="465313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2958" t="19185" r="54981" b="40756"/>
          <a:stretch>
            <a:fillRect/>
          </a:stretch>
        </p:blipFill>
        <p:spPr bwMode="auto">
          <a:xfrm>
            <a:off x="2411760" y="3284984"/>
            <a:ext cx="6336704" cy="3251730"/>
          </a:xfrm>
          <a:prstGeom prst="rect">
            <a:avLst/>
          </a:prstGeom>
          <a:noFill/>
          <a:ln w="9525">
            <a:noFill/>
            <a:miter lim="800000"/>
            <a:headEnd/>
            <a:tailEnd/>
          </a:ln>
        </p:spPr>
      </p:pic>
      <p:sp>
        <p:nvSpPr>
          <p:cNvPr id="5" name="CasellaDiTesto 4"/>
          <p:cNvSpPr txBox="1"/>
          <p:nvPr/>
        </p:nvSpPr>
        <p:spPr>
          <a:xfrm>
            <a:off x="5652120" y="1412776"/>
            <a:ext cx="2656677" cy="707886"/>
          </a:xfrm>
          <a:prstGeom prst="rect">
            <a:avLst/>
          </a:prstGeom>
          <a:noFill/>
        </p:spPr>
        <p:txBody>
          <a:bodyPr wrap="square" rtlCol="0">
            <a:spAutoFit/>
          </a:bodyPr>
          <a:lstStyle/>
          <a:p>
            <a:r>
              <a:rPr lang="it-IT" sz="2000" dirty="0" smtClean="0">
                <a:solidFill>
                  <a:srgbClr val="FF0000"/>
                </a:solidFill>
              </a:rPr>
              <a:t>Operatore ACQ umanistica</a:t>
            </a:r>
            <a:endParaRPr lang="it-IT" sz="2000" dirty="0">
              <a:solidFill>
                <a:srgbClr val="FF0000"/>
              </a:solidFill>
            </a:endParaRPr>
          </a:p>
        </p:txBody>
      </p:sp>
      <p:sp>
        <p:nvSpPr>
          <p:cNvPr id="6" name="Rettangolo 5"/>
          <p:cNvSpPr/>
          <p:nvPr/>
        </p:nvSpPr>
        <p:spPr>
          <a:xfrm>
            <a:off x="251520" y="1988840"/>
            <a:ext cx="4355976"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5"/>
            <a:ext cx="8229600" cy="1584176"/>
          </a:xfrm>
        </p:spPr>
        <p:txBody>
          <a:bodyPr>
            <a:normAutofit/>
          </a:bodyPr>
          <a:lstStyle/>
          <a:p>
            <a:r>
              <a:rPr lang="it-IT" dirty="0" smtClean="0"/>
              <a:t>Un operatore del </a:t>
            </a:r>
            <a:r>
              <a:rPr lang="it-IT" dirty="0" err="1" smtClean="0"/>
              <a:t>Dip</a:t>
            </a:r>
            <a:r>
              <a:rPr lang="it-IT" dirty="0" smtClean="0"/>
              <a:t>. ACQ dell’Umanistica visualizza e può attivare l’arrivo solo degli ordini dell’Umanistica</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12</a:t>
            </a:fld>
            <a:endParaRPr lang="it-IT" dirty="0"/>
          </a:p>
        </p:txBody>
      </p:sp>
      <p:pic>
        <p:nvPicPr>
          <p:cNvPr id="5122" name="Picture 2"/>
          <p:cNvPicPr>
            <a:picLocks noChangeAspect="1" noChangeArrowheads="1"/>
          </p:cNvPicPr>
          <p:nvPr/>
        </p:nvPicPr>
        <p:blipFill>
          <a:blip r:embed="rId3" cstate="print"/>
          <a:srcRect l="9681" t="18098" r="36636" b="24381"/>
          <a:stretch>
            <a:fillRect/>
          </a:stretch>
        </p:blipFill>
        <p:spPr bwMode="auto">
          <a:xfrm>
            <a:off x="467544" y="2060847"/>
            <a:ext cx="7863016" cy="453947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Barra menu: Autenticazione</a:t>
            </a:r>
            <a:endParaRPr lang="it-IT" dirty="0"/>
          </a:p>
        </p:txBody>
      </p:sp>
      <p:sp>
        <p:nvSpPr>
          <p:cNvPr id="3" name="Segnaposto contenuto 2"/>
          <p:cNvSpPr>
            <a:spLocks noGrp="1"/>
          </p:cNvSpPr>
          <p:nvPr>
            <p:ph idx="1"/>
          </p:nvPr>
        </p:nvSpPr>
        <p:spPr>
          <a:xfrm>
            <a:off x="457200" y="1600201"/>
            <a:ext cx="8229600" cy="1180728"/>
          </a:xfrm>
        </p:spPr>
        <p:txBody>
          <a:bodyPr/>
          <a:lstStyle/>
          <a:p>
            <a:r>
              <a:rPr lang="it-IT" dirty="0" smtClean="0"/>
              <a:t>Il secondo pulsante a destra serve per cambiare la password o modificare la lingua</a:t>
            </a:r>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13</a:t>
            </a:fld>
            <a:endParaRPr lang="it-IT" dirty="0"/>
          </a:p>
        </p:txBody>
      </p:sp>
      <p:pic>
        <p:nvPicPr>
          <p:cNvPr id="5123" name="Picture 3"/>
          <p:cNvPicPr>
            <a:picLocks noChangeAspect="1" noChangeArrowheads="1"/>
          </p:cNvPicPr>
          <p:nvPr/>
        </p:nvPicPr>
        <p:blipFill>
          <a:blip r:embed="rId3" cstate="print"/>
          <a:srcRect l="77672" t="13022" b="58217"/>
          <a:stretch>
            <a:fillRect/>
          </a:stretch>
        </p:blipFill>
        <p:spPr bwMode="auto">
          <a:xfrm>
            <a:off x="899592" y="3140968"/>
            <a:ext cx="4104456" cy="28485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Barra menu: Task </a:t>
            </a:r>
            <a:endParaRPr lang="it-IT" dirty="0"/>
          </a:p>
        </p:txBody>
      </p:sp>
      <p:sp>
        <p:nvSpPr>
          <p:cNvPr id="3" name="Segnaposto contenuto 2"/>
          <p:cNvSpPr>
            <a:spLocks noGrp="1"/>
          </p:cNvSpPr>
          <p:nvPr>
            <p:ph idx="1"/>
          </p:nvPr>
        </p:nvSpPr>
        <p:spPr>
          <a:xfrm>
            <a:off x="457200" y="1600201"/>
            <a:ext cx="8229600" cy="1180728"/>
          </a:xfrm>
        </p:spPr>
        <p:txBody>
          <a:bodyPr/>
          <a:lstStyle/>
          <a:p>
            <a:r>
              <a:rPr lang="it-IT" dirty="0" smtClean="0"/>
              <a:t>Il terzo per visualizzare le attività in sospeso che richiedono attenzione</a:t>
            </a:r>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14</a:t>
            </a:fld>
            <a:endParaRPr lang="it-IT" dirty="0"/>
          </a:p>
        </p:txBody>
      </p:sp>
      <p:pic>
        <p:nvPicPr>
          <p:cNvPr id="6147" name="Picture 3"/>
          <p:cNvPicPr>
            <a:picLocks noChangeAspect="1" noChangeArrowheads="1"/>
          </p:cNvPicPr>
          <p:nvPr/>
        </p:nvPicPr>
        <p:blipFill>
          <a:blip r:embed="rId3" cstate="print"/>
          <a:srcRect l="71584" t="11995" b="52054"/>
          <a:stretch>
            <a:fillRect/>
          </a:stretch>
        </p:blipFill>
        <p:spPr bwMode="auto">
          <a:xfrm>
            <a:off x="1763688" y="2636912"/>
            <a:ext cx="5760640" cy="39268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610744" cy="1354162"/>
          </a:xfrm>
        </p:spPr>
        <p:txBody>
          <a:bodyPr>
            <a:noAutofit/>
          </a:bodyPr>
          <a:lstStyle/>
          <a:p>
            <a:r>
              <a:rPr lang="it-IT" sz="3600" dirty="0" smtClean="0"/>
              <a:t>Barra menu: Configurazione Help</a:t>
            </a:r>
            <a:endParaRPr lang="it-IT" sz="3600" dirty="0"/>
          </a:p>
        </p:txBody>
      </p:sp>
      <p:sp>
        <p:nvSpPr>
          <p:cNvPr id="3" name="Segnaposto contenuto 2"/>
          <p:cNvSpPr>
            <a:spLocks noGrp="1"/>
          </p:cNvSpPr>
          <p:nvPr>
            <p:ph idx="1"/>
          </p:nvPr>
        </p:nvSpPr>
        <p:spPr>
          <a:xfrm>
            <a:off x="467544" y="1844824"/>
            <a:ext cx="8229600" cy="4525963"/>
          </a:xfrm>
        </p:spPr>
        <p:txBody>
          <a:bodyPr/>
          <a:lstStyle/>
          <a:p>
            <a:r>
              <a:rPr lang="it-IT" dirty="0" smtClean="0"/>
              <a:t>Gli altri 2 pulsanti della barra dei menu aprono, rispettivamente:</a:t>
            </a:r>
          </a:p>
          <a:p>
            <a:endParaRPr lang="it-IT" dirty="0" smtClean="0"/>
          </a:p>
          <a:p>
            <a:pPr lvl="1"/>
            <a:r>
              <a:rPr lang="it-IT" dirty="0" smtClean="0"/>
              <a:t>Gli strumenti di configurazione (non tutti accessibili alle password operatori)</a:t>
            </a:r>
          </a:p>
          <a:p>
            <a:pPr lvl="1"/>
            <a:r>
              <a:rPr lang="it-IT" dirty="0" smtClean="0"/>
              <a:t>L’help online dinamico (posizionato sull’attività che si sta svolgendo</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15</a:t>
            </a:fld>
            <a:endParaRPr lang="it-IT" dirty="0"/>
          </a:p>
        </p:txBody>
      </p:sp>
      <p:pic>
        <p:nvPicPr>
          <p:cNvPr id="5" name="Picture 3"/>
          <p:cNvPicPr>
            <a:picLocks noChangeAspect="1" noChangeArrowheads="1"/>
          </p:cNvPicPr>
          <p:nvPr/>
        </p:nvPicPr>
        <p:blipFill>
          <a:blip r:embed="rId3" cstate="print"/>
          <a:srcRect l="81074" t="10908" b="80875"/>
          <a:stretch>
            <a:fillRect/>
          </a:stretch>
        </p:blipFill>
        <p:spPr bwMode="auto">
          <a:xfrm>
            <a:off x="4283968" y="404664"/>
            <a:ext cx="4617161" cy="108012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850106"/>
          </a:xfrm>
        </p:spPr>
        <p:txBody>
          <a:bodyPr/>
          <a:lstStyle/>
          <a:p>
            <a:r>
              <a:rPr lang="it-IT" dirty="0" smtClean="0"/>
              <a:t>Barra dei menu (sinistra):</a:t>
            </a:r>
            <a:endParaRPr lang="it-IT" dirty="0"/>
          </a:p>
        </p:txBody>
      </p:sp>
      <p:sp>
        <p:nvSpPr>
          <p:cNvPr id="3" name="Segnaposto contenuto 2"/>
          <p:cNvSpPr>
            <a:spLocks noGrp="1"/>
          </p:cNvSpPr>
          <p:nvPr>
            <p:ph idx="1"/>
          </p:nvPr>
        </p:nvSpPr>
        <p:spPr>
          <a:xfrm>
            <a:off x="395536" y="1916832"/>
            <a:ext cx="8229600" cy="4941168"/>
          </a:xfrm>
        </p:spPr>
        <p:txBody>
          <a:bodyPr>
            <a:normAutofit fontScale="70000" lnSpcReduction="20000"/>
          </a:bodyPr>
          <a:lstStyle/>
          <a:p>
            <a:r>
              <a:rPr lang="it-IT" dirty="0" smtClean="0"/>
              <a:t>Il primo pulsante Università degli studi di Genova a sinistra riporta alla pagina iniziale</a:t>
            </a:r>
          </a:p>
          <a:p>
            <a:pPr>
              <a:buNone/>
            </a:pPr>
            <a:r>
              <a:rPr lang="it-IT" dirty="0" smtClean="0"/>
              <a:t> </a:t>
            </a:r>
          </a:p>
          <a:p>
            <a:r>
              <a:rPr lang="it-IT" dirty="0" smtClean="0"/>
              <a:t>Ogni menu ha diversi </a:t>
            </a:r>
            <a:r>
              <a:rPr lang="it-IT" dirty="0" err="1" smtClean="0"/>
              <a:t>submenu</a:t>
            </a:r>
            <a:r>
              <a:rPr lang="it-IT" dirty="0" smtClean="0"/>
              <a:t> che aprono una maschera adeguata</a:t>
            </a:r>
            <a:br>
              <a:rPr lang="it-IT" dirty="0" smtClean="0"/>
            </a:br>
            <a:r>
              <a:rPr lang="it-IT" dirty="0" smtClean="0"/>
              <a:t>alla procedura selezionata</a:t>
            </a:r>
          </a:p>
          <a:p>
            <a:r>
              <a:rPr lang="it-IT" dirty="0" smtClean="0"/>
              <a:t>A seconda del profilo dell’operatore l’elenco dei </a:t>
            </a:r>
            <a:r>
              <a:rPr lang="it-IT" dirty="0" err="1" smtClean="0"/>
              <a:t>submenu</a:t>
            </a:r>
            <a:r>
              <a:rPr lang="it-IT" dirty="0" smtClean="0"/>
              <a:t> (cioè delle procedure ammesse) può variare</a:t>
            </a:r>
          </a:p>
          <a:p>
            <a:endParaRPr lang="it-IT" dirty="0" smtClean="0"/>
          </a:p>
          <a:p>
            <a:r>
              <a:rPr lang="it-IT" dirty="0" smtClean="0"/>
              <a:t>Inoltre, come già detto, per le operazioni di Acquisizione è indispensabile essere collegati a una determinata unità d’ordine (</a:t>
            </a:r>
            <a:r>
              <a:rPr lang="it-IT" dirty="0" err="1" smtClean="0"/>
              <a:t>Acquisition</a:t>
            </a:r>
            <a:r>
              <a:rPr lang="it-IT" dirty="0" smtClean="0"/>
              <a:t> </a:t>
            </a:r>
            <a:r>
              <a:rPr lang="it-IT" dirty="0" err="1" smtClean="0"/>
              <a:t>department</a:t>
            </a:r>
            <a:r>
              <a:rPr lang="it-IT" dirty="0" smtClean="0"/>
              <a:t>)</a:t>
            </a:r>
          </a:p>
          <a:p>
            <a:r>
              <a:rPr lang="it-IT" dirty="0" smtClean="0"/>
              <a:t>Per i servizi è necessario essere collegati a uno specifico banco circolazione (</a:t>
            </a:r>
            <a:r>
              <a:rPr lang="it-IT" dirty="0" err="1" smtClean="0"/>
              <a:t>Circulation</a:t>
            </a:r>
            <a:r>
              <a:rPr lang="it-IT" dirty="0" smtClean="0"/>
              <a:t> desk)</a:t>
            </a:r>
            <a:br>
              <a:rPr lang="it-IT" dirty="0" smtClean="0"/>
            </a:br>
            <a:r>
              <a:rPr lang="it-IT" dirty="0" smtClean="0"/>
              <a:t>Se non ci si collega a un punto specifico individuato per la procedura non si ha una visualizzazione corretta ed esaustiva</a:t>
            </a:r>
            <a:br>
              <a:rPr lang="it-IT" dirty="0" smtClean="0"/>
            </a:br>
            <a:r>
              <a:rPr lang="it-IT" dirty="0" smtClean="0"/>
              <a:t>delle operazioni possibili</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16</a:t>
            </a:fld>
            <a:endParaRPr lang="it-IT" dirty="0"/>
          </a:p>
        </p:txBody>
      </p:sp>
      <p:pic>
        <p:nvPicPr>
          <p:cNvPr id="7171" name="Picture 3"/>
          <p:cNvPicPr>
            <a:picLocks noChangeAspect="1" noChangeArrowheads="1"/>
          </p:cNvPicPr>
          <p:nvPr/>
        </p:nvPicPr>
        <p:blipFill>
          <a:blip r:embed="rId3" cstate="print"/>
          <a:srcRect t="12326" r="54065" b="81511"/>
          <a:stretch>
            <a:fillRect/>
          </a:stretch>
        </p:blipFill>
        <p:spPr bwMode="auto">
          <a:xfrm>
            <a:off x="0" y="1124744"/>
            <a:ext cx="9121013" cy="6593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singoli menu</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In generale le funzioni dei vari menu permettono di:</a:t>
            </a:r>
          </a:p>
          <a:p>
            <a:pPr lvl="1"/>
            <a:r>
              <a:rPr lang="it-IT" dirty="0" smtClean="0"/>
              <a:t>visualizzare una lista di titoli (o copie, o ordini ecc.) che si trovano in un determinato stato e che possono essere pronti per altre azioni</a:t>
            </a:r>
          </a:p>
          <a:p>
            <a:pPr lvl="1"/>
            <a:r>
              <a:rPr lang="it-IT" dirty="0" smtClean="0"/>
              <a:t>Compiere determinate azioni sui titoli presenti nella lista</a:t>
            </a:r>
          </a:p>
          <a:p>
            <a:r>
              <a:rPr lang="it-IT" dirty="0" smtClean="0"/>
              <a:t>Il menu ACQ: </a:t>
            </a:r>
          </a:p>
          <a:p>
            <a:pPr lvl="1"/>
            <a:r>
              <a:rPr lang="it-IT" dirty="0" smtClean="0"/>
              <a:t>visualizzare e modificare i solleciti già esistenti per i diversi ordini</a:t>
            </a:r>
          </a:p>
          <a:p>
            <a:pPr lvl="1"/>
            <a:r>
              <a:rPr lang="it-IT" dirty="0" smtClean="0"/>
              <a:t>visualizzare gli ordini/</a:t>
            </a:r>
            <a:r>
              <a:rPr lang="it-IT" dirty="0" err="1" smtClean="0"/>
              <a:t>subs</a:t>
            </a:r>
            <a:r>
              <a:rPr lang="it-IT" dirty="0" smtClean="0"/>
              <a:t> in attesa di rinnovo</a:t>
            </a:r>
          </a:p>
          <a:p>
            <a:pPr lvl="1"/>
            <a:r>
              <a:rPr lang="it-IT" dirty="0" smtClean="0"/>
              <a:t>creare e spedire un pacchetto d’ordini</a:t>
            </a:r>
          </a:p>
          <a:p>
            <a:pPr lvl="1"/>
            <a:r>
              <a:rPr lang="it-IT" dirty="0" smtClean="0"/>
              <a:t>registrare gli arrivi</a:t>
            </a:r>
          </a:p>
          <a:p>
            <a:pPr lvl="1"/>
            <a:r>
              <a:rPr lang="it-IT" dirty="0" smtClean="0"/>
              <a:t>creare una fattura</a:t>
            </a:r>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17</a:t>
            </a:fld>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singoli menu</a:t>
            </a:r>
            <a:endParaRPr lang="it-IT" dirty="0"/>
          </a:p>
        </p:txBody>
      </p:sp>
      <p:sp>
        <p:nvSpPr>
          <p:cNvPr id="3" name="Segnaposto contenuto 2"/>
          <p:cNvSpPr>
            <a:spLocks noGrp="1"/>
          </p:cNvSpPr>
          <p:nvPr>
            <p:ph idx="1"/>
          </p:nvPr>
        </p:nvSpPr>
        <p:spPr>
          <a:xfrm>
            <a:off x="457200" y="1412776"/>
            <a:ext cx="8229600" cy="4713387"/>
          </a:xfrm>
        </p:spPr>
        <p:txBody>
          <a:bodyPr>
            <a:normAutofit fontScale="85000" lnSpcReduction="20000"/>
          </a:bodyPr>
          <a:lstStyle/>
          <a:p>
            <a:r>
              <a:rPr lang="it-IT" dirty="0" smtClean="0"/>
              <a:t>Il menu Risorse:</a:t>
            </a:r>
          </a:p>
          <a:p>
            <a:pPr lvl="1"/>
            <a:r>
              <a:rPr lang="it-IT" dirty="0" smtClean="0"/>
              <a:t>Aprire un </a:t>
            </a:r>
            <a:r>
              <a:rPr lang="it-IT" dirty="0" err="1" smtClean="0"/>
              <a:t>editor</a:t>
            </a:r>
            <a:r>
              <a:rPr lang="it-IT" dirty="0" smtClean="0"/>
              <a:t> di metadati e creare, modificare o eliminare record bibliografici, di authority, di </a:t>
            </a:r>
            <a:r>
              <a:rPr lang="it-IT" dirty="0" err="1" smtClean="0"/>
              <a:t>holdings</a:t>
            </a:r>
            <a:endParaRPr lang="it-IT" dirty="0" smtClean="0"/>
          </a:p>
          <a:p>
            <a:pPr lvl="1"/>
            <a:r>
              <a:rPr lang="it-IT" dirty="0" smtClean="0"/>
              <a:t>Ricercare e importare record da risorse esterne</a:t>
            </a:r>
          </a:p>
          <a:p>
            <a:pPr lvl="1"/>
            <a:r>
              <a:rPr lang="it-IT" dirty="0" smtClean="0"/>
              <a:t>Aggiungere una collezione elettronica, un singolo portfolio, una copia fisica</a:t>
            </a:r>
          </a:p>
          <a:p>
            <a:pPr lvl="1">
              <a:buNone/>
            </a:pPr>
            <a:endParaRPr lang="it-IT" dirty="0" smtClean="0"/>
          </a:p>
          <a:p>
            <a:r>
              <a:rPr lang="it-IT" dirty="0" smtClean="0"/>
              <a:t>Il menu Servizi: </a:t>
            </a:r>
          </a:p>
          <a:p>
            <a:pPr lvl="1"/>
            <a:r>
              <a:rPr lang="it-IT" dirty="0" smtClean="0"/>
              <a:t>visualizzare il record utente</a:t>
            </a:r>
          </a:p>
          <a:p>
            <a:pPr lvl="1"/>
            <a:r>
              <a:rPr lang="it-IT" dirty="0" smtClean="0"/>
              <a:t>gestire le attività di circolazione (prestito, restituzione)</a:t>
            </a:r>
          </a:p>
          <a:p>
            <a:pPr lvl="1"/>
            <a:r>
              <a:rPr lang="it-IT" dirty="0" smtClean="0"/>
              <a:t>monitorare  e gestire le attività di prenotazione e booking</a:t>
            </a:r>
            <a:br>
              <a:rPr lang="it-IT" dirty="0" smtClean="0"/>
            </a:br>
            <a:endParaRPr lang="it-IT" dirty="0" smtClean="0"/>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18</a:t>
            </a:fld>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singoli menu</a:t>
            </a:r>
            <a:endParaRPr lang="it-IT" dirty="0"/>
          </a:p>
        </p:txBody>
      </p:sp>
      <p:sp>
        <p:nvSpPr>
          <p:cNvPr id="3" name="Segnaposto contenuto 2"/>
          <p:cNvSpPr>
            <a:spLocks noGrp="1"/>
          </p:cNvSpPr>
          <p:nvPr>
            <p:ph idx="1"/>
          </p:nvPr>
        </p:nvSpPr>
        <p:spPr>
          <a:xfrm>
            <a:off x="457200" y="1412776"/>
            <a:ext cx="8229600" cy="4713387"/>
          </a:xfrm>
        </p:spPr>
        <p:txBody>
          <a:bodyPr>
            <a:normAutofit fontScale="85000" lnSpcReduction="20000"/>
          </a:bodyPr>
          <a:lstStyle/>
          <a:p>
            <a:r>
              <a:rPr lang="it-IT" dirty="0" smtClean="0"/>
              <a:t>Il menu Amministratore:</a:t>
            </a:r>
          </a:p>
          <a:p>
            <a:pPr lvl="1"/>
            <a:r>
              <a:rPr lang="it-IT" dirty="0" smtClean="0"/>
              <a:t>Gestire gli utenti</a:t>
            </a:r>
          </a:p>
          <a:p>
            <a:pPr lvl="1"/>
            <a:r>
              <a:rPr lang="it-IT" dirty="0" smtClean="0"/>
              <a:t>Monitorare , visualizzare ed eseguire i processi programmati </a:t>
            </a:r>
          </a:p>
          <a:p>
            <a:pPr lvl="1"/>
            <a:r>
              <a:rPr lang="it-IT" dirty="0" smtClean="0"/>
              <a:t>Aggiungere set a cui applicare i processi</a:t>
            </a:r>
          </a:p>
          <a:p>
            <a:pPr lvl="1">
              <a:buNone/>
            </a:pPr>
            <a:endParaRPr lang="it-IT" dirty="0" smtClean="0"/>
          </a:p>
          <a:p>
            <a:r>
              <a:rPr lang="it-IT" dirty="0" smtClean="0"/>
              <a:t>Il menu Report e statistiche: </a:t>
            </a:r>
          </a:p>
          <a:p>
            <a:pPr lvl="1"/>
            <a:r>
              <a:rPr lang="it-IT" dirty="0" smtClean="0"/>
              <a:t>Visualizzare ed esportare le statistiche già disponibili</a:t>
            </a:r>
            <a:br>
              <a:rPr lang="it-IT" dirty="0" smtClean="0"/>
            </a:br>
            <a:r>
              <a:rPr lang="it-IT" dirty="0" smtClean="0"/>
              <a:t>(es. </a:t>
            </a:r>
            <a:r>
              <a:rPr lang="it-IT" dirty="0" err="1" smtClean="0"/>
              <a:t>Fulfillment</a:t>
            </a:r>
            <a:r>
              <a:rPr lang="it-IT" dirty="0" smtClean="0"/>
              <a:t> </a:t>
            </a:r>
            <a:r>
              <a:rPr lang="it-IT" dirty="0" err="1" smtClean="0"/>
              <a:t>dashboard</a:t>
            </a:r>
            <a:r>
              <a:rPr lang="it-IT" dirty="0" smtClean="0"/>
              <a:t>)</a:t>
            </a:r>
          </a:p>
          <a:p>
            <a:pPr lvl="1"/>
            <a:r>
              <a:rPr lang="it-IT" dirty="0" smtClean="0"/>
              <a:t>Costruire ulteriori statistiche (solo utenti abilitati)</a:t>
            </a:r>
          </a:p>
          <a:p>
            <a:pPr lvl="1">
              <a:buNone/>
            </a:pPr>
            <a:r>
              <a:rPr lang="it-IT" dirty="0" smtClean="0"/>
              <a:t/>
            </a:r>
            <a:br>
              <a:rPr lang="it-IT" dirty="0" smtClean="0"/>
            </a:br>
            <a:endParaRPr lang="it-IT" dirty="0" smtClean="0"/>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19</a:t>
            </a:fld>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000099"/>
                </a:solidFill>
                <a:latin typeface="Verdana" pitchFamily="34" charset="0"/>
                <a:ea typeface="Verdana" pitchFamily="34" charset="0"/>
                <a:cs typeface="Verdana" pitchFamily="34" charset="0"/>
              </a:rPr>
              <a:t>Indice delle slide</a:t>
            </a:r>
            <a:endParaRPr lang="it-IT" sz="2400" b="1" dirty="0">
              <a:solidFill>
                <a:srgbClr val="000099"/>
              </a:solidFill>
              <a:latin typeface="Verdana" pitchFamily="34" charset="0"/>
              <a:ea typeface="Verdana" pitchFamily="34" charset="0"/>
              <a:cs typeface="Verdana" pitchFamily="34" charset="0"/>
            </a:endParaRPr>
          </a:p>
        </p:txBody>
      </p:sp>
      <p:sp>
        <p:nvSpPr>
          <p:cNvPr id="3" name="Segnaposto contenuto 2"/>
          <p:cNvSpPr>
            <a:spLocks noGrp="1"/>
          </p:cNvSpPr>
          <p:nvPr>
            <p:ph idx="1"/>
          </p:nvPr>
        </p:nvSpPr>
        <p:spPr/>
        <p:txBody>
          <a:bodyPr>
            <a:normAutofit lnSpcReduction="10000"/>
          </a:bodyPr>
          <a:lstStyle/>
          <a:p>
            <a:r>
              <a:rPr lang="it-IT" sz="2200" dirty="0" smtClean="0">
                <a:solidFill>
                  <a:srgbClr val="000099"/>
                </a:solidFill>
                <a:latin typeface="Verdana" pitchFamily="34" charset="0"/>
                <a:ea typeface="Verdana" pitchFamily="34" charset="0"/>
                <a:cs typeface="Verdana" pitchFamily="34" charset="0"/>
              </a:rPr>
              <a:t>Presentazione dell’interfaccia</a:t>
            </a:r>
          </a:p>
          <a:p>
            <a:pPr lvl="1"/>
            <a:r>
              <a:rPr lang="it-IT" sz="1800" dirty="0" smtClean="0">
                <a:solidFill>
                  <a:srgbClr val="000099"/>
                </a:solidFill>
                <a:latin typeface="Verdana" pitchFamily="34" charset="0"/>
                <a:ea typeface="Verdana" pitchFamily="34" charset="0"/>
                <a:cs typeface="Verdana" pitchFamily="34" charset="0"/>
              </a:rPr>
              <a:t>La barra dei menu</a:t>
            </a:r>
          </a:p>
          <a:p>
            <a:pPr lvl="1"/>
            <a:r>
              <a:rPr lang="it-IT" sz="1800" dirty="0" smtClean="0">
                <a:solidFill>
                  <a:srgbClr val="000099"/>
                </a:solidFill>
                <a:latin typeface="Verdana" pitchFamily="34" charset="0"/>
                <a:ea typeface="Verdana" pitchFamily="34" charset="0"/>
                <a:cs typeface="Verdana" pitchFamily="34" charset="0"/>
              </a:rPr>
              <a:t>La barra di ricerca</a:t>
            </a:r>
          </a:p>
          <a:p>
            <a:pPr lvl="1"/>
            <a:r>
              <a:rPr lang="it-IT" sz="1800" dirty="0" smtClean="0">
                <a:solidFill>
                  <a:srgbClr val="000099"/>
                </a:solidFill>
                <a:latin typeface="Verdana" pitchFamily="34" charset="0"/>
                <a:ea typeface="Verdana" pitchFamily="34" charset="0"/>
                <a:cs typeface="Verdana" pitchFamily="34" charset="0"/>
              </a:rPr>
              <a:t>I </a:t>
            </a:r>
            <a:r>
              <a:rPr lang="it-IT" sz="1800" dirty="0" err="1" smtClean="0">
                <a:solidFill>
                  <a:srgbClr val="000099"/>
                </a:solidFill>
                <a:latin typeface="Verdana" pitchFamily="34" charset="0"/>
                <a:ea typeface="Verdana" pitchFamily="34" charset="0"/>
                <a:cs typeface="Verdana" pitchFamily="34" charset="0"/>
              </a:rPr>
              <a:t>widgets</a:t>
            </a:r>
            <a:endParaRPr lang="it-IT" sz="1800" dirty="0" smtClean="0">
              <a:solidFill>
                <a:srgbClr val="000099"/>
              </a:solidFill>
              <a:latin typeface="Verdana" pitchFamily="34" charset="0"/>
              <a:ea typeface="Verdana" pitchFamily="34" charset="0"/>
              <a:cs typeface="Verdana" pitchFamily="34" charset="0"/>
            </a:endParaRPr>
          </a:p>
          <a:p>
            <a:r>
              <a:rPr lang="it-IT" sz="2200" dirty="0" smtClean="0">
                <a:solidFill>
                  <a:srgbClr val="000099"/>
                </a:solidFill>
                <a:latin typeface="Verdana" pitchFamily="34" charset="0"/>
                <a:ea typeface="Verdana" pitchFamily="34" charset="0"/>
                <a:cs typeface="Verdana" pitchFamily="34" charset="0"/>
              </a:rPr>
              <a:t>Personalizzazione dell’interfaccia</a:t>
            </a:r>
          </a:p>
          <a:p>
            <a:r>
              <a:rPr lang="it-IT" sz="2200" dirty="0" smtClean="0">
                <a:solidFill>
                  <a:srgbClr val="000099"/>
                </a:solidFill>
                <a:latin typeface="Verdana" pitchFamily="34" charset="0"/>
                <a:ea typeface="Verdana" pitchFamily="34" charset="0"/>
                <a:cs typeface="Verdana" pitchFamily="34" charset="0"/>
              </a:rPr>
              <a:t>Menu e </a:t>
            </a:r>
            <a:r>
              <a:rPr lang="it-IT" sz="2200" dirty="0" err="1" smtClean="0">
                <a:solidFill>
                  <a:srgbClr val="000099"/>
                </a:solidFill>
                <a:latin typeface="Verdana" pitchFamily="34" charset="0"/>
                <a:ea typeface="Verdana" pitchFamily="34" charset="0"/>
                <a:cs typeface="Verdana" pitchFamily="34" charset="0"/>
              </a:rPr>
              <a:t>submenu</a:t>
            </a:r>
            <a:endParaRPr lang="it-IT" sz="2200" dirty="0" smtClean="0">
              <a:solidFill>
                <a:srgbClr val="000099"/>
              </a:solidFill>
              <a:latin typeface="Verdana" pitchFamily="34" charset="0"/>
              <a:ea typeface="Verdana" pitchFamily="34" charset="0"/>
              <a:cs typeface="Verdana" pitchFamily="34" charset="0"/>
            </a:endParaRPr>
          </a:p>
          <a:p>
            <a:pPr lvl="1"/>
            <a:r>
              <a:rPr lang="it-IT" sz="1800" dirty="0" smtClean="0">
                <a:solidFill>
                  <a:srgbClr val="000099"/>
                </a:solidFill>
                <a:latin typeface="Verdana" pitchFamily="34" charset="0"/>
                <a:ea typeface="Verdana" pitchFamily="34" charset="0"/>
                <a:cs typeface="Verdana" pitchFamily="34" charset="0"/>
              </a:rPr>
              <a:t>diversificati a seconda del profilo dell’operatore</a:t>
            </a:r>
          </a:p>
          <a:p>
            <a:r>
              <a:rPr lang="it-IT" sz="2200" dirty="0" smtClean="0">
                <a:solidFill>
                  <a:srgbClr val="000099"/>
                </a:solidFill>
                <a:latin typeface="Verdana" pitchFamily="34" charset="0"/>
                <a:ea typeface="Verdana" pitchFamily="34" charset="0"/>
                <a:cs typeface="Verdana" pitchFamily="34" charset="0"/>
              </a:rPr>
              <a:t>Attività (Task) che richiedono attenzione </a:t>
            </a:r>
          </a:p>
          <a:p>
            <a:pPr lvl="1"/>
            <a:r>
              <a:rPr lang="it-IT" sz="1800" dirty="0" smtClean="0">
                <a:solidFill>
                  <a:srgbClr val="000099"/>
                </a:solidFill>
                <a:latin typeface="Verdana" pitchFamily="34" charset="0"/>
                <a:ea typeface="Verdana" pitchFamily="34" charset="0"/>
                <a:cs typeface="Verdana" pitchFamily="34" charset="0"/>
              </a:rPr>
              <a:t>differenti per ciascun operatore</a:t>
            </a:r>
          </a:p>
          <a:p>
            <a:r>
              <a:rPr lang="it-IT" sz="2200" dirty="0" smtClean="0">
                <a:solidFill>
                  <a:srgbClr val="000099"/>
                </a:solidFill>
                <a:latin typeface="Verdana" pitchFamily="34" charset="0"/>
                <a:ea typeface="Verdana" pitchFamily="34" charset="0"/>
                <a:cs typeface="Verdana" pitchFamily="34" charset="0"/>
              </a:rPr>
              <a:t>Diversi tipi di ricerca</a:t>
            </a:r>
          </a:p>
          <a:p>
            <a:pPr lvl="1"/>
            <a:r>
              <a:rPr lang="it-IT" sz="1800" dirty="0" smtClean="0">
                <a:solidFill>
                  <a:srgbClr val="000099"/>
                </a:solidFill>
                <a:latin typeface="Verdana" pitchFamily="34" charset="0"/>
                <a:ea typeface="Verdana" pitchFamily="34" charset="0"/>
                <a:cs typeface="Verdana" pitchFamily="34" charset="0"/>
              </a:rPr>
              <a:t>Semplice/avanzata</a:t>
            </a:r>
          </a:p>
          <a:p>
            <a:pPr lvl="1"/>
            <a:r>
              <a:rPr lang="it-IT" sz="1800" dirty="0" smtClean="0">
                <a:solidFill>
                  <a:srgbClr val="000099"/>
                </a:solidFill>
                <a:latin typeface="Verdana" pitchFamily="34" charset="0"/>
                <a:ea typeface="Verdana" pitchFamily="34" charset="0"/>
                <a:cs typeface="Verdana" pitchFamily="34" charset="0"/>
              </a:rPr>
              <a:t>Liste (indici) ricercabili</a:t>
            </a:r>
          </a:p>
          <a:p>
            <a:r>
              <a:rPr lang="it-IT" sz="2200" dirty="0" smtClean="0">
                <a:solidFill>
                  <a:srgbClr val="000099"/>
                </a:solidFill>
                <a:latin typeface="Verdana" pitchFamily="34" charset="0"/>
                <a:ea typeface="Verdana" pitchFamily="34" charset="0"/>
                <a:cs typeface="Verdana" pitchFamily="34" charset="0"/>
              </a:rPr>
              <a:t>Salvataggio di una ricerca ed esportazione in Excel</a:t>
            </a:r>
          </a:p>
          <a:p>
            <a:pPr lvl="1"/>
            <a:endParaRPr lang="it-IT" dirty="0" smtClean="0"/>
          </a:p>
          <a:p>
            <a:pPr lvl="1">
              <a:buNone/>
            </a:pPr>
            <a:endParaRPr lang="it-IT" dirty="0" smtClean="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a:t>
            </a:fld>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A99E902-F22B-4FF9-B99B-44EA9D455538}" type="slidenum">
              <a:rPr lang="it-IT" smtClean="0"/>
              <a:pPr/>
              <a:t>20</a:t>
            </a:fld>
            <a:endParaRPr lang="it-IT" dirty="0"/>
          </a:p>
        </p:txBody>
      </p:sp>
      <p:pic>
        <p:nvPicPr>
          <p:cNvPr id="3074" name="Picture 2"/>
          <p:cNvPicPr>
            <a:picLocks noGrp="1" noChangeAspect="1" noChangeArrowheads="1"/>
          </p:cNvPicPr>
          <p:nvPr>
            <p:ph idx="1"/>
          </p:nvPr>
        </p:nvPicPr>
        <p:blipFill>
          <a:blip r:embed="rId3" cstate="print"/>
          <a:srcRect l="25375" t="9744" r="56251" b="28546"/>
          <a:stretch>
            <a:fillRect/>
          </a:stretch>
        </p:blipFill>
        <p:spPr bwMode="auto">
          <a:xfrm>
            <a:off x="395536" y="620688"/>
            <a:ext cx="3312368" cy="534248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26202" t="7886" r="42806" b="32932"/>
          <a:stretch>
            <a:fillRect/>
          </a:stretch>
        </p:blipFill>
        <p:spPr bwMode="auto">
          <a:xfrm>
            <a:off x="3995936" y="620688"/>
            <a:ext cx="4409256" cy="5184576"/>
          </a:xfrm>
          <a:prstGeom prst="rect">
            <a:avLst/>
          </a:prstGeom>
          <a:noFill/>
          <a:ln w="9525">
            <a:noFill/>
            <a:miter lim="800000"/>
            <a:headEnd/>
            <a:tailEnd/>
          </a:ln>
        </p:spPr>
      </p:pic>
      <p:sp>
        <p:nvSpPr>
          <p:cNvPr id="8" name="CasellaDiTesto 7"/>
          <p:cNvSpPr txBox="1"/>
          <p:nvPr/>
        </p:nvSpPr>
        <p:spPr>
          <a:xfrm>
            <a:off x="611560" y="6165304"/>
            <a:ext cx="2791150" cy="276999"/>
          </a:xfrm>
          <a:prstGeom prst="rect">
            <a:avLst/>
          </a:prstGeom>
          <a:noFill/>
        </p:spPr>
        <p:txBody>
          <a:bodyPr wrap="none" rtlCol="0">
            <a:spAutoFit/>
          </a:bodyPr>
          <a:lstStyle/>
          <a:p>
            <a:r>
              <a:rPr lang="it-IT" dirty="0" smtClean="0">
                <a:solidFill>
                  <a:srgbClr val="FF0000"/>
                </a:solidFill>
              </a:rPr>
              <a:t>Non collegato a un CIRC DESK</a:t>
            </a:r>
            <a:endParaRPr lang="it-IT" dirty="0">
              <a:solidFill>
                <a:srgbClr val="FF0000"/>
              </a:solidFill>
            </a:endParaRPr>
          </a:p>
        </p:txBody>
      </p:sp>
      <p:sp>
        <p:nvSpPr>
          <p:cNvPr id="9" name="CasellaDiTesto 8"/>
          <p:cNvSpPr txBox="1"/>
          <p:nvPr/>
        </p:nvSpPr>
        <p:spPr>
          <a:xfrm>
            <a:off x="5058804" y="6309320"/>
            <a:ext cx="2393604" cy="276999"/>
          </a:xfrm>
          <a:prstGeom prst="rect">
            <a:avLst/>
          </a:prstGeom>
          <a:noFill/>
        </p:spPr>
        <p:txBody>
          <a:bodyPr wrap="none" rtlCol="0">
            <a:spAutoFit/>
          </a:bodyPr>
          <a:lstStyle/>
          <a:p>
            <a:r>
              <a:rPr lang="it-IT" dirty="0" smtClean="0">
                <a:solidFill>
                  <a:srgbClr val="FF0000"/>
                </a:solidFill>
              </a:rPr>
              <a:t>Collegato a un CIRC DESK</a:t>
            </a:r>
            <a:endParaRPr lang="it-IT"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smtClean="0"/>
              <a:t>I </a:t>
            </a:r>
            <a:r>
              <a:rPr lang="it-IT" dirty="0" err="1" smtClean="0"/>
              <a:t>widget</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21</a:t>
            </a:fld>
            <a:endParaRPr lang="it-IT" dirty="0"/>
          </a:p>
        </p:txBody>
      </p:sp>
      <p:pic>
        <p:nvPicPr>
          <p:cNvPr id="5" name="Picture 2"/>
          <p:cNvPicPr>
            <a:picLocks noGrp="1" noChangeAspect="1" noChangeArrowheads="1"/>
          </p:cNvPicPr>
          <p:nvPr>
            <p:ph idx="1"/>
          </p:nvPr>
        </p:nvPicPr>
        <p:blipFill>
          <a:blip r:embed="rId3" cstate="print"/>
          <a:srcRect t="3855" b="19042"/>
          <a:stretch>
            <a:fillRect/>
          </a:stretch>
        </p:blipFill>
        <p:spPr bwMode="auto">
          <a:xfrm>
            <a:off x="467544" y="1412776"/>
            <a:ext cx="8229600" cy="4896544"/>
          </a:xfrm>
          <a:prstGeom prst="rect">
            <a:avLst/>
          </a:prstGeom>
          <a:noFill/>
          <a:ln w="9525">
            <a:noFill/>
            <a:miter lim="800000"/>
            <a:headEnd/>
            <a:tailEnd/>
          </a:ln>
        </p:spPr>
      </p:pic>
      <p:sp>
        <p:nvSpPr>
          <p:cNvPr id="6" name="CasellaDiTesto 5"/>
          <p:cNvSpPr txBox="1"/>
          <p:nvPr/>
        </p:nvSpPr>
        <p:spPr>
          <a:xfrm>
            <a:off x="4949443" y="980728"/>
            <a:ext cx="3174267" cy="338554"/>
          </a:xfrm>
          <a:prstGeom prst="rect">
            <a:avLst/>
          </a:prstGeom>
          <a:noFill/>
        </p:spPr>
        <p:txBody>
          <a:bodyPr wrap="none" rtlCol="0">
            <a:spAutoFit/>
          </a:bodyPr>
          <a:lstStyle/>
          <a:p>
            <a:r>
              <a:rPr lang="it-IT" sz="1600" dirty="0" smtClean="0">
                <a:solidFill>
                  <a:srgbClr val="FF0000"/>
                </a:solidFill>
              </a:rPr>
              <a:t>Per aggiungere un </a:t>
            </a:r>
            <a:r>
              <a:rPr lang="it-IT" sz="1600" dirty="0" err="1" smtClean="0">
                <a:solidFill>
                  <a:srgbClr val="FF0000"/>
                </a:solidFill>
              </a:rPr>
              <a:t>widget</a:t>
            </a:r>
            <a:endParaRPr lang="it-IT" sz="1600" dirty="0">
              <a:solidFill>
                <a:srgbClr val="FF0000"/>
              </a:solidFill>
            </a:endParaRPr>
          </a:p>
        </p:txBody>
      </p:sp>
      <p:cxnSp>
        <p:nvCxnSpPr>
          <p:cNvPr id="8" name="Connettore 2 7"/>
          <p:cNvCxnSpPr/>
          <p:nvPr/>
        </p:nvCxnSpPr>
        <p:spPr>
          <a:xfrm>
            <a:off x="7308304" y="1556792"/>
            <a:ext cx="1080120" cy="115212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ricerca in Alma</a:t>
            </a:r>
            <a:endParaRPr lang="it-IT" dirty="0"/>
          </a:p>
        </p:txBody>
      </p:sp>
      <p:sp>
        <p:nvSpPr>
          <p:cNvPr id="3" name="Segnaposto contenuto 2"/>
          <p:cNvSpPr>
            <a:spLocks noGrp="1"/>
          </p:cNvSpPr>
          <p:nvPr>
            <p:ph idx="1"/>
          </p:nvPr>
        </p:nvSpPr>
        <p:spPr>
          <a:xfrm>
            <a:off x="457200" y="1600200"/>
            <a:ext cx="8229600" cy="4781128"/>
          </a:xfrm>
        </p:spPr>
        <p:txBody>
          <a:bodyPr>
            <a:normAutofit/>
          </a:bodyPr>
          <a:lstStyle/>
          <a:p>
            <a:r>
              <a:rPr lang="it-IT" dirty="0" smtClean="0"/>
              <a:t>In tutte le pagine di Alma c’è una barra di ricerca che permette di ricercare indici differenti in base a parametri diversificati per ciascun indice</a:t>
            </a:r>
          </a:p>
          <a:p>
            <a:r>
              <a:rPr lang="it-IT" dirty="0" smtClean="0"/>
              <a:t>Inoltre è possibile utilizzare la funzionalità di ricerca avanzata</a:t>
            </a:r>
          </a:p>
          <a:p>
            <a:pPr lvl="1">
              <a:buNone/>
            </a:pPr>
            <a:endParaRPr lang="it-IT" dirty="0" smtClean="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22</a:t>
            </a:fld>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Ricerca semplice: Indici selezionabili</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23</a:t>
            </a:fld>
            <a:endParaRPr lang="it-IT" dirty="0"/>
          </a:p>
        </p:txBody>
      </p:sp>
      <p:pic>
        <p:nvPicPr>
          <p:cNvPr id="8194" name="Picture 2"/>
          <p:cNvPicPr>
            <a:picLocks noGrp="1" noChangeAspect="1" noChangeArrowheads="1"/>
          </p:cNvPicPr>
          <p:nvPr>
            <p:ph idx="1"/>
          </p:nvPr>
        </p:nvPicPr>
        <p:blipFill>
          <a:blip r:embed="rId3" cstate="print"/>
          <a:srcRect l="20251" t="12601" r="26375" b="19193"/>
          <a:stretch>
            <a:fillRect/>
          </a:stretch>
        </p:blipFill>
        <p:spPr bwMode="auto">
          <a:xfrm>
            <a:off x="827584" y="1268760"/>
            <a:ext cx="7560840" cy="520582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8686800" cy="1143000"/>
          </a:xfrm>
        </p:spPr>
        <p:txBody>
          <a:bodyPr>
            <a:noAutofit/>
          </a:bodyPr>
          <a:lstStyle/>
          <a:p>
            <a:r>
              <a:rPr lang="it-IT" sz="3600" dirty="0" smtClean="0"/>
              <a:t>Parametri diversi a seconda dell’Indice scelto</a:t>
            </a:r>
            <a:endParaRPr lang="it-IT" sz="3600"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24</a:t>
            </a:fld>
            <a:endParaRPr lang="it-IT" dirty="0"/>
          </a:p>
        </p:txBody>
      </p:sp>
      <p:pic>
        <p:nvPicPr>
          <p:cNvPr id="9218" name="Picture 2"/>
          <p:cNvPicPr>
            <a:picLocks noGrp="1" noChangeAspect="1" noChangeArrowheads="1"/>
          </p:cNvPicPr>
          <p:nvPr>
            <p:ph idx="1"/>
          </p:nvPr>
        </p:nvPicPr>
        <p:blipFill>
          <a:blip r:embed="rId3" cstate="print"/>
          <a:srcRect l="21000" t="18031" r="51750" b="20817"/>
          <a:stretch>
            <a:fillRect/>
          </a:stretch>
        </p:blipFill>
        <p:spPr bwMode="auto">
          <a:xfrm>
            <a:off x="251520" y="1196752"/>
            <a:ext cx="4109283" cy="4968552"/>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l="20668" t="19185" r="52214" b="23294"/>
          <a:stretch>
            <a:fillRect/>
          </a:stretch>
        </p:blipFill>
        <p:spPr bwMode="auto">
          <a:xfrm>
            <a:off x="4572000" y="1196752"/>
            <a:ext cx="3528392" cy="4032448"/>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l="22328" t="22267" r="52214" b="60271"/>
          <a:stretch>
            <a:fillRect/>
          </a:stretch>
        </p:blipFill>
        <p:spPr bwMode="auto">
          <a:xfrm>
            <a:off x="4788024" y="4869160"/>
            <a:ext cx="3312368" cy="122413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Ricerca per parole chiave</a:t>
            </a:r>
            <a:endParaRPr lang="it-IT" dirty="0"/>
          </a:p>
        </p:txBody>
      </p:sp>
      <p:sp>
        <p:nvSpPr>
          <p:cNvPr id="3" name="Segnaposto contenuto 2"/>
          <p:cNvSpPr>
            <a:spLocks noGrp="1"/>
          </p:cNvSpPr>
          <p:nvPr>
            <p:ph idx="1"/>
          </p:nvPr>
        </p:nvSpPr>
        <p:spPr>
          <a:xfrm>
            <a:off x="467544" y="1268760"/>
            <a:ext cx="8229600" cy="5257800"/>
          </a:xfrm>
        </p:spPr>
        <p:txBody>
          <a:bodyPr>
            <a:normAutofit fontScale="85000" lnSpcReduction="10000"/>
          </a:bodyPr>
          <a:lstStyle/>
          <a:p>
            <a:r>
              <a:rPr lang="it-IT" dirty="0" smtClean="0"/>
              <a:t>In linea di massima la ricerca per parole chiave è di per </a:t>
            </a:r>
            <a:r>
              <a:rPr lang="it-IT" dirty="0" err="1" smtClean="0"/>
              <a:t>sè</a:t>
            </a:r>
            <a:r>
              <a:rPr lang="it-IT" dirty="0" smtClean="0"/>
              <a:t> molto efficace, anche se non esaustiva</a:t>
            </a:r>
          </a:p>
          <a:p>
            <a:r>
              <a:rPr lang="it-IT" dirty="0" smtClean="0"/>
              <a:t>Per informazioni più dettagliate sugli indici di ricerca e sui parametri applicabili si veda l’help alla pagina di ricerca:</a:t>
            </a:r>
          </a:p>
          <a:p>
            <a:r>
              <a:rPr lang="it-IT" dirty="0" smtClean="0">
                <a:hlinkClick r:id="rId3"/>
              </a:rPr>
              <a:t>https://knowledge.exlibrisgroup.com/Alma/Product_Documentation/Alma_Online_Help_(English)/Resource_Management/020Using_the_Repository_Search/050Search_Indexes</a:t>
            </a:r>
            <a:endParaRPr lang="it-IT" dirty="0" smtClean="0"/>
          </a:p>
          <a:p>
            <a:r>
              <a:rPr lang="it-IT" dirty="0" smtClean="0"/>
              <a:t>Qui sono anche descritte in dettaglio (con qualche imprecisione) le mappature tra i campi e sottocampi </a:t>
            </a:r>
            <a:r>
              <a:rPr lang="it-IT" dirty="0" err="1" smtClean="0"/>
              <a:t>Unimarc</a:t>
            </a:r>
            <a:r>
              <a:rPr lang="it-IT" dirty="0" smtClean="0"/>
              <a:t> e i parametri di ricerca in Alma (p. es. 001-&gt;&gt;MMS ID; 70X a-d,f,p-&gt;Creator ma anche </a:t>
            </a:r>
            <a:r>
              <a:rPr lang="it-IT" dirty="0" err="1" smtClean="0"/>
              <a:t>Name</a:t>
            </a:r>
            <a:r>
              <a:rPr lang="it-IT" dirty="0" smtClean="0"/>
              <a:t>, ecc.)</a:t>
            </a:r>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25</a:t>
            </a:fld>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Esempi di ricerca e operazioni sui risultati</a:t>
            </a:r>
            <a:endParaRPr lang="it-IT" sz="3600" dirty="0"/>
          </a:p>
        </p:txBody>
      </p:sp>
      <p:sp>
        <p:nvSpPr>
          <p:cNvPr id="3" name="Segnaposto contenuto 2"/>
          <p:cNvSpPr>
            <a:spLocks noGrp="1"/>
          </p:cNvSpPr>
          <p:nvPr>
            <p:ph idx="1"/>
          </p:nvPr>
        </p:nvSpPr>
        <p:spPr>
          <a:xfrm>
            <a:off x="395536" y="1628800"/>
            <a:ext cx="8229600" cy="748680"/>
          </a:xfrm>
        </p:spPr>
        <p:txBody>
          <a:bodyPr/>
          <a:lstStyle/>
          <a:p>
            <a:r>
              <a:rPr lang="it-IT" dirty="0" smtClean="0"/>
              <a:t>Tutti i titoli	Parole chiave	Celti</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26</a:t>
            </a:fld>
            <a:endParaRPr lang="it-IT" dirty="0"/>
          </a:p>
        </p:txBody>
      </p:sp>
      <p:pic>
        <p:nvPicPr>
          <p:cNvPr id="10242" name="Picture 2"/>
          <p:cNvPicPr>
            <a:picLocks noChangeAspect="1" noChangeArrowheads="1"/>
          </p:cNvPicPr>
          <p:nvPr/>
        </p:nvPicPr>
        <p:blipFill>
          <a:blip r:embed="rId3" cstate="print"/>
          <a:srcRect t="18098" r="12838" b="17191"/>
          <a:stretch>
            <a:fillRect/>
          </a:stretch>
        </p:blipFill>
        <p:spPr bwMode="auto">
          <a:xfrm>
            <a:off x="0" y="1268760"/>
            <a:ext cx="9144000" cy="558924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 della ricerca: Istituzione e community</a:t>
            </a:r>
            <a:endParaRPr lang="it-IT" dirty="0"/>
          </a:p>
        </p:txBody>
      </p:sp>
      <p:sp>
        <p:nvSpPr>
          <p:cNvPr id="3" name="Segnaposto contenuto 2"/>
          <p:cNvSpPr>
            <a:spLocks noGrp="1"/>
          </p:cNvSpPr>
          <p:nvPr>
            <p:ph idx="1"/>
          </p:nvPr>
        </p:nvSpPr>
        <p:spPr/>
        <p:txBody>
          <a:bodyPr>
            <a:normAutofit fontScale="92500"/>
          </a:bodyPr>
          <a:lstStyle/>
          <a:p>
            <a:r>
              <a:rPr lang="it-IT" dirty="0" smtClean="0"/>
              <a:t>Vengono presentati i risultati della ricerca all’interno della nostra istituzione (</a:t>
            </a:r>
            <a:r>
              <a:rPr lang="it-IT" dirty="0" err="1" smtClean="0"/>
              <a:t>=catalogo</a:t>
            </a:r>
            <a:r>
              <a:rPr lang="it-IT" dirty="0" smtClean="0"/>
              <a:t> risorse </a:t>
            </a:r>
            <a:r>
              <a:rPr lang="it-IT" dirty="0" err="1" smtClean="0"/>
              <a:t>fisiche+elettroiniche</a:t>
            </a:r>
            <a:r>
              <a:rPr lang="it-IT" dirty="0" smtClean="0"/>
              <a:t>)</a:t>
            </a:r>
          </a:p>
          <a:p>
            <a:r>
              <a:rPr lang="it-IT" dirty="0" smtClean="0"/>
              <a:t>E’ possibile ripetere la ricerca all’interno della community e visualizzare i risultati, eventualmente importando successivamente il record in locale</a:t>
            </a:r>
          </a:p>
          <a:p>
            <a:r>
              <a:rPr lang="it-IT" dirty="0" smtClean="0"/>
              <a:t>I risultati vengono presentati in ordine di rilevanza; sono possibili altri tipi di ordinamento</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27</a:t>
            </a:fld>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Filtri applicabili ai risultati (faccette)</a:t>
            </a:r>
            <a:endParaRPr lang="it-IT" dirty="0"/>
          </a:p>
        </p:txBody>
      </p:sp>
      <p:sp>
        <p:nvSpPr>
          <p:cNvPr id="3" name="Segnaposto contenuto 2"/>
          <p:cNvSpPr>
            <a:spLocks noGrp="1"/>
          </p:cNvSpPr>
          <p:nvPr>
            <p:ph idx="1"/>
          </p:nvPr>
        </p:nvSpPr>
        <p:spPr/>
        <p:txBody>
          <a:bodyPr>
            <a:normAutofit/>
          </a:bodyPr>
          <a:lstStyle/>
          <a:p>
            <a:r>
              <a:rPr lang="it-IT" dirty="0" smtClean="0"/>
              <a:t>A sinistra è presente una colonna che permette di filtrare i risultati per vari criteri (tipo di materiale, tipo di risorsa, lingua, anno di pubblicazione)</a:t>
            </a:r>
          </a:p>
          <a:p>
            <a:r>
              <a:rPr lang="it-IT" dirty="0" smtClean="0"/>
              <a:t>Per aprire la colonna dei filtri/faccette cliccare su &gt;&gt;</a:t>
            </a:r>
          </a:p>
          <a:p>
            <a:r>
              <a:rPr lang="it-IT" dirty="0" smtClean="0"/>
              <a:t>Per rimuovere i filtri sui risultati cliccare su X oppure “Rimuovi tutto”</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28</a:t>
            </a:fld>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Visualizzazione dei record, di holding e copie, di ordini collegati</a:t>
            </a:r>
            <a:r>
              <a:rPr lang="it-IT" dirty="0" smtClean="0"/>
              <a:t/>
            </a:r>
            <a:br>
              <a:rPr lang="it-IT" dirty="0" smtClean="0"/>
            </a:br>
            <a:endParaRPr lang="it-IT" dirty="0"/>
          </a:p>
        </p:txBody>
      </p:sp>
      <p:sp>
        <p:nvSpPr>
          <p:cNvPr id="3" name="Segnaposto numero diapositiva 2"/>
          <p:cNvSpPr>
            <a:spLocks noGrp="1"/>
          </p:cNvSpPr>
          <p:nvPr>
            <p:ph type="sldNum" sz="quarter" idx="12"/>
          </p:nvPr>
        </p:nvSpPr>
        <p:spPr/>
        <p:txBody>
          <a:bodyPr/>
          <a:lstStyle/>
          <a:p>
            <a:fld id="{5A6FE63A-AA40-4BEA-ABF1-FF3E7192E7B7}" type="slidenum">
              <a:rPr lang="it-IT" smtClean="0"/>
              <a:pPr/>
              <a:t>29</a:t>
            </a:fld>
            <a:endParaRPr lang="it-IT"/>
          </a:p>
        </p:txBody>
      </p:sp>
      <p:pic>
        <p:nvPicPr>
          <p:cNvPr id="11266" name="Picture 2"/>
          <p:cNvPicPr>
            <a:picLocks noChangeAspect="1" noChangeArrowheads="1"/>
          </p:cNvPicPr>
          <p:nvPr/>
        </p:nvPicPr>
        <p:blipFill>
          <a:blip r:embed="rId3" cstate="print"/>
          <a:srcRect l="13002" t="24261" r="29722" b="34652"/>
          <a:stretch>
            <a:fillRect/>
          </a:stretch>
        </p:blipFill>
        <p:spPr bwMode="auto">
          <a:xfrm>
            <a:off x="0" y="1556792"/>
            <a:ext cx="9144000" cy="4896544"/>
          </a:xfrm>
          <a:prstGeom prst="rect">
            <a:avLst/>
          </a:prstGeom>
          <a:noFill/>
          <a:ln w="9525">
            <a:noFill/>
            <a:miter lim="800000"/>
            <a:headEnd/>
            <a:tailEnd/>
          </a:ln>
        </p:spPr>
      </p:pic>
      <p:sp>
        <p:nvSpPr>
          <p:cNvPr id="5" name="Rettangolo 4"/>
          <p:cNvSpPr/>
          <p:nvPr/>
        </p:nvSpPr>
        <p:spPr>
          <a:xfrm>
            <a:off x="323528" y="3645024"/>
            <a:ext cx="1152128"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740352" y="2564904"/>
            <a:ext cx="1152128"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7740352" y="4653136"/>
            <a:ext cx="1403648"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395536" y="2348880"/>
            <a:ext cx="367240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707904" y="3717032"/>
            <a:ext cx="1152128"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000099"/>
                </a:solidFill>
                <a:latin typeface="Verdana" pitchFamily="34" charset="0"/>
                <a:ea typeface="Verdana" pitchFamily="34" charset="0"/>
                <a:cs typeface="Verdana" pitchFamily="34" charset="0"/>
              </a:rPr>
              <a:t>Presentazione dell’interfaccia</a:t>
            </a:r>
            <a:endParaRPr lang="it-IT" sz="2400" b="1" dirty="0">
              <a:solidFill>
                <a:srgbClr val="000099"/>
              </a:solidFill>
              <a:latin typeface="Verdana" pitchFamily="34" charset="0"/>
              <a:ea typeface="Verdana" pitchFamily="34" charset="0"/>
              <a:cs typeface="Verdana" pitchFamily="34" charset="0"/>
            </a:endParaRPr>
          </a:p>
        </p:txBody>
      </p:sp>
      <p:sp>
        <p:nvSpPr>
          <p:cNvPr id="3" name="Segnaposto contenuto 2"/>
          <p:cNvSpPr>
            <a:spLocks noGrp="1"/>
          </p:cNvSpPr>
          <p:nvPr>
            <p:ph idx="1"/>
          </p:nvPr>
        </p:nvSpPr>
        <p:spPr/>
        <p:txBody>
          <a:bodyPr>
            <a:normAutofit lnSpcReduction="10000"/>
          </a:bodyPr>
          <a:lstStyle/>
          <a:p>
            <a:pPr lvl="1">
              <a:buNone/>
            </a:pPr>
            <a:r>
              <a:rPr lang="it-IT" dirty="0" smtClean="0"/>
              <a:t>Collegamento:</a:t>
            </a:r>
            <a:br>
              <a:rPr lang="it-IT" dirty="0" smtClean="0"/>
            </a:br>
            <a:r>
              <a:rPr lang="it-IT" dirty="0" smtClean="0">
                <a:hlinkClick r:id="rId3"/>
              </a:rPr>
              <a:t>https://unige.alma.exlibrisgroup.com/mng/login?fromLogout=true</a:t>
            </a:r>
            <a:endParaRPr lang="it-IT" dirty="0" smtClean="0"/>
          </a:p>
          <a:p>
            <a:pPr lvl="1">
              <a:buNone/>
            </a:pPr>
            <a:endParaRPr lang="it-IT" dirty="0" smtClean="0"/>
          </a:p>
          <a:p>
            <a:pPr lvl="1">
              <a:buNone/>
            </a:pPr>
            <a:r>
              <a:rPr lang="it-IT" dirty="0" smtClean="0"/>
              <a:t>Oggi ci colleghiamo con le credenziali che abbiamo attribuito</a:t>
            </a:r>
          </a:p>
          <a:p>
            <a:pPr lvl="1">
              <a:buNone/>
            </a:pPr>
            <a:r>
              <a:rPr lang="it-IT" dirty="0" smtClean="0"/>
              <a:t>A regime ci collegheremo:</a:t>
            </a:r>
            <a:br>
              <a:rPr lang="it-IT" dirty="0" smtClean="0"/>
            </a:br>
            <a:r>
              <a:rPr lang="it-IT" dirty="0" smtClean="0"/>
              <a:t>con le credenziali </a:t>
            </a:r>
            <a:r>
              <a:rPr lang="it-IT" dirty="0" err="1" smtClean="0"/>
              <a:t>UnigePass</a:t>
            </a:r>
            <a:r>
              <a:rPr lang="it-IT" dirty="0" smtClean="0"/>
              <a:t> (dipendenti)</a:t>
            </a:r>
          </a:p>
          <a:p>
            <a:pPr lvl="1">
              <a:buNone/>
            </a:pPr>
            <a:r>
              <a:rPr lang="it-IT" dirty="0" smtClean="0"/>
              <a:t>    tramite il social login (dipendenti di cooperativa, dipendenti di altre istituzioni)</a:t>
            </a:r>
          </a:p>
        </p:txBody>
      </p:sp>
      <p:sp>
        <p:nvSpPr>
          <p:cNvPr id="4" name="Segnaposto numero diapositiva 3"/>
          <p:cNvSpPr>
            <a:spLocks noGrp="1"/>
          </p:cNvSpPr>
          <p:nvPr>
            <p:ph type="sldNum" sz="quarter" idx="12"/>
          </p:nvPr>
        </p:nvSpPr>
        <p:spPr/>
        <p:txBody>
          <a:bodyPr/>
          <a:lstStyle/>
          <a:p>
            <a:fld id="{DA99E902-F22B-4FF9-B99B-44EA9D455538}" type="slidenum">
              <a:rPr lang="it-IT" smtClean="0"/>
              <a:pPr/>
              <a:t>3</a:t>
            </a:fld>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Visualizzazione copie</a:t>
            </a:r>
            <a:endParaRPr lang="it-IT" dirty="0"/>
          </a:p>
        </p:txBody>
      </p:sp>
      <p:sp>
        <p:nvSpPr>
          <p:cNvPr id="3" name="Segnaposto numero diapositiva 2"/>
          <p:cNvSpPr>
            <a:spLocks noGrp="1"/>
          </p:cNvSpPr>
          <p:nvPr>
            <p:ph type="sldNum" sz="quarter" idx="12"/>
          </p:nvPr>
        </p:nvSpPr>
        <p:spPr/>
        <p:txBody>
          <a:bodyPr/>
          <a:lstStyle/>
          <a:p>
            <a:fld id="{5A6FE63A-AA40-4BEA-ABF1-FF3E7192E7B7}" type="slidenum">
              <a:rPr lang="it-IT" smtClean="0"/>
              <a:pPr/>
              <a:t>30</a:t>
            </a:fld>
            <a:endParaRPr lang="it-IT"/>
          </a:p>
        </p:txBody>
      </p:sp>
      <p:pic>
        <p:nvPicPr>
          <p:cNvPr id="12290" name="Picture 2"/>
          <p:cNvPicPr>
            <a:picLocks noChangeAspect="1" noChangeArrowheads="1"/>
          </p:cNvPicPr>
          <p:nvPr/>
        </p:nvPicPr>
        <p:blipFill>
          <a:blip r:embed="rId3" cstate="print"/>
          <a:srcRect l="10788" t="45832" r="27227" b="19245"/>
          <a:stretch>
            <a:fillRect/>
          </a:stretch>
        </p:blipFill>
        <p:spPr bwMode="auto">
          <a:xfrm>
            <a:off x="467544" y="1412776"/>
            <a:ext cx="8064896" cy="489654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Troncamento della ricerca</a:t>
            </a:r>
            <a:endParaRPr lang="it-IT" dirty="0"/>
          </a:p>
        </p:txBody>
      </p:sp>
      <p:sp>
        <p:nvSpPr>
          <p:cNvPr id="3" name="Segnaposto contenuto 2"/>
          <p:cNvSpPr>
            <a:spLocks noGrp="1"/>
          </p:cNvSpPr>
          <p:nvPr>
            <p:ph idx="1"/>
          </p:nvPr>
        </p:nvSpPr>
        <p:spPr/>
        <p:txBody>
          <a:bodyPr/>
          <a:lstStyle/>
          <a:p>
            <a:r>
              <a:rPr lang="it-IT" dirty="0" smtClean="0"/>
              <a:t>Per ricercare parti di parola si utilizza in Alma il carattere *</a:t>
            </a:r>
          </a:p>
          <a:p>
            <a:r>
              <a:rPr lang="it-IT" dirty="0" smtClean="0"/>
              <a:t>Se ripetiamo la ricerca per Tutti i titoli-&gt;Parole chiave </a:t>
            </a:r>
            <a:r>
              <a:rPr lang="it-IT" dirty="0" err="1" smtClean="0"/>
              <a:t>celti*</a:t>
            </a:r>
            <a:r>
              <a:rPr lang="it-IT" dirty="0" smtClean="0"/>
              <a:t> otteniamo un numero molto maggiore di risultati</a:t>
            </a:r>
          </a:p>
          <a:p>
            <a:r>
              <a:rPr lang="it-IT" dirty="0" smtClean="0"/>
              <a:t>Anche le faccette mostrano più contenuti: p. es. Libro elettronico/Rivista formato elettronico</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31</a:t>
            </a:fld>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 della ricerca: una rivista elettronica</a:t>
            </a:r>
            <a:endParaRPr lang="it-IT" dirty="0"/>
          </a:p>
        </p:txBody>
      </p:sp>
      <p:sp>
        <p:nvSpPr>
          <p:cNvPr id="3" name="Segnaposto numero diapositiva 2"/>
          <p:cNvSpPr>
            <a:spLocks noGrp="1"/>
          </p:cNvSpPr>
          <p:nvPr>
            <p:ph type="sldNum" sz="quarter" idx="12"/>
          </p:nvPr>
        </p:nvSpPr>
        <p:spPr/>
        <p:txBody>
          <a:bodyPr/>
          <a:lstStyle/>
          <a:p>
            <a:fld id="{5A6FE63A-AA40-4BEA-ABF1-FF3E7192E7B7}" type="slidenum">
              <a:rPr lang="it-IT" smtClean="0"/>
              <a:pPr/>
              <a:t>32</a:t>
            </a:fld>
            <a:endParaRPr lang="it-IT"/>
          </a:p>
        </p:txBody>
      </p:sp>
      <p:pic>
        <p:nvPicPr>
          <p:cNvPr id="13315" name="Picture 3"/>
          <p:cNvPicPr>
            <a:picLocks noChangeAspect="1" noChangeArrowheads="1"/>
          </p:cNvPicPr>
          <p:nvPr/>
        </p:nvPicPr>
        <p:blipFill>
          <a:blip r:embed="rId3" cstate="print"/>
          <a:srcRect l="12920" t="47946" r="26756" b="15076"/>
          <a:stretch>
            <a:fillRect/>
          </a:stretch>
        </p:blipFill>
        <p:spPr bwMode="auto">
          <a:xfrm>
            <a:off x="467544" y="1844824"/>
            <a:ext cx="8424936" cy="432048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 della ricerca: 1 rivista cartacea e 1 rivista elettronica</a:t>
            </a:r>
            <a:endParaRPr lang="it-IT" dirty="0"/>
          </a:p>
        </p:txBody>
      </p:sp>
      <p:sp>
        <p:nvSpPr>
          <p:cNvPr id="3" name="Segnaposto numero diapositiva 2"/>
          <p:cNvSpPr>
            <a:spLocks noGrp="1"/>
          </p:cNvSpPr>
          <p:nvPr>
            <p:ph type="sldNum" sz="quarter" idx="12"/>
          </p:nvPr>
        </p:nvSpPr>
        <p:spPr/>
        <p:txBody>
          <a:bodyPr/>
          <a:lstStyle/>
          <a:p>
            <a:fld id="{5A6FE63A-AA40-4BEA-ABF1-FF3E7192E7B7}" type="slidenum">
              <a:rPr lang="it-IT" smtClean="0"/>
              <a:pPr/>
              <a:t>33</a:t>
            </a:fld>
            <a:endParaRPr lang="it-IT"/>
          </a:p>
        </p:txBody>
      </p:sp>
      <p:pic>
        <p:nvPicPr>
          <p:cNvPr id="15362" name="Picture 2"/>
          <p:cNvPicPr>
            <a:picLocks noChangeAspect="1" noChangeArrowheads="1"/>
          </p:cNvPicPr>
          <p:nvPr/>
        </p:nvPicPr>
        <p:blipFill>
          <a:blip r:embed="rId3" cstate="print"/>
          <a:srcRect l="12448" t="11935" r="29722" b="21180"/>
          <a:stretch>
            <a:fillRect/>
          </a:stretch>
        </p:blipFill>
        <p:spPr bwMode="auto">
          <a:xfrm>
            <a:off x="252290" y="1435704"/>
            <a:ext cx="8701210" cy="5422296"/>
          </a:xfrm>
          <a:prstGeom prst="rect">
            <a:avLst/>
          </a:prstGeom>
          <a:noFill/>
          <a:ln w="9525">
            <a:noFill/>
            <a:miter lim="800000"/>
            <a:headEnd/>
            <a:tailEnd/>
          </a:ln>
        </p:spPr>
      </p:pic>
      <p:sp>
        <p:nvSpPr>
          <p:cNvPr id="5" name="Rettangolo 4"/>
          <p:cNvSpPr/>
          <p:nvPr/>
        </p:nvSpPr>
        <p:spPr>
          <a:xfrm>
            <a:off x="683568" y="6453336"/>
            <a:ext cx="1008112" cy="4046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707904" y="6453336"/>
            <a:ext cx="1008112" cy="4046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27584" y="5373216"/>
            <a:ext cx="216024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50" y="0"/>
            <a:ext cx="8686800" cy="1143000"/>
          </a:xfrm>
        </p:spPr>
        <p:txBody>
          <a:bodyPr>
            <a:noAutofit/>
          </a:bodyPr>
          <a:lstStyle/>
          <a:p>
            <a:r>
              <a:rPr lang="it-IT" sz="3600" dirty="0" smtClean="0"/>
              <a:t>Risultati della ricerca: 1 collezione elettronica</a:t>
            </a:r>
            <a:endParaRPr lang="it-IT" sz="3600" dirty="0"/>
          </a:p>
        </p:txBody>
      </p:sp>
      <p:sp>
        <p:nvSpPr>
          <p:cNvPr id="3" name="Segnaposto numero diapositiva 2"/>
          <p:cNvSpPr>
            <a:spLocks noGrp="1"/>
          </p:cNvSpPr>
          <p:nvPr>
            <p:ph type="sldNum" sz="quarter" idx="12"/>
          </p:nvPr>
        </p:nvSpPr>
        <p:spPr/>
        <p:txBody>
          <a:bodyPr/>
          <a:lstStyle/>
          <a:p>
            <a:fld id="{5A6FE63A-AA40-4BEA-ABF1-FF3E7192E7B7}" type="slidenum">
              <a:rPr lang="it-IT" smtClean="0"/>
              <a:pPr/>
              <a:t>34</a:t>
            </a:fld>
            <a:endParaRPr lang="it-IT"/>
          </a:p>
        </p:txBody>
      </p:sp>
      <p:pic>
        <p:nvPicPr>
          <p:cNvPr id="14338" name="Picture 2"/>
          <p:cNvPicPr>
            <a:picLocks noChangeAspect="1" noChangeArrowheads="1"/>
          </p:cNvPicPr>
          <p:nvPr/>
        </p:nvPicPr>
        <p:blipFill>
          <a:blip r:embed="rId3" cstate="print"/>
          <a:srcRect l="13002" t="17071" r="18653" b="27343"/>
          <a:stretch>
            <a:fillRect/>
          </a:stretch>
        </p:blipFill>
        <p:spPr bwMode="auto">
          <a:xfrm>
            <a:off x="137220" y="1196752"/>
            <a:ext cx="8892480" cy="4832920"/>
          </a:xfrm>
          <a:prstGeom prst="rect">
            <a:avLst/>
          </a:prstGeom>
          <a:noFill/>
          <a:ln w="9525">
            <a:noFill/>
            <a:miter lim="800000"/>
            <a:headEnd/>
            <a:tailEnd/>
          </a:ln>
        </p:spPr>
      </p:pic>
      <p:sp>
        <p:nvSpPr>
          <p:cNvPr id="5" name="Rettangolo 4"/>
          <p:cNvSpPr/>
          <p:nvPr/>
        </p:nvSpPr>
        <p:spPr>
          <a:xfrm>
            <a:off x="3995936" y="2564904"/>
            <a:ext cx="1512168"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C00000"/>
                </a:solidFill>
              </a:ln>
              <a:noFill/>
            </a:endParaRPr>
          </a:p>
        </p:txBody>
      </p:sp>
      <p:sp>
        <p:nvSpPr>
          <p:cNvPr id="6" name="Rettangolo 5"/>
          <p:cNvSpPr/>
          <p:nvPr/>
        </p:nvSpPr>
        <p:spPr>
          <a:xfrm>
            <a:off x="7164288" y="2204864"/>
            <a:ext cx="1512168"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C00000"/>
                </a:solidFill>
              </a:ln>
              <a:noFill/>
            </a:endParaRPr>
          </a:p>
        </p:txBody>
      </p:sp>
      <p:sp>
        <p:nvSpPr>
          <p:cNvPr id="7" name="Rettangolo 6"/>
          <p:cNvSpPr/>
          <p:nvPr/>
        </p:nvSpPr>
        <p:spPr>
          <a:xfrm>
            <a:off x="323528" y="4077072"/>
            <a:ext cx="1512168"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C00000"/>
                </a:solidFill>
              </a:ln>
              <a:no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ricerca avanzata</a:t>
            </a:r>
            <a:endParaRPr lang="it-IT" dirty="0"/>
          </a:p>
        </p:txBody>
      </p:sp>
      <p:sp>
        <p:nvSpPr>
          <p:cNvPr id="3" name="Segnaposto contenuto 2"/>
          <p:cNvSpPr>
            <a:spLocks noGrp="1"/>
          </p:cNvSpPr>
          <p:nvPr>
            <p:ph idx="1"/>
          </p:nvPr>
        </p:nvSpPr>
        <p:spPr>
          <a:xfrm>
            <a:off x="457200" y="1600201"/>
            <a:ext cx="8229600" cy="2620888"/>
          </a:xfrm>
        </p:spPr>
        <p:txBody>
          <a:bodyPr>
            <a:normAutofit fontScale="92500" lnSpcReduction="20000"/>
          </a:bodyPr>
          <a:lstStyle/>
          <a:p>
            <a:r>
              <a:rPr lang="it-IT" dirty="0" smtClean="0"/>
              <a:t>La ricerca avanzata permette di combinare criteri diversi</a:t>
            </a:r>
          </a:p>
          <a:p>
            <a:r>
              <a:rPr lang="it-IT" dirty="0" smtClean="0"/>
              <a:t>Inoltre permette di ricercare indici non disponibili nella ricerca semplice (Indice holding, Parametri Localizzazione fisica permanente e tipo di collocazione permanente)</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35</a:t>
            </a:fld>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 di ricerca avanzata</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36</a:t>
            </a:fld>
            <a:endParaRPr lang="it-IT" dirty="0"/>
          </a:p>
        </p:txBody>
      </p:sp>
      <p:pic>
        <p:nvPicPr>
          <p:cNvPr id="16387" name="Picture 3"/>
          <p:cNvPicPr>
            <a:picLocks noChangeAspect="1" noChangeArrowheads="1"/>
          </p:cNvPicPr>
          <p:nvPr/>
        </p:nvPicPr>
        <p:blipFill>
          <a:blip r:embed="rId2" cstate="print"/>
          <a:srcRect l="20115" t="18158" r="21221" b="51027"/>
          <a:stretch>
            <a:fillRect/>
          </a:stretch>
        </p:blipFill>
        <p:spPr bwMode="auto">
          <a:xfrm>
            <a:off x="683568" y="1700808"/>
            <a:ext cx="7632848" cy="43924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A99E902-F22B-4FF9-B99B-44EA9D455538}" type="slidenum">
              <a:rPr lang="it-IT" smtClean="0"/>
              <a:pPr/>
              <a:t>4</a:t>
            </a:fld>
            <a:endParaRPr lang="it-IT" dirty="0"/>
          </a:p>
        </p:txBody>
      </p:sp>
      <p:pic>
        <p:nvPicPr>
          <p:cNvPr id="1026" name="Picture 2"/>
          <p:cNvPicPr>
            <a:picLocks noGrp="1" noChangeAspect="1" noChangeArrowheads="1"/>
          </p:cNvPicPr>
          <p:nvPr>
            <p:ph idx="1"/>
          </p:nvPr>
        </p:nvPicPr>
        <p:blipFill>
          <a:blip r:embed="rId3" cstate="print"/>
          <a:srcRect t="3855" b="19042"/>
          <a:stretch>
            <a:fillRect/>
          </a:stretch>
        </p:blipFill>
        <p:spPr bwMode="auto">
          <a:xfrm>
            <a:off x="467544" y="980728"/>
            <a:ext cx="8229600" cy="5688632"/>
          </a:xfrm>
          <a:prstGeom prst="rect">
            <a:avLst/>
          </a:prstGeom>
          <a:noFill/>
          <a:ln w="9525">
            <a:noFill/>
            <a:miter lim="800000"/>
            <a:headEnd/>
            <a:tailEnd/>
          </a:ln>
        </p:spPr>
      </p:pic>
      <p:sp>
        <p:nvSpPr>
          <p:cNvPr id="6" name="CasellaDiTesto 5"/>
          <p:cNvSpPr txBox="1"/>
          <p:nvPr/>
        </p:nvSpPr>
        <p:spPr>
          <a:xfrm>
            <a:off x="7236296" y="1844824"/>
            <a:ext cx="1513556" cy="276999"/>
          </a:xfrm>
          <a:prstGeom prst="rect">
            <a:avLst/>
          </a:prstGeom>
          <a:noFill/>
        </p:spPr>
        <p:txBody>
          <a:bodyPr wrap="none" rtlCol="0">
            <a:spAutoFit/>
          </a:bodyPr>
          <a:lstStyle/>
          <a:p>
            <a:r>
              <a:rPr lang="it-IT" dirty="0" smtClean="0">
                <a:solidFill>
                  <a:srgbClr val="FF0000"/>
                </a:solidFill>
              </a:rPr>
              <a:t>Barra dei menu</a:t>
            </a:r>
            <a:endParaRPr lang="it-IT" dirty="0">
              <a:solidFill>
                <a:srgbClr val="FF0000"/>
              </a:solidFill>
            </a:endParaRPr>
          </a:p>
        </p:txBody>
      </p:sp>
      <p:cxnSp>
        <p:nvCxnSpPr>
          <p:cNvPr id="8" name="Connettore 2 7"/>
          <p:cNvCxnSpPr>
            <a:stCxn id="6" idx="1"/>
          </p:cNvCxnSpPr>
          <p:nvPr/>
        </p:nvCxnSpPr>
        <p:spPr>
          <a:xfrm flipH="1" flipV="1">
            <a:off x="6228184" y="1700808"/>
            <a:ext cx="1008112" cy="28251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585818" y="2564904"/>
            <a:ext cx="1518364" cy="276999"/>
          </a:xfrm>
          <a:prstGeom prst="rect">
            <a:avLst/>
          </a:prstGeom>
          <a:noFill/>
        </p:spPr>
        <p:txBody>
          <a:bodyPr wrap="none" rtlCol="0">
            <a:spAutoFit/>
          </a:bodyPr>
          <a:lstStyle/>
          <a:p>
            <a:r>
              <a:rPr lang="it-IT" dirty="0" smtClean="0">
                <a:solidFill>
                  <a:srgbClr val="FF0000"/>
                </a:solidFill>
              </a:rPr>
              <a:t>Barra di ricerca</a:t>
            </a:r>
            <a:endParaRPr lang="it-IT" dirty="0">
              <a:solidFill>
                <a:srgbClr val="FF0000"/>
              </a:solidFill>
            </a:endParaRPr>
          </a:p>
        </p:txBody>
      </p:sp>
      <p:cxnSp>
        <p:nvCxnSpPr>
          <p:cNvPr id="11" name="Connettore 2 10"/>
          <p:cNvCxnSpPr/>
          <p:nvPr/>
        </p:nvCxnSpPr>
        <p:spPr>
          <a:xfrm flipH="1" flipV="1">
            <a:off x="5508104" y="2204864"/>
            <a:ext cx="1008112" cy="4320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622494" y="3645024"/>
            <a:ext cx="889987" cy="276999"/>
          </a:xfrm>
          <a:prstGeom prst="rect">
            <a:avLst/>
          </a:prstGeom>
          <a:noFill/>
        </p:spPr>
        <p:txBody>
          <a:bodyPr wrap="none" rtlCol="0">
            <a:spAutoFit/>
          </a:bodyPr>
          <a:lstStyle/>
          <a:p>
            <a:r>
              <a:rPr lang="it-IT" dirty="0" err="1" smtClean="0">
                <a:solidFill>
                  <a:srgbClr val="FF0000"/>
                </a:solidFill>
              </a:rPr>
              <a:t>Widgets</a:t>
            </a:r>
            <a:endParaRPr lang="it-IT" dirty="0">
              <a:solidFill>
                <a:srgbClr val="FF0000"/>
              </a:solidFill>
            </a:endParaRPr>
          </a:p>
        </p:txBody>
      </p:sp>
      <p:cxnSp>
        <p:nvCxnSpPr>
          <p:cNvPr id="14" name="Connettore 2 13"/>
          <p:cNvCxnSpPr/>
          <p:nvPr/>
        </p:nvCxnSpPr>
        <p:spPr>
          <a:xfrm flipH="1" flipV="1">
            <a:off x="6300192" y="3645024"/>
            <a:ext cx="1296144" cy="14401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H="1">
            <a:off x="2843808" y="3933056"/>
            <a:ext cx="4752528" cy="21602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5148064" y="4005064"/>
            <a:ext cx="2520280" cy="7920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itolo 1"/>
          <p:cNvSpPr>
            <a:spLocks noGrp="1"/>
          </p:cNvSpPr>
          <p:nvPr>
            <p:ph type="title"/>
          </p:nvPr>
        </p:nvSpPr>
        <p:spPr>
          <a:xfrm>
            <a:off x="467544" y="188640"/>
            <a:ext cx="8229600" cy="720080"/>
          </a:xfrm>
        </p:spPr>
        <p:txBody>
          <a:bodyPr>
            <a:normAutofit/>
          </a:bodyPr>
          <a:lstStyle/>
          <a:p>
            <a:r>
              <a:rPr lang="it-IT" sz="2400" b="1" dirty="0" smtClean="0">
                <a:solidFill>
                  <a:srgbClr val="000099"/>
                </a:solidFill>
                <a:latin typeface="Verdana" pitchFamily="34" charset="0"/>
                <a:ea typeface="Verdana" pitchFamily="34" charset="0"/>
                <a:cs typeface="Verdana" pitchFamily="34" charset="0"/>
              </a:rPr>
              <a:t>L’interfaccia di Alma: pagina iniziale</a:t>
            </a:r>
            <a:endParaRPr lang="it-IT" sz="2400" b="1" dirty="0">
              <a:solidFill>
                <a:srgbClr val="000099"/>
              </a:solidFill>
              <a:latin typeface="Verdana" pitchFamily="34" charset="0"/>
              <a:ea typeface="Verdana" pitchFamily="34" charset="0"/>
              <a:cs typeface="Verdana" pitchFamily="34" charset="0"/>
            </a:endParaRPr>
          </a:p>
        </p:txBody>
      </p:sp>
      <p:sp>
        <p:nvSpPr>
          <p:cNvPr id="24" name="CasellaDiTesto 23"/>
          <p:cNvSpPr txBox="1"/>
          <p:nvPr/>
        </p:nvSpPr>
        <p:spPr>
          <a:xfrm>
            <a:off x="5148064" y="2996952"/>
            <a:ext cx="2526476" cy="276999"/>
          </a:xfrm>
          <a:prstGeom prst="rect">
            <a:avLst/>
          </a:prstGeom>
          <a:noFill/>
        </p:spPr>
        <p:txBody>
          <a:bodyPr wrap="square" rtlCol="0">
            <a:spAutoFit/>
          </a:bodyPr>
          <a:lstStyle/>
          <a:p>
            <a:r>
              <a:rPr lang="it-IT" dirty="0" smtClean="0">
                <a:solidFill>
                  <a:srgbClr val="FF0000"/>
                </a:solidFill>
              </a:rPr>
              <a:t>Ultime attività effettuate</a:t>
            </a:r>
            <a:endParaRPr lang="it-IT" dirty="0">
              <a:solidFill>
                <a:srgbClr val="FF0000"/>
              </a:solidFill>
            </a:endParaRPr>
          </a:p>
        </p:txBody>
      </p:sp>
      <p:cxnSp>
        <p:nvCxnSpPr>
          <p:cNvPr id="25" name="Connettore 2 24"/>
          <p:cNvCxnSpPr/>
          <p:nvPr/>
        </p:nvCxnSpPr>
        <p:spPr>
          <a:xfrm flipH="1">
            <a:off x="4211960" y="3140968"/>
            <a:ext cx="108012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272327" y="2564904"/>
            <a:ext cx="1109599" cy="276999"/>
          </a:xfrm>
          <a:prstGeom prst="rect">
            <a:avLst/>
          </a:prstGeom>
          <a:noFill/>
        </p:spPr>
        <p:txBody>
          <a:bodyPr wrap="none" rtlCol="0">
            <a:spAutoFit/>
          </a:bodyPr>
          <a:lstStyle/>
          <a:p>
            <a:r>
              <a:rPr lang="it-IT" dirty="0" smtClean="0">
                <a:solidFill>
                  <a:srgbClr val="FF0000"/>
                </a:solidFill>
              </a:rPr>
              <a:t>Benvenuto</a:t>
            </a:r>
            <a:endParaRPr lang="it-IT" dirty="0">
              <a:solidFill>
                <a:srgbClr val="FF0000"/>
              </a:solidFill>
            </a:endParaRPr>
          </a:p>
        </p:txBody>
      </p:sp>
      <p:cxnSp>
        <p:nvCxnSpPr>
          <p:cNvPr id="19" name="Connettore 2 18"/>
          <p:cNvCxnSpPr/>
          <p:nvPr/>
        </p:nvCxnSpPr>
        <p:spPr>
          <a:xfrm flipH="1">
            <a:off x="3203848" y="2708920"/>
            <a:ext cx="108012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8172400" y="2492896"/>
            <a:ext cx="504056"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2 20"/>
          <p:cNvCxnSpPr/>
          <p:nvPr/>
        </p:nvCxnSpPr>
        <p:spPr>
          <a:xfrm>
            <a:off x="8316416" y="2924944"/>
            <a:ext cx="0" cy="6480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A99E902-F22B-4FF9-B99B-44EA9D455538}" type="slidenum">
              <a:rPr lang="it-IT" smtClean="0"/>
              <a:pPr/>
              <a:t>5</a:t>
            </a:fld>
            <a:endParaRPr lang="it-IT" dirty="0"/>
          </a:p>
        </p:txBody>
      </p:sp>
      <p:pic>
        <p:nvPicPr>
          <p:cNvPr id="2050" name="Picture 2"/>
          <p:cNvPicPr>
            <a:picLocks noGrp="1" noChangeAspect="1" noChangeArrowheads="1"/>
          </p:cNvPicPr>
          <p:nvPr>
            <p:ph idx="1"/>
          </p:nvPr>
        </p:nvPicPr>
        <p:blipFill>
          <a:blip r:embed="rId3" cstate="print"/>
          <a:srcRect t="11368" r="54062" b="82136"/>
          <a:stretch>
            <a:fillRect/>
          </a:stretch>
        </p:blipFill>
        <p:spPr bwMode="auto">
          <a:xfrm>
            <a:off x="395536" y="404664"/>
            <a:ext cx="8136904" cy="864096"/>
          </a:xfrm>
          <a:prstGeom prst="rect">
            <a:avLst/>
          </a:prstGeom>
          <a:noFill/>
          <a:ln w="9525">
            <a:noFill/>
            <a:miter lim="800000"/>
            <a:headEnd/>
            <a:tailEnd/>
          </a:ln>
        </p:spPr>
      </p:pic>
      <p:sp>
        <p:nvSpPr>
          <p:cNvPr id="6" name="CasellaDiTesto 5"/>
          <p:cNvSpPr txBox="1"/>
          <p:nvPr/>
        </p:nvSpPr>
        <p:spPr>
          <a:xfrm>
            <a:off x="435794" y="2036240"/>
            <a:ext cx="1946423" cy="646331"/>
          </a:xfrm>
          <a:prstGeom prst="rect">
            <a:avLst/>
          </a:prstGeom>
          <a:noFill/>
        </p:spPr>
        <p:txBody>
          <a:bodyPr wrap="square" rtlCol="0">
            <a:spAutoFit/>
          </a:bodyPr>
          <a:lstStyle/>
          <a:p>
            <a:r>
              <a:rPr lang="it-IT" dirty="0" smtClean="0">
                <a:solidFill>
                  <a:srgbClr val="FF0000"/>
                </a:solidFill>
              </a:rPr>
              <a:t>Collegamento rapido alla pagina iniziale</a:t>
            </a:r>
            <a:endParaRPr lang="it-IT" dirty="0">
              <a:solidFill>
                <a:srgbClr val="FF0000"/>
              </a:solidFill>
            </a:endParaRPr>
          </a:p>
        </p:txBody>
      </p:sp>
      <p:cxnSp>
        <p:nvCxnSpPr>
          <p:cNvPr id="8" name="Connettore 2 7"/>
          <p:cNvCxnSpPr>
            <a:stCxn id="6" idx="0"/>
          </p:cNvCxnSpPr>
          <p:nvPr/>
        </p:nvCxnSpPr>
        <p:spPr>
          <a:xfrm flipH="1" flipV="1">
            <a:off x="1043608" y="1412776"/>
            <a:ext cx="365398" cy="6234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499992" y="2132856"/>
            <a:ext cx="1946423" cy="276999"/>
          </a:xfrm>
          <a:prstGeom prst="rect">
            <a:avLst/>
          </a:prstGeom>
          <a:noFill/>
        </p:spPr>
        <p:txBody>
          <a:bodyPr wrap="square" rtlCol="0">
            <a:spAutoFit/>
          </a:bodyPr>
          <a:lstStyle/>
          <a:p>
            <a:r>
              <a:rPr lang="it-IT" dirty="0" smtClean="0">
                <a:solidFill>
                  <a:srgbClr val="FF0000"/>
                </a:solidFill>
              </a:rPr>
              <a:t>Menu e </a:t>
            </a:r>
            <a:r>
              <a:rPr lang="it-IT" dirty="0" err="1" smtClean="0">
                <a:solidFill>
                  <a:srgbClr val="FF0000"/>
                </a:solidFill>
              </a:rPr>
              <a:t>submenu</a:t>
            </a:r>
            <a:endParaRPr lang="it-IT" dirty="0">
              <a:solidFill>
                <a:srgbClr val="FF0000"/>
              </a:solidFill>
            </a:endParaRPr>
          </a:p>
        </p:txBody>
      </p:sp>
      <p:cxnSp>
        <p:nvCxnSpPr>
          <p:cNvPr id="11" name="Connettore 2 10"/>
          <p:cNvCxnSpPr/>
          <p:nvPr/>
        </p:nvCxnSpPr>
        <p:spPr>
          <a:xfrm flipH="1" flipV="1">
            <a:off x="3707904" y="1484784"/>
            <a:ext cx="1440160" cy="6480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flipV="1">
            <a:off x="5292080" y="1340768"/>
            <a:ext cx="72008" cy="6480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flipV="1">
            <a:off x="5724128" y="1340768"/>
            <a:ext cx="1440160" cy="7920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5508104" y="1340768"/>
            <a:ext cx="576064" cy="72008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flipV="1">
            <a:off x="4572000" y="1340768"/>
            <a:ext cx="720080" cy="72008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srcRect l="81074" t="10908" b="80875"/>
          <a:stretch>
            <a:fillRect/>
          </a:stretch>
        </p:blipFill>
        <p:spPr bwMode="auto">
          <a:xfrm>
            <a:off x="1907704" y="3284984"/>
            <a:ext cx="4617161" cy="1080120"/>
          </a:xfrm>
          <a:prstGeom prst="rect">
            <a:avLst/>
          </a:prstGeom>
          <a:noFill/>
          <a:ln w="9525">
            <a:noFill/>
            <a:miter lim="800000"/>
            <a:headEnd/>
            <a:tailEnd/>
          </a:ln>
        </p:spPr>
      </p:pic>
      <p:sp>
        <p:nvSpPr>
          <p:cNvPr id="30" name="CasellaDiTesto 29"/>
          <p:cNvSpPr txBox="1"/>
          <p:nvPr/>
        </p:nvSpPr>
        <p:spPr>
          <a:xfrm>
            <a:off x="1115616" y="4581128"/>
            <a:ext cx="1946423" cy="830997"/>
          </a:xfrm>
          <a:prstGeom prst="rect">
            <a:avLst/>
          </a:prstGeom>
          <a:noFill/>
        </p:spPr>
        <p:txBody>
          <a:bodyPr wrap="square" rtlCol="0">
            <a:spAutoFit/>
          </a:bodyPr>
          <a:lstStyle/>
          <a:p>
            <a:r>
              <a:rPr lang="it-IT" dirty="0" smtClean="0">
                <a:solidFill>
                  <a:srgbClr val="FF0000"/>
                </a:solidFill>
              </a:rPr>
              <a:t>Scelta dell’unità ACQ o del banco circolazione, personalizzazione</a:t>
            </a:r>
            <a:endParaRPr lang="it-IT" dirty="0">
              <a:solidFill>
                <a:srgbClr val="FF0000"/>
              </a:solidFill>
            </a:endParaRPr>
          </a:p>
        </p:txBody>
      </p:sp>
      <p:sp>
        <p:nvSpPr>
          <p:cNvPr id="31" name="CasellaDiTesto 30"/>
          <p:cNvSpPr txBox="1"/>
          <p:nvPr/>
        </p:nvSpPr>
        <p:spPr>
          <a:xfrm>
            <a:off x="3131840" y="4653136"/>
            <a:ext cx="1440160" cy="646331"/>
          </a:xfrm>
          <a:prstGeom prst="rect">
            <a:avLst/>
          </a:prstGeom>
          <a:noFill/>
        </p:spPr>
        <p:txBody>
          <a:bodyPr wrap="square" rtlCol="0">
            <a:spAutoFit/>
          </a:bodyPr>
          <a:lstStyle/>
          <a:p>
            <a:r>
              <a:rPr lang="it-IT" dirty="0" err="1" smtClean="0">
                <a:solidFill>
                  <a:srgbClr val="FF0000"/>
                </a:solidFill>
              </a:rPr>
              <a:t>Logout</a:t>
            </a:r>
            <a:r>
              <a:rPr lang="it-IT" dirty="0" smtClean="0">
                <a:solidFill>
                  <a:srgbClr val="FF0000"/>
                </a:solidFill>
              </a:rPr>
              <a:t>, cambio </a:t>
            </a:r>
            <a:r>
              <a:rPr lang="it-IT" dirty="0" err="1" smtClean="0">
                <a:solidFill>
                  <a:srgbClr val="FF0000"/>
                </a:solidFill>
              </a:rPr>
              <a:t>pw</a:t>
            </a:r>
            <a:r>
              <a:rPr lang="it-IT" dirty="0" smtClean="0">
                <a:solidFill>
                  <a:srgbClr val="FF0000"/>
                </a:solidFill>
              </a:rPr>
              <a:t>, lingua</a:t>
            </a:r>
            <a:endParaRPr lang="it-IT" dirty="0">
              <a:solidFill>
                <a:srgbClr val="FF0000"/>
              </a:solidFill>
            </a:endParaRPr>
          </a:p>
        </p:txBody>
      </p:sp>
      <p:sp>
        <p:nvSpPr>
          <p:cNvPr id="32" name="CasellaDiTesto 31"/>
          <p:cNvSpPr txBox="1"/>
          <p:nvPr/>
        </p:nvSpPr>
        <p:spPr>
          <a:xfrm>
            <a:off x="4416865" y="4686387"/>
            <a:ext cx="1080120" cy="461665"/>
          </a:xfrm>
          <a:prstGeom prst="rect">
            <a:avLst/>
          </a:prstGeom>
          <a:noFill/>
        </p:spPr>
        <p:txBody>
          <a:bodyPr wrap="square" rtlCol="0">
            <a:spAutoFit/>
          </a:bodyPr>
          <a:lstStyle/>
          <a:p>
            <a:r>
              <a:rPr lang="it-IT" dirty="0" smtClean="0">
                <a:solidFill>
                  <a:srgbClr val="FF0000"/>
                </a:solidFill>
              </a:rPr>
              <a:t>Attività riservate</a:t>
            </a:r>
            <a:endParaRPr lang="it-IT" dirty="0">
              <a:solidFill>
                <a:srgbClr val="FF0000"/>
              </a:solidFill>
            </a:endParaRPr>
          </a:p>
        </p:txBody>
      </p:sp>
      <p:sp>
        <p:nvSpPr>
          <p:cNvPr id="33" name="CasellaDiTesto 32"/>
          <p:cNvSpPr txBox="1"/>
          <p:nvPr/>
        </p:nvSpPr>
        <p:spPr>
          <a:xfrm>
            <a:off x="5364088" y="4725144"/>
            <a:ext cx="1080120" cy="646331"/>
          </a:xfrm>
          <a:prstGeom prst="rect">
            <a:avLst/>
          </a:prstGeom>
          <a:noFill/>
        </p:spPr>
        <p:txBody>
          <a:bodyPr wrap="square" rtlCol="0">
            <a:spAutoFit/>
          </a:bodyPr>
          <a:lstStyle/>
          <a:p>
            <a:r>
              <a:rPr lang="it-IT" dirty="0" smtClean="0">
                <a:solidFill>
                  <a:srgbClr val="FF0000"/>
                </a:solidFill>
              </a:rPr>
              <a:t>Strumenti configurazione</a:t>
            </a:r>
            <a:endParaRPr lang="it-IT" dirty="0">
              <a:solidFill>
                <a:srgbClr val="FF0000"/>
              </a:solidFill>
            </a:endParaRPr>
          </a:p>
        </p:txBody>
      </p:sp>
      <p:sp>
        <p:nvSpPr>
          <p:cNvPr id="34" name="CasellaDiTesto 33"/>
          <p:cNvSpPr txBox="1"/>
          <p:nvPr/>
        </p:nvSpPr>
        <p:spPr>
          <a:xfrm>
            <a:off x="6588224" y="4797152"/>
            <a:ext cx="1080120" cy="461665"/>
          </a:xfrm>
          <a:prstGeom prst="rect">
            <a:avLst/>
          </a:prstGeom>
          <a:noFill/>
        </p:spPr>
        <p:txBody>
          <a:bodyPr wrap="square" rtlCol="0">
            <a:spAutoFit/>
          </a:bodyPr>
          <a:lstStyle/>
          <a:p>
            <a:r>
              <a:rPr lang="it-IT" dirty="0" smtClean="0">
                <a:solidFill>
                  <a:srgbClr val="FF0000"/>
                </a:solidFill>
              </a:rPr>
              <a:t>Help online</a:t>
            </a:r>
            <a:endParaRPr lang="it-IT" dirty="0">
              <a:solidFill>
                <a:srgbClr val="FF0000"/>
              </a:solidFill>
            </a:endParaRPr>
          </a:p>
        </p:txBody>
      </p:sp>
      <p:cxnSp>
        <p:nvCxnSpPr>
          <p:cNvPr id="35" name="Connettore 2 34"/>
          <p:cNvCxnSpPr/>
          <p:nvPr/>
        </p:nvCxnSpPr>
        <p:spPr>
          <a:xfrm flipV="1">
            <a:off x="2345110" y="4005064"/>
            <a:ext cx="1074762" cy="4794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31" idx="0"/>
          </p:cNvCxnSpPr>
          <p:nvPr/>
        </p:nvCxnSpPr>
        <p:spPr>
          <a:xfrm flipV="1">
            <a:off x="3851920" y="4077072"/>
            <a:ext cx="432048" cy="57606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32" idx="0"/>
          </p:cNvCxnSpPr>
          <p:nvPr/>
        </p:nvCxnSpPr>
        <p:spPr>
          <a:xfrm flipH="1" flipV="1">
            <a:off x="4932040" y="4077072"/>
            <a:ext cx="24885" cy="60931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H="1" flipV="1">
            <a:off x="5508105" y="4077073"/>
            <a:ext cx="288031" cy="64807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flipH="1" flipV="1">
            <a:off x="6084168" y="4077072"/>
            <a:ext cx="864096" cy="64807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394720" cy="1143000"/>
          </a:xfrm>
        </p:spPr>
        <p:txBody>
          <a:bodyPr>
            <a:noAutofit/>
          </a:bodyPr>
          <a:lstStyle/>
          <a:p>
            <a:r>
              <a:rPr lang="it-IT" sz="3600" dirty="0" smtClean="0"/>
              <a:t>Barra dei menu (a destra): Scelta punto di attività</a:t>
            </a:r>
            <a:endParaRPr lang="it-IT" sz="3600" dirty="0"/>
          </a:p>
        </p:txBody>
      </p:sp>
      <p:sp>
        <p:nvSpPr>
          <p:cNvPr id="3" name="Segnaposto contenuto 2"/>
          <p:cNvSpPr>
            <a:spLocks noGrp="1"/>
          </p:cNvSpPr>
          <p:nvPr>
            <p:ph idx="1"/>
          </p:nvPr>
        </p:nvSpPr>
        <p:spPr>
          <a:xfrm>
            <a:off x="539552" y="1628800"/>
            <a:ext cx="8229600" cy="4813995"/>
          </a:xfrm>
        </p:spPr>
        <p:txBody>
          <a:bodyPr>
            <a:normAutofit fontScale="70000" lnSpcReduction="20000"/>
          </a:bodyPr>
          <a:lstStyle/>
          <a:p>
            <a:r>
              <a:rPr lang="it-IT" dirty="0" smtClean="0"/>
              <a:t>Il primo pulsante serve per scegliere il banco Circolazione o il Dipartimento Acquisizioni a cui collegarsi</a:t>
            </a:r>
          </a:p>
          <a:p>
            <a:endParaRPr lang="it-IT" dirty="0" smtClean="0"/>
          </a:p>
          <a:p>
            <a:r>
              <a:rPr lang="it-IT" dirty="0" smtClean="0"/>
              <a:t>Per le operazioni di Acquisizione è indispensabile essere collegati a una determinata unità d’ordine (</a:t>
            </a:r>
            <a:r>
              <a:rPr lang="it-IT" dirty="0" err="1" smtClean="0"/>
              <a:t>Acquisition</a:t>
            </a:r>
            <a:r>
              <a:rPr lang="it-IT" dirty="0" smtClean="0"/>
              <a:t> </a:t>
            </a:r>
            <a:r>
              <a:rPr lang="it-IT" dirty="0" err="1" smtClean="0"/>
              <a:t>department</a:t>
            </a:r>
            <a:r>
              <a:rPr lang="it-IT" dirty="0" smtClean="0"/>
              <a:t>)</a:t>
            </a:r>
          </a:p>
          <a:p>
            <a:endParaRPr lang="it-IT" dirty="0" smtClean="0"/>
          </a:p>
          <a:p>
            <a:r>
              <a:rPr lang="it-IT" dirty="0" smtClean="0"/>
              <a:t>Per i servizi è necessario essere collegati a uno specifico banco circolazione (</a:t>
            </a:r>
            <a:r>
              <a:rPr lang="it-IT" dirty="0" err="1" smtClean="0"/>
              <a:t>Circulation</a:t>
            </a:r>
            <a:r>
              <a:rPr lang="it-IT" dirty="0" smtClean="0"/>
              <a:t> desk)</a:t>
            </a:r>
            <a:br>
              <a:rPr lang="it-IT" dirty="0" smtClean="0"/>
            </a:br>
            <a:r>
              <a:rPr lang="it-IT" dirty="0" smtClean="0"/>
              <a:t>Se non ci si collega a un punto specifico individuato per la procedura non si ha una visualizzazione corretta ed esaustiva delle operazioni possibili</a:t>
            </a:r>
          </a:p>
          <a:p>
            <a:endParaRPr lang="it-IT" dirty="0" smtClean="0"/>
          </a:p>
          <a:p>
            <a:r>
              <a:rPr lang="it-IT" dirty="0" smtClean="0"/>
              <a:t>Per le attività di catalogazione, invece (Risorse) non è necessario essere collegati a 1 punto specifico: si può in questo caso lasciare selezionato None)</a:t>
            </a:r>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6</a:t>
            </a:fld>
            <a:endParaRPr lang="it-IT" dirty="0"/>
          </a:p>
        </p:txBody>
      </p:sp>
      <p:pic>
        <p:nvPicPr>
          <p:cNvPr id="5" name="Picture 3"/>
          <p:cNvPicPr>
            <a:picLocks noChangeAspect="1" noChangeArrowheads="1"/>
          </p:cNvPicPr>
          <p:nvPr/>
        </p:nvPicPr>
        <p:blipFill>
          <a:blip r:embed="rId3" cstate="print"/>
          <a:srcRect l="81074" t="10908" b="80875"/>
          <a:stretch>
            <a:fillRect/>
          </a:stretch>
        </p:blipFill>
        <p:spPr bwMode="auto">
          <a:xfrm>
            <a:off x="4283968" y="404664"/>
            <a:ext cx="4617161" cy="10801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Scelta dell’unità d’ordine</a:t>
            </a:r>
            <a:br>
              <a:rPr lang="it-IT" dirty="0" smtClean="0"/>
            </a:br>
            <a:r>
              <a:rPr lang="it-IT" dirty="0" smtClean="0"/>
              <a:t> o del banco circolazione</a:t>
            </a:r>
            <a:endParaRPr lang="it-IT" dirty="0"/>
          </a:p>
        </p:txBody>
      </p:sp>
      <p:sp>
        <p:nvSpPr>
          <p:cNvPr id="4" name="Segnaposto numero diapositiva 3"/>
          <p:cNvSpPr>
            <a:spLocks noGrp="1"/>
          </p:cNvSpPr>
          <p:nvPr>
            <p:ph type="sldNum" sz="quarter" idx="12"/>
          </p:nvPr>
        </p:nvSpPr>
        <p:spPr/>
        <p:txBody>
          <a:bodyPr/>
          <a:lstStyle/>
          <a:p>
            <a:fld id="{DA99E902-F22B-4FF9-B99B-44EA9D455538}" type="slidenum">
              <a:rPr lang="it-IT" smtClean="0"/>
              <a:pPr/>
              <a:t>7</a:t>
            </a:fld>
            <a:endParaRPr lang="it-IT" dirty="0"/>
          </a:p>
        </p:txBody>
      </p:sp>
      <p:sp>
        <p:nvSpPr>
          <p:cNvPr id="6" name="CasellaDiTesto 5"/>
          <p:cNvSpPr txBox="1"/>
          <p:nvPr/>
        </p:nvSpPr>
        <p:spPr>
          <a:xfrm>
            <a:off x="755576" y="5373216"/>
            <a:ext cx="7056784" cy="1200329"/>
          </a:xfrm>
          <a:prstGeom prst="rect">
            <a:avLst/>
          </a:prstGeom>
          <a:noFill/>
        </p:spPr>
        <p:txBody>
          <a:bodyPr wrap="square" rtlCol="0">
            <a:spAutoFit/>
          </a:bodyPr>
          <a:lstStyle/>
          <a:p>
            <a:r>
              <a:rPr lang="it-IT" sz="1800" dirty="0" smtClean="0">
                <a:solidFill>
                  <a:srgbClr val="FF0000"/>
                </a:solidFill>
              </a:rPr>
              <a:t>Al momento del collegamento viene richiesto di scegliere il banco di circolazione o il Dipartimento Acquisizioni a cui ci si trova</a:t>
            </a:r>
            <a:br>
              <a:rPr lang="it-IT" sz="1800" dirty="0" smtClean="0">
                <a:solidFill>
                  <a:srgbClr val="FF0000"/>
                </a:solidFill>
              </a:rPr>
            </a:br>
            <a:endParaRPr lang="it-IT" sz="1800" dirty="0"/>
          </a:p>
        </p:txBody>
      </p:sp>
      <p:pic>
        <p:nvPicPr>
          <p:cNvPr id="3075" name="Picture 3"/>
          <p:cNvPicPr>
            <a:picLocks noGrp="1" noChangeAspect="1" noChangeArrowheads="1"/>
          </p:cNvPicPr>
          <p:nvPr>
            <p:ph idx="1"/>
          </p:nvPr>
        </p:nvPicPr>
        <p:blipFill>
          <a:blip r:embed="rId3" cstate="print"/>
          <a:srcRect l="23855" r="22719" b="50638"/>
          <a:stretch>
            <a:fillRect/>
          </a:stretch>
        </p:blipFill>
        <p:spPr bwMode="auto">
          <a:xfrm>
            <a:off x="607130" y="1628800"/>
            <a:ext cx="7493262" cy="37302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F353BE6E-DB90-4E9E-B65F-A544614DA8B9}" type="slidenum">
              <a:rPr lang="it-IT" smtClean="0"/>
              <a:pPr/>
              <a:t>8</a:t>
            </a:fld>
            <a:endParaRPr lang="it-IT"/>
          </a:p>
        </p:txBody>
      </p:sp>
      <p:pic>
        <p:nvPicPr>
          <p:cNvPr id="1026" name="Picture 2"/>
          <p:cNvPicPr>
            <a:picLocks noChangeAspect="1" noChangeArrowheads="1"/>
          </p:cNvPicPr>
          <p:nvPr/>
        </p:nvPicPr>
        <p:blipFill>
          <a:blip r:embed="rId3" cstate="print"/>
          <a:srcRect l="14109" t="3718" r="17546" b="8973"/>
          <a:stretch>
            <a:fillRect/>
          </a:stretch>
        </p:blipFill>
        <p:spPr bwMode="auto">
          <a:xfrm>
            <a:off x="0" y="0"/>
            <a:ext cx="8892480" cy="6858000"/>
          </a:xfrm>
          <a:prstGeom prst="rect">
            <a:avLst/>
          </a:prstGeom>
          <a:noFill/>
          <a:ln w="9525">
            <a:noFill/>
            <a:miter lim="800000"/>
            <a:headEnd/>
            <a:tailEnd/>
          </a:ln>
        </p:spPr>
      </p:pic>
      <p:sp>
        <p:nvSpPr>
          <p:cNvPr id="4" name="CasellaDiTesto 3"/>
          <p:cNvSpPr txBox="1"/>
          <p:nvPr/>
        </p:nvSpPr>
        <p:spPr>
          <a:xfrm>
            <a:off x="1006066" y="1268760"/>
            <a:ext cx="7292382" cy="400110"/>
          </a:xfrm>
          <a:prstGeom prst="rect">
            <a:avLst/>
          </a:prstGeom>
          <a:noFill/>
        </p:spPr>
        <p:txBody>
          <a:bodyPr wrap="none" rtlCol="0">
            <a:spAutoFit/>
          </a:bodyPr>
          <a:lstStyle/>
          <a:p>
            <a:r>
              <a:rPr lang="it-IT" sz="2000" dirty="0" smtClean="0">
                <a:solidFill>
                  <a:srgbClr val="FF0000"/>
                </a:solidFill>
              </a:rPr>
              <a:t>Prenotazioni attive visibili dal </a:t>
            </a:r>
            <a:r>
              <a:rPr lang="it-IT" sz="2000" dirty="0" err="1" smtClean="0">
                <a:solidFill>
                  <a:srgbClr val="FF0000"/>
                </a:solidFill>
              </a:rPr>
              <a:t>Circ</a:t>
            </a:r>
            <a:r>
              <a:rPr lang="it-IT" sz="2000" dirty="0" smtClean="0">
                <a:solidFill>
                  <a:srgbClr val="FF0000"/>
                </a:solidFill>
              </a:rPr>
              <a:t> desk di Lingue</a:t>
            </a:r>
            <a:endParaRPr lang="it-IT" sz="20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F353BE6E-DB90-4E9E-B65F-A544614DA8B9}" type="slidenum">
              <a:rPr lang="it-IT" smtClean="0"/>
              <a:pPr/>
              <a:t>9</a:t>
            </a:fld>
            <a:endParaRPr lang="it-IT"/>
          </a:p>
        </p:txBody>
      </p:sp>
      <p:sp>
        <p:nvSpPr>
          <p:cNvPr id="4" name="CasellaDiTesto 3"/>
          <p:cNvSpPr txBox="1"/>
          <p:nvPr/>
        </p:nvSpPr>
        <p:spPr>
          <a:xfrm>
            <a:off x="1403648" y="332656"/>
            <a:ext cx="6583855" cy="400110"/>
          </a:xfrm>
          <a:prstGeom prst="rect">
            <a:avLst/>
          </a:prstGeom>
          <a:noFill/>
        </p:spPr>
        <p:txBody>
          <a:bodyPr wrap="none" rtlCol="0">
            <a:spAutoFit/>
          </a:bodyPr>
          <a:lstStyle/>
          <a:p>
            <a:r>
              <a:rPr lang="it-IT" sz="2000" dirty="0" smtClean="0">
                <a:solidFill>
                  <a:srgbClr val="FF0000"/>
                </a:solidFill>
              </a:rPr>
              <a:t>Prenotazioni attive visibili dal </a:t>
            </a:r>
            <a:r>
              <a:rPr lang="it-IT" sz="2000" dirty="0" err="1" smtClean="0">
                <a:solidFill>
                  <a:srgbClr val="FF0000"/>
                </a:solidFill>
              </a:rPr>
              <a:t>Circ</a:t>
            </a:r>
            <a:r>
              <a:rPr lang="it-IT" sz="2000" dirty="0" smtClean="0">
                <a:solidFill>
                  <a:srgbClr val="FF0000"/>
                </a:solidFill>
              </a:rPr>
              <a:t> desk BTM</a:t>
            </a:r>
            <a:endParaRPr lang="it-IT" sz="2000" dirty="0">
              <a:solidFill>
                <a:srgbClr val="FF0000"/>
              </a:solidFill>
            </a:endParaRPr>
          </a:p>
        </p:txBody>
      </p:sp>
      <p:pic>
        <p:nvPicPr>
          <p:cNvPr id="2051" name="Picture 3"/>
          <p:cNvPicPr>
            <a:picLocks noChangeAspect="1" noChangeArrowheads="1"/>
          </p:cNvPicPr>
          <p:nvPr/>
        </p:nvPicPr>
        <p:blipFill>
          <a:blip r:embed="rId3" cstate="print"/>
          <a:srcRect l="8021" t="10908" r="38850" b="49033"/>
          <a:stretch>
            <a:fillRect/>
          </a:stretch>
        </p:blipFill>
        <p:spPr bwMode="auto">
          <a:xfrm>
            <a:off x="104226" y="980728"/>
            <a:ext cx="9039774" cy="5400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5140</TotalTime>
  <Words>2124</Words>
  <Application>Microsoft Office PowerPoint</Application>
  <PresentationFormat>Presentazione su schermo (4:3)</PresentationFormat>
  <Paragraphs>406</Paragraphs>
  <Slides>36</Slides>
  <Notes>31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Arial</vt:lpstr>
      <vt:lpstr>Calibri</vt:lpstr>
      <vt:lpstr>Tahoma</vt:lpstr>
      <vt:lpstr>Times New Roman</vt:lpstr>
      <vt:lpstr>Verdana</vt:lpstr>
      <vt:lpstr>Wingdings</vt:lpstr>
      <vt:lpstr>Tema di Office</vt:lpstr>
      <vt:lpstr>Alma: la nuova interfaccia e la ricerca</vt:lpstr>
      <vt:lpstr>Indice delle slide</vt:lpstr>
      <vt:lpstr>Presentazione dell’interfaccia</vt:lpstr>
      <vt:lpstr>L’interfaccia di Alma: pagina iniziale</vt:lpstr>
      <vt:lpstr>Presentazione standard di PowerPoint</vt:lpstr>
      <vt:lpstr>Barra dei menu (a destra): Scelta punto di attività</vt:lpstr>
      <vt:lpstr>Scelta dell’unità d’ordine  o del banco circolazione</vt:lpstr>
      <vt:lpstr>Presentazione standard di PowerPoint</vt:lpstr>
      <vt:lpstr>Presentazione standard di PowerPoint</vt:lpstr>
      <vt:lpstr>Presentazione standard di PowerPoint</vt:lpstr>
      <vt:lpstr>Presentazione standard di PowerPoint</vt:lpstr>
      <vt:lpstr>Presentazione standard di PowerPoint</vt:lpstr>
      <vt:lpstr>Barra menu: Autenticazione</vt:lpstr>
      <vt:lpstr>Barra menu: Task </vt:lpstr>
      <vt:lpstr>Barra menu: Configurazione Help</vt:lpstr>
      <vt:lpstr>Barra dei menu (sinistra):</vt:lpstr>
      <vt:lpstr>I singoli menu</vt:lpstr>
      <vt:lpstr>I singoli menu</vt:lpstr>
      <vt:lpstr>I singoli menu</vt:lpstr>
      <vt:lpstr>Presentazione standard di PowerPoint</vt:lpstr>
      <vt:lpstr>I widget</vt:lpstr>
      <vt:lpstr>La ricerca in Alma</vt:lpstr>
      <vt:lpstr>Ricerca semplice: Indici selezionabili</vt:lpstr>
      <vt:lpstr>Parametri diversi a seconda dell’Indice scelto</vt:lpstr>
      <vt:lpstr>Ricerca per parole chiave</vt:lpstr>
      <vt:lpstr>Esempi di ricerca e operazioni sui risultati</vt:lpstr>
      <vt:lpstr>Risultati della ricerca: Istituzione e community</vt:lpstr>
      <vt:lpstr>Filtri applicabili ai risultati (faccette)</vt:lpstr>
      <vt:lpstr>Visualizzazione dei record, di holding e copie, di ordini collegati </vt:lpstr>
      <vt:lpstr>Visualizzazione copie</vt:lpstr>
      <vt:lpstr>Troncamento della ricerca</vt:lpstr>
      <vt:lpstr>Risultati della ricerca: una rivista elettronica</vt:lpstr>
      <vt:lpstr>Risultati della ricerca: 1 rivista cartacea e 1 rivista elettronica</vt:lpstr>
      <vt:lpstr>Risultati della ricerca: 1 collezione elettronica</vt:lpstr>
      <vt:lpstr>La ricerca avanzata</vt:lpstr>
      <vt:lpstr>Esempi di ricerca avanzata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modulo ACQ/SER Acquisizioni</dc:title>
  <dc:creator>XXX</dc:creator>
  <cp:lastModifiedBy>Libera Marinelli</cp:lastModifiedBy>
  <cp:revision>512</cp:revision>
  <dcterms:created xsi:type="dcterms:W3CDTF">2006-02-21T09:16:02Z</dcterms:created>
  <dcterms:modified xsi:type="dcterms:W3CDTF">2018-02-19T15:32:18Z</dcterms:modified>
</cp:coreProperties>
</file>