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1" r:id="rId1"/>
  </p:sldMasterIdLst>
  <p:notesMasterIdLst>
    <p:notesMasterId r:id="rId40"/>
  </p:notesMasterIdLst>
  <p:handoutMasterIdLst>
    <p:handoutMasterId r:id="rId41"/>
  </p:handoutMasterIdLst>
  <p:sldIdLst>
    <p:sldId id="256" r:id="rId2"/>
    <p:sldId id="425" r:id="rId3"/>
    <p:sldId id="613" r:id="rId4"/>
    <p:sldId id="614" r:id="rId5"/>
    <p:sldId id="604" r:id="rId6"/>
    <p:sldId id="605" r:id="rId7"/>
    <p:sldId id="606" r:id="rId8"/>
    <p:sldId id="607" r:id="rId9"/>
    <p:sldId id="426" r:id="rId10"/>
    <p:sldId id="610" r:id="rId11"/>
    <p:sldId id="611" r:id="rId12"/>
    <p:sldId id="615" r:id="rId13"/>
    <p:sldId id="616" r:id="rId14"/>
    <p:sldId id="617" r:id="rId15"/>
    <p:sldId id="618" r:id="rId16"/>
    <p:sldId id="619" r:id="rId17"/>
    <p:sldId id="620" r:id="rId18"/>
    <p:sldId id="621" r:id="rId19"/>
    <p:sldId id="622" r:id="rId20"/>
    <p:sldId id="612" r:id="rId21"/>
    <p:sldId id="625" r:id="rId22"/>
    <p:sldId id="623" r:id="rId23"/>
    <p:sldId id="624" r:id="rId24"/>
    <p:sldId id="609" r:id="rId25"/>
    <p:sldId id="543" r:id="rId26"/>
    <p:sldId id="590" r:id="rId27"/>
    <p:sldId id="591" r:id="rId28"/>
    <p:sldId id="592" r:id="rId29"/>
    <p:sldId id="602" r:id="rId30"/>
    <p:sldId id="599" r:id="rId31"/>
    <p:sldId id="603" r:id="rId32"/>
    <p:sldId id="593" r:id="rId33"/>
    <p:sldId id="594" r:id="rId34"/>
    <p:sldId id="595" r:id="rId35"/>
    <p:sldId id="596" r:id="rId36"/>
    <p:sldId id="597" r:id="rId37"/>
    <p:sldId id="598" r:id="rId38"/>
    <p:sldId id="626" r:id="rId39"/>
  </p:sldIdLst>
  <p:sldSz cx="9144000" cy="6858000" type="screen4x3"/>
  <p:notesSz cx="6797675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b="1" kern="1200">
        <a:solidFill>
          <a:schemeClr val="bg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bg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bg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bg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bg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F"/>
    <a:srgbClr val="003399"/>
    <a:srgbClr val="FF0000"/>
    <a:srgbClr val="000099"/>
    <a:srgbClr val="ECECE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89785" autoAdjust="0"/>
  </p:normalViewPr>
  <p:slideViewPr>
    <p:cSldViewPr>
      <p:cViewPr varScale="1">
        <p:scale>
          <a:sx n="66" d="100"/>
          <a:sy n="66" d="100"/>
        </p:scale>
        <p:origin x="6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08" y="2946"/>
      </p:cViewPr>
      <p:guideLst>
        <p:guide orient="horz" pos="312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r>
              <a:rPr lang="it-IT" sz="1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Alma: </a:t>
            </a:r>
            <a:r>
              <a:rPr lang="it-IT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Gestione copie e </a:t>
            </a:r>
            <a:r>
              <a:rPr lang="it-IT" sz="10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holdings</a:t>
            </a:r>
            <a:endParaRPr lang="it-IT" sz="10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it-IT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(per operatori CAEB)</a:t>
            </a:r>
            <a:endParaRPr lang="it-IT" sz="1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8" y="2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r>
              <a:rPr lang="it-IT" sz="1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L. </a:t>
            </a:r>
            <a:r>
              <a:rPr lang="it-IT" sz="1000" b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Marinelli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0"/>
            <a:ext cx="379332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r>
              <a:rPr lang="it-IT" sz="1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Università degli studi di Genova – </a:t>
            </a:r>
            <a:r>
              <a:rPr lang="it-IT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4.6.2018; 6.6.2018</a:t>
            </a:r>
            <a:endParaRPr lang="it-IT" sz="1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10912" y="9429750"/>
            <a:ext cx="68676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9C48A412-784B-4739-ABC7-1155ACF4FCA8}" type="slidenum">
              <a:rPr lang="it-IT" sz="1000" b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‹N›</a:t>
            </a:fld>
            <a:endParaRPr lang="it-IT" sz="1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Alma: Gestione copie e </a:t>
            </a:r>
            <a:r>
              <a:rPr lang="it-IT" dirty="0" err="1" smtClean="0"/>
              <a:t>holdings</a:t>
            </a:r>
            <a:r>
              <a:rPr lang="it-IT" dirty="0" smtClean="0"/>
              <a:t> </a:t>
            </a:r>
          </a:p>
          <a:p>
            <a:r>
              <a:rPr lang="it-IT" dirty="0" smtClean="0"/>
              <a:t>(per operatori CAEB)</a:t>
            </a:r>
            <a:endParaRPr lang="it-IT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8" y="2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A cura di L. </a:t>
            </a:r>
            <a:r>
              <a:rPr lang="it-IT" dirty="0" err="1" smtClean="0"/>
              <a:t>Marinelli</a:t>
            </a:r>
            <a:endParaRPr lang="it-IT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57150" y="669925"/>
            <a:ext cx="6516688" cy="488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316" y="5699392"/>
            <a:ext cx="4985393" cy="336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Università degli studi di Genova, 4.-6.6.2018</a:t>
            </a:r>
            <a:endParaRPr lang="it-IT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fld id="{9C2E9DA5-43A3-4A0A-89AA-22B66506F1F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j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j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j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j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j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it-IT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10C71-C0DD-45DA-9726-EAFE8BB7ED67}" type="slidenum">
              <a:rPr lang="it-IT"/>
              <a:pPr/>
              <a:t>1</a:t>
            </a:fld>
            <a:endParaRPr lang="it-IT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7150" y="669925"/>
            <a:ext cx="6516688" cy="48895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10</a:t>
            </a:fld>
            <a:endParaRPr 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11</a:t>
            </a:fld>
            <a:endParaRPr lang="it-I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12</a:t>
            </a:fld>
            <a:endParaRPr 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13</a:t>
            </a:fld>
            <a:endParaRPr lang="it-I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14</a:t>
            </a:fld>
            <a:endParaRPr lang="it-IT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15</a:t>
            </a:fld>
            <a:endParaRPr lang="it-IT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16</a:t>
            </a:fld>
            <a:endParaRPr lang="it-I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17</a:t>
            </a:fld>
            <a:endParaRPr lang="it-IT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18</a:t>
            </a:fld>
            <a:endParaRPr lang="it-IT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19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dirty="0" smtClean="0"/>
              <a:t>Alma: gestione copie e </a:t>
            </a:r>
            <a:r>
              <a:rPr lang="it-IT" dirty="0" err="1" smtClean="0"/>
              <a:t>holdings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Università degli studi di Genova, 23 gennaio 2018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2</a:t>
            </a:fld>
            <a:endParaRPr lang="it-IT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Gestione copie e holdings </a:t>
            </a:r>
          </a:p>
          <a:p>
            <a:r>
              <a:rPr lang="it-IT" smtClean="0"/>
              <a:t>(per operatori CAEB)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20</a:t>
            </a:fld>
            <a:endParaRPr lang="it-IT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Gestione copie e holdings </a:t>
            </a:r>
          </a:p>
          <a:p>
            <a:r>
              <a:rPr lang="it-IT" smtClean="0"/>
              <a:t>(per operatori CAEB)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5892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Gestione copie e holdings </a:t>
            </a:r>
          </a:p>
          <a:p>
            <a:r>
              <a:rPr lang="it-IT" smtClean="0"/>
              <a:t>(per operatori CAEB)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22</a:t>
            </a:fld>
            <a:endParaRPr lang="it-IT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Gestione copie e holdings </a:t>
            </a:r>
          </a:p>
          <a:p>
            <a:r>
              <a:rPr lang="it-IT" smtClean="0"/>
              <a:t>(per operatori CAEB)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dirty="0" smtClean="0"/>
              <a:t>Università degli studi di Genova, 4.-6.6.2018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23</a:t>
            </a:fld>
            <a:endParaRPr lang="it-IT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24</a:t>
            </a:fld>
            <a:endParaRPr lang="it-IT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25</a:t>
            </a:fld>
            <a:endParaRPr lang="it-IT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26</a:t>
            </a:fld>
            <a:endParaRPr lang="it-IT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27</a:t>
            </a:fld>
            <a:endParaRPr lang="it-IT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28</a:t>
            </a:fld>
            <a:endParaRPr lang="it-IT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29</a:t>
            </a:fld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dirty="0" smtClean="0"/>
              <a:t>Alma: </a:t>
            </a:r>
            <a:r>
              <a:rPr lang="it-IT" dirty="0" err="1" smtClean="0"/>
              <a:t>Getsione</a:t>
            </a:r>
            <a:r>
              <a:rPr lang="it-IT" dirty="0" smtClean="0"/>
              <a:t> copie e </a:t>
            </a:r>
            <a:r>
              <a:rPr lang="it-IT" dirty="0" err="1" smtClean="0"/>
              <a:t>holdings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(per operatori CAEB)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3</a:t>
            </a:fld>
            <a:endParaRPr lang="it-IT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30</a:t>
            </a:fld>
            <a:endParaRPr lang="it-IT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31</a:t>
            </a:fld>
            <a:endParaRPr lang="it-IT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32</a:t>
            </a:fld>
            <a:endParaRPr lang="it-IT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33</a:t>
            </a:fld>
            <a:endParaRPr lang="it-IT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34</a:t>
            </a:fld>
            <a:endParaRPr lang="it-IT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35</a:t>
            </a:fld>
            <a:endParaRPr lang="it-IT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36</a:t>
            </a:fld>
            <a:endParaRPr lang="it-IT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37</a:t>
            </a:fld>
            <a:endParaRPr lang="it-IT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38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4110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4</a:t>
            </a:fld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5</a:t>
            </a:fld>
            <a:endParaRPr 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6</a:t>
            </a:fld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7</a:t>
            </a:fld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8</a:t>
            </a:fld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Alma: la nuova interfaccia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A cura di L. Marinelli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2E9DA5-43A3-4A0A-89AA-22B66506F1F0}" type="slidenum">
              <a:rPr lang="it-IT" smtClean="0"/>
              <a:pPr/>
              <a:t>9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EF1A-5ABA-4540-8790-E4D7D832EC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4352-9C2B-4093-BA66-DDBA5555AB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3327-8EB0-4228-92AD-5D49B9061B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358213" y="6356351"/>
            <a:ext cx="500067" cy="365125"/>
          </a:xfrm>
        </p:spPr>
        <p:txBody>
          <a:bodyPr/>
          <a:lstStyle/>
          <a:p>
            <a:fld id="{DA99E902-F22B-4FF9-B99B-44EA9D45553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EECD5-1330-4088-9A05-0A4979A8F2F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70F8-25D1-4FD2-B4BA-8507CEAEBDF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7B00-94BC-47DC-9B87-7555BA6BAFD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E63A-AA40-4BEA-ABF1-FF3E7192E7B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BE6E-DB90-4E9E-B65F-A544614DA8B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FD58-610D-46D9-A133-69D853CBD84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AAE6-B9AD-4A50-AAED-D49111676BC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BC5372FF-824D-4BC9-86BB-B8458B76EDF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0"/>
            <a:ext cx="8763000" cy="1404934"/>
          </a:xfrm>
        </p:spPr>
        <p:txBody>
          <a:bodyPr>
            <a:normAutofit fontScale="90000"/>
          </a:bodyPr>
          <a:lstStyle/>
          <a:p>
            <a:r>
              <a:rPr lang="it-IT" sz="5400" b="1" dirty="0" smtClean="0">
                <a:latin typeface="+mn-lt"/>
              </a:rPr>
              <a:t>Alma: gestione copie e </a:t>
            </a:r>
            <a:r>
              <a:rPr lang="it-IT" sz="5400" b="1" dirty="0" err="1" smtClean="0">
                <a:latin typeface="+mn-lt"/>
              </a:rPr>
              <a:t>holdings</a:t>
            </a:r>
            <a:endParaRPr lang="it-IT" sz="5400" b="1" dirty="0">
              <a:latin typeface="+mn-lt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9552" y="3284985"/>
            <a:ext cx="7696200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Corso per operatori CAEB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it-IT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cura </a:t>
            </a:r>
            <a:r>
              <a:rPr lang="it-IT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 Libera </a:t>
            </a:r>
            <a:r>
              <a:rPr lang="it-IT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Marinelli</a:t>
            </a:r>
            <a:endParaRPr lang="it-IT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magine 4" descr="marchio_unig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310314"/>
            <a:ext cx="400051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5" descr="losb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1213" y="6326189"/>
            <a:ext cx="346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298814" y="6357959"/>
            <a:ext cx="4713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Università degli studi di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Genova-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4.6.2018: 6.6.2018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144016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 visualizza il record di holding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Editarlo cliccando su Edita</a:t>
            </a:r>
          </a:p>
          <a:p>
            <a:pPr lvl="1">
              <a:buNone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9681" t="24235" r="22800" b="36391"/>
          <a:stretch>
            <a:fillRect/>
          </a:stretch>
        </p:blipFill>
        <p:spPr bwMode="auto">
          <a:xfrm>
            <a:off x="241040" y="2204864"/>
            <a:ext cx="878497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2304256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Possiamo modificare la holding scrivendo direttamente nel campo 852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oppure (Meglio) per mezzo di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CTRL+F</a:t>
            </a: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Modificare il sottocampo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$h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(Collocazione)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Salvare quindi cliccando sull’icona del dischetto e cliccare su Esci</a:t>
            </a:r>
          </a:p>
          <a:p>
            <a:pPr lvl="1">
              <a:buFont typeface="Arial" pitchFamily="34" charset="0"/>
              <a:buChar char="•"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23517" t="30141" r="29722" b="40328"/>
          <a:stretch>
            <a:fillRect/>
          </a:stretch>
        </p:blipFill>
        <p:spPr bwMode="auto">
          <a:xfrm>
            <a:off x="323528" y="2852936"/>
            <a:ext cx="8352928" cy="36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760640"/>
          </a:xfrm>
        </p:spPr>
        <p:txBody>
          <a:bodyPr>
            <a:normAutofit fontScale="850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it-IT" dirty="0" smtClean="0"/>
              <a:t>Oltre alla collocazione, è possibile anche modificare </a:t>
            </a:r>
            <a:r>
              <a:rPr lang="it-IT" dirty="0" err="1" smtClean="0"/>
              <a:t>Library</a:t>
            </a:r>
            <a:r>
              <a:rPr lang="it-IT" dirty="0" smtClean="0"/>
              <a:t> e Location intervenendo sui sottocampi $$b e $$c</a:t>
            </a:r>
          </a:p>
          <a:p>
            <a:pPr lvl="1">
              <a:buFont typeface="Arial" pitchFamily="34" charset="0"/>
              <a:buChar char="•"/>
            </a:pPr>
            <a:endParaRPr lang="it-IT" dirty="0" smtClean="0"/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rgbClr val="C00000"/>
                </a:solidFill>
              </a:rPr>
              <a:t>NOTA BENE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gli interventi sulle holding sono possibili </a:t>
            </a:r>
            <a:r>
              <a:rPr lang="it-IT" dirty="0" smtClean="0">
                <a:solidFill>
                  <a:srgbClr val="C00000"/>
                </a:solidFill>
              </a:rPr>
              <a:t>SOLO se al record di holding è associata un’unica copia, OPPURE se tutte le copie associate alla holding devono cambiare Location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Esempio: possiamo modificare direttamente una qualsiasi delle holding del libro “La ballerina di carta”, ma non possiamo modificare la holding di Valletta Puggia del libro “Inside Microsoft Windows 2000”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rgbClr val="C00000"/>
                </a:solidFill>
              </a:rPr>
              <a:t>In caso a una holding siano associate più copie, e si debba spostare solo una di queste, è necessario un intervento complesso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che prevede</a:t>
            </a:r>
          </a:p>
          <a:p>
            <a:pPr lvl="2"/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Creazione di una nuova holding e spostamento di una copia sulla nuova holding</a:t>
            </a:r>
          </a:p>
          <a:p>
            <a:pPr lvl="2"/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Oppure, se la nuova holding è già presente, spostamento della copia da una holding all’altra</a:t>
            </a:r>
          </a:p>
          <a:p>
            <a:pPr lvl="1">
              <a:buFont typeface="Arial" pitchFamily="34" charset="0"/>
              <a:buChar char="•"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12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13</a:t>
            </a:fld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497" t="23531" r="9879" b="25112"/>
          <a:stretch>
            <a:fillRect/>
          </a:stretch>
        </p:blipFill>
        <p:spPr bwMode="auto">
          <a:xfrm>
            <a:off x="251520" y="4150812"/>
            <a:ext cx="8892480" cy="237626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1260" t="23422" r="17901" b="23422"/>
          <a:stretch>
            <a:fillRect/>
          </a:stretch>
        </p:blipFill>
        <p:spPr bwMode="auto">
          <a:xfrm>
            <a:off x="0" y="188640"/>
            <a:ext cx="9217024" cy="38884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3555" t="30141" r="11178" b="31469"/>
          <a:stretch>
            <a:fillRect/>
          </a:stretch>
        </p:blipFill>
        <p:spPr bwMode="auto">
          <a:xfrm>
            <a:off x="395536" y="3068960"/>
            <a:ext cx="83529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2016224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Supponiamo di voler spostare una delle 3 copie alla Location SCIDC Scaffale chiuso</a:t>
            </a:r>
          </a:p>
          <a:p>
            <a:r>
              <a:rPr lang="it-IT" dirty="0" smtClean="0"/>
              <a:t>Dobbiamo prima creare una nuova holding tramite il pulsante Aggiungi holding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1224136"/>
          </a:xfrm>
        </p:spPr>
        <p:txBody>
          <a:bodyPr>
            <a:normAutofit/>
          </a:bodyPr>
          <a:lstStyle/>
          <a:p>
            <a:r>
              <a:rPr lang="it-IT" dirty="0" smtClean="0"/>
              <a:t>Ecco la nuova lista delle </a:t>
            </a:r>
            <a:r>
              <a:rPr lang="it-IT" dirty="0" err="1" smtClean="0"/>
              <a:t>holdings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2175" t="32110" r="22247" b="17688"/>
          <a:stretch>
            <a:fillRect/>
          </a:stretch>
        </p:blipFill>
        <p:spPr bwMode="auto">
          <a:xfrm>
            <a:off x="323528" y="2060848"/>
            <a:ext cx="85324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1224136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Visualizzare le copie associate alla holding Valletta Puggia-Scaffale aperto cliccando sui puntini – Visualizza copie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2448" t="24235" r="13945" b="15719"/>
          <a:stretch>
            <a:fillRect/>
          </a:stretch>
        </p:blipFill>
        <p:spPr bwMode="auto">
          <a:xfrm>
            <a:off x="179512" y="1988840"/>
            <a:ext cx="89644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1224136"/>
          </a:xfrm>
        </p:spPr>
        <p:txBody>
          <a:bodyPr>
            <a:normAutofit/>
          </a:bodyPr>
          <a:lstStyle/>
          <a:p>
            <a:r>
              <a:rPr lang="it-IT" dirty="0" smtClean="0"/>
              <a:t>Selezionare la copia che si intende spostare e cliccare su Modifica holding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0788" t="25219" r="32208" b="11782"/>
          <a:stretch>
            <a:fillRect/>
          </a:stretch>
        </p:blipFill>
        <p:spPr bwMode="auto">
          <a:xfrm>
            <a:off x="539552" y="1988840"/>
            <a:ext cx="741682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1224136"/>
          </a:xfrm>
        </p:spPr>
        <p:txBody>
          <a:bodyPr>
            <a:normAutofit/>
          </a:bodyPr>
          <a:lstStyle/>
          <a:p>
            <a:r>
              <a:rPr lang="it-IT" dirty="0" smtClean="0"/>
              <a:t>Selezionare la nuova holding appena creata e dare Seleziona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1895" t="19313" r="10624" b="36391"/>
          <a:stretch>
            <a:fillRect/>
          </a:stretch>
        </p:blipFill>
        <p:spPr bwMode="auto">
          <a:xfrm>
            <a:off x="359024" y="2780928"/>
            <a:ext cx="87849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648072"/>
          </a:xfrm>
        </p:spPr>
        <p:txBody>
          <a:bodyPr>
            <a:normAutofit/>
          </a:bodyPr>
          <a:lstStyle/>
          <a:p>
            <a:r>
              <a:rPr lang="it-IT" dirty="0" smtClean="0"/>
              <a:t>Si visualizza il messaggio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0235" t="24235" r="36082" b="59031"/>
          <a:stretch>
            <a:fillRect/>
          </a:stretch>
        </p:blipFill>
        <p:spPr bwMode="auto">
          <a:xfrm>
            <a:off x="395536" y="1340768"/>
            <a:ext cx="763284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539552" y="2708920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visualizziamo nuovamente le holding e le copie vedremo questa situazione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l="10153" t="44094" r="21775" b="17516"/>
          <a:stretch>
            <a:fillRect/>
          </a:stretch>
        </p:blipFill>
        <p:spPr bwMode="auto">
          <a:xfrm>
            <a:off x="0" y="3861048"/>
            <a:ext cx="88569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Indice delle slide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Le copie (</a:t>
            </a:r>
            <a:r>
              <a:rPr lang="it-IT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Items</a:t>
            </a:r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)</a:t>
            </a:r>
          </a:p>
          <a:p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Le </a:t>
            </a:r>
            <a:r>
              <a:rPr lang="it-IT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holdings</a:t>
            </a:r>
            <a:endParaRPr lang="it-IT" sz="2200" dirty="0" smtClean="0">
              <a:solidFill>
                <a:schemeClr val="tx1">
                  <a:lumMod val="95000"/>
                  <a:lumOff val="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Come si modifica una copia</a:t>
            </a:r>
          </a:p>
          <a:p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Come si modifica una holding</a:t>
            </a:r>
          </a:p>
          <a:p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Come aggiungere una copia (ed eventualmente una holding) a un record già esistente</a:t>
            </a:r>
          </a:p>
          <a:p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Come aggiungere una copia , una holding e un record bibliografico in caso di recupero pregresso</a:t>
            </a:r>
          </a:p>
          <a:p>
            <a:endParaRPr lang="it-IT" sz="2200" dirty="0" smtClean="0">
              <a:solidFill>
                <a:schemeClr val="tx1">
                  <a:lumMod val="95000"/>
                  <a:lumOff val="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endParaRPr lang="it-IT" sz="2200" dirty="0" smtClean="0">
              <a:solidFill>
                <a:schemeClr val="tx1">
                  <a:lumMod val="95000"/>
                  <a:lumOff val="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lvl="1">
              <a:buNone/>
            </a:pPr>
            <a:endParaRPr lang="it-IT" dirty="0" smtClean="0"/>
          </a:p>
          <a:p>
            <a:pPr lvl="1">
              <a:buNone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Come aggiungere una nuova copia a un record già esistente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Nel passaggio da </a:t>
            </a:r>
            <a:r>
              <a:rPr lang="it-IT" dirty="0" err="1" smtClean="0"/>
              <a:t>Aleph</a:t>
            </a:r>
            <a:r>
              <a:rPr lang="it-IT" dirty="0" smtClean="0"/>
              <a:t> ad Alma per ogni copia è stata creata in automatico una diversa holding</a:t>
            </a:r>
          </a:p>
          <a:p>
            <a:r>
              <a:rPr lang="it-IT" dirty="0" smtClean="0"/>
              <a:t>Nell’attività corrente, tuttavia, NON creiamo nuove holding per nuove copie di uno stesso libro nel caso non cambi la Location</a:t>
            </a:r>
          </a:p>
          <a:p>
            <a:r>
              <a:rPr lang="it-IT" dirty="0" smtClean="0"/>
              <a:t>La nuova copia verrà creata sulla stessa holding  già esistente e sarà connotata da un numero (2, 3, 4..) e da una descrizione Copia 2, Copia 3, Copia </a:t>
            </a:r>
            <a:r>
              <a:rPr lang="it-IT" dirty="0" smtClean="0"/>
              <a:t>4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20</a:t>
            </a:fld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Caso 1: La nuova copia viene indirizzata </a:t>
            </a:r>
            <a:r>
              <a:rPr lang="it-IT" dirty="0" smtClean="0"/>
              <a:t>alla stessa location della copia già presente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19"/>
          </a:xfrm>
        </p:spPr>
        <p:txBody>
          <a:bodyPr>
            <a:normAutofit/>
          </a:bodyPr>
          <a:lstStyle/>
          <a:p>
            <a:r>
              <a:rPr lang="it-IT" dirty="0" smtClean="0"/>
              <a:t>Visualizzare </a:t>
            </a:r>
            <a:r>
              <a:rPr lang="it-IT" dirty="0"/>
              <a:t>la lista copie, selezionare quella corretta, e cliccare su Duplica dai …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21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11260" t="21454" r="12366" b="30312"/>
          <a:stretch/>
        </p:blipFill>
        <p:spPr>
          <a:xfrm>
            <a:off x="395536" y="2953170"/>
            <a:ext cx="835292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97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8646" y="1484784"/>
            <a:ext cx="8229600" cy="1152128"/>
          </a:xfrm>
        </p:spPr>
        <p:txBody>
          <a:bodyPr>
            <a:noAutofit/>
          </a:bodyPr>
          <a:lstStyle/>
          <a:p>
            <a:r>
              <a:rPr lang="it-IT" sz="2000" dirty="0" smtClean="0"/>
              <a:t>Modificare </a:t>
            </a:r>
            <a:r>
              <a:rPr lang="it-IT" sz="2000" dirty="0" smtClean="0"/>
              <a:t>il </a:t>
            </a:r>
            <a:r>
              <a:rPr lang="it-IT" sz="2000" dirty="0" err="1" smtClean="0"/>
              <a:t>barcode</a:t>
            </a:r>
            <a:r>
              <a:rPr lang="it-IT" sz="2000" dirty="0" smtClean="0"/>
              <a:t> inserendo un nuovo </a:t>
            </a:r>
            <a:r>
              <a:rPr lang="it-IT" sz="2000" dirty="0" err="1" smtClean="0"/>
              <a:t>barcode</a:t>
            </a:r>
            <a:r>
              <a:rPr lang="it-IT" sz="2000" dirty="0" smtClean="0"/>
              <a:t>, selezionare tipo di materiale, Provenienza, Data di ricezione</a:t>
            </a:r>
            <a:r>
              <a:rPr lang="it-IT" sz="2000" dirty="0" smtClean="0"/>
              <a:t>, Inserire </a:t>
            </a:r>
            <a:r>
              <a:rPr lang="it-IT" sz="2000" dirty="0" smtClean="0"/>
              <a:t>id Copia, Descrizione, numero e data di inventario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22</a:t>
            </a:fld>
            <a:endParaRPr lang="it-IT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10706" t="19485" r="23435" b="17516"/>
          <a:stretch>
            <a:fillRect/>
          </a:stretch>
        </p:blipFill>
        <p:spPr bwMode="auto">
          <a:xfrm>
            <a:off x="323528" y="2636912"/>
            <a:ext cx="85689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Caso 1: La nuova copia viene indirizzata alla stessa location della copia già presente</a:t>
            </a:r>
            <a:endParaRPr lang="it-I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Caso 2: La </a:t>
            </a:r>
            <a:r>
              <a:rPr lang="it-IT" dirty="0" smtClean="0"/>
              <a:t>nuova copia viene indirizzata a una nuova location non ancora presente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1512168"/>
          </a:xfrm>
        </p:spPr>
        <p:txBody>
          <a:bodyPr>
            <a:noAutofit/>
          </a:bodyPr>
          <a:lstStyle/>
          <a:p>
            <a:r>
              <a:rPr lang="it-IT" sz="2400" dirty="0" smtClean="0"/>
              <a:t>Creare la nuova holding</a:t>
            </a:r>
          </a:p>
          <a:p>
            <a:r>
              <a:rPr lang="it-IT" sz="2400" dirty="0" smtClean="0"/>
              <a:t>Aggiungere la nuova copia alla nuova holding cliccando sul pulsante Aggiungi copia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23</a:t>
            </a:fld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13002" t="24261" r="34422" b="37734"/>
          <a:stretch>
            <a:fillRect/>
          </a:stretch>
        </p:blipFill>
        <p:spPr bwMode="auto">
          <a:xfrm>
            <a:off x="827584" y="3140968"/>
            <a:ext cx="76328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ccia in giù 6"/>
          <p:cNvSpPr/>
          <p:nvPr/>
        </p:nvSpPr>
        <p:spPr>
          <a:xfrm>
            <a:off x="5076056" y="251351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Come aggiungere una copia, una holding e un bibliografico in caso di recupero pregresso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1252735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 menu RISORSE-&gt;CREA INVENTARIO</a:t>
            </a:r>
          </a:p>
          <a:p>
            <a:pPr lvl="1">
              <a:buNone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Selezionare AGGIUNGI COPIA FISICA</a:t>
            </a:r>
          </a:p>
          <a:p>
            <a:pPr lvl="1">
              <a:buNone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24</a:t>
            </a:fld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6202" t="12594" r="50554" b="46063"/>
          <a:stretch>
            <a:fillRect/>
          </a:stretch>
        </p:blipFill>
        <p:spPr bwMode="auto">
          <a:xfrm>
            <a:off x="683568" y="2829694"/>
            <a:ext cx="7416824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ccia a destra 4"/>
          <p:cNvSpPr/>
          <p:nvPr/>
        </p:nvSpPr>
        <p:spPr>
          <a:xfrm>
            <a:off x="194364" y="632180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1684783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it-IT" dirty="0" smtClean="0"/>
              <a:t>Si apre la maschera di catalogazione veloce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Scegliere Tipo holding NUOVO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Tipo citazione: LIBRO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SCEGLI</a:t>
            </a:r>
          </a:p>
          <a:p>
            <a:pPr lvl="1">
              <a:buNone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25</a:t>
            </a:fld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0153" t="23422" r="38931" b="43110"/>
          <a:stretch>
            <a:fillRect/>
          </a:stretch>
        </p:blipFill>
        <p:spPr bwMode="auto">
          <a:xfrm>
            <a:off x="899592" y="3068960"/>
            <a:ext cx="77048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2448272"/>
          </a:xfrm>
        </p:spPr>
        <p:txBody>
          <a:bodyPr>
            <a:normAutofit fontScale="850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it-IT" dirty="0" smtClean="0"/>
              <a:t>Nella maschera di catalogazione che si apre inserire contemporaneamente i dati bibliografici, di </a:t>
            </a:r>
            <a:r>
              <a:rPr lang="it-IT" dirty="0" err="1" smtClean="0"/>
              <a:t>holdings</a:t>
            </a:r>
            <a:r>
              <a:rPr lang="it-IT" dirty="0" smtClean="0"/>
              <a:t> e di copia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Dati bibliografici: compilare TITOLO, AUTORE, ISBN, Editore, Luogo e data, e, se 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presente, 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numero 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edizione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 seguito al titolo si consiglia di inserire anche la collocazione come da esempio</a:t>
            </a: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26</a:t>
            </a:fld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0235" t="24235" r="31655" b="29500"/>
          <a:stretch>
            <a:fillRect/>
          </a:stretch>
        </p:blipFill>
        <p:spPr bwMode="auto">
          <a:xfrm>
            <a:off x="395536" y="2924944"/>
            <a:ext cx="842493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3878477" y="3933056"/>
            <a:ext cx="1459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Coll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. VII 7 27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2448272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Dati di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holdings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 di copia: selezionare LOCALIZZAZIONE e compilare BARCODE e TIPO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MATERIALE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Lasciare selezionato “Escludi dal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discovering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Quindi dare SALVA</a:t>
            </a:r>
          </a:p>
          <a:p>
            <a:pPr lvl="1">
              <a:buNone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27</a:t>
            </a:fld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1341" t="54749" r="34976" b="16704"/>
          <a:stretch>
            <a:fillRect/>
          </a:stretch>
        </p:blipFill>
        <p:spPr bwMode="auto">
          <a:xfrm>
            <a:off x="899592" y="2708920"/>
            <a:ext cx="74168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2520280"/>
          </a:xfrm>
        </p:spPr>
        <p:txBody>
          <a:bodyPr>
            <a:normAutofit fontScale="850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 creeranno un nuovo record bibliografico, una nuova holding e una nuova copia 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Il record e la copia non saranno visibili in Uno per tutto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copia sarà priva di collocazione e avrà una prenotazione da parte dell’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Acquisition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Department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 UMAA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Sarà visibile tra le copie Ritira dallo scaffale del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Circ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desk di Lingue</a:t>
            </a:r>
          </a:p>
          <a:p>
            <a:pPr lvl="1">
              <a:buNone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28</a:t>
            </a:fld>
            <a:endParaRPr lang="it-IT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2958" t="31297" r="32844" b="16532"/>
          <a:stretch>
            <a:fillRect/>
          </a:stretch>
        </p:blipFill>
        <p:spPr bwMode="auto">
          <a:xfrm>
            <a:off x="323528" y="2564904"/>
            <a:ext cx="83529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2448272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 aggiungere la localizzazione alla holding cliccare su Tutte le holding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 apre in visualizzazione il record di holding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Dare Edita</a:t>
            </a:r>
          </a:p>
          <a:p>
            <a:pPr lvl="1">
              <a:buNone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29</a:t>
            </a:fld>
            <a:endParaRPr lang="it-IT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l="10246" t="24235" r="22162" b="36391"/>
          <a:stretch>
            <a:fillRect/>
          </a:stretch>
        </p:blipFill>
        <p:spPr bwMode="auto">
          <a:xfrm>
            <a:off x="0" y="3140968"/>
            <a:ext cx="87849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Copie e </a:t>
            </a:r>
            <a:r>
              <a:rPr lang="it-IT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holdings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In Alma abbiamo:</a:t>
            </a:r>
          </a:p>
          <a:p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Record bibliografici (dati bibliografici, 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in 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formato </a:t>
            </a:r>
            <a:r>
              <a:rPr lang="it-IT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Unimarc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 per le risorse fisiche)</a:t>
            </a:r>
            <a:endParaRPr lang="it-IT" sz="2400" dirty="0" smtClean="0">
              <a:solidFill>
                <a:schemeClr val="tx1">
                  <a:lumMod val="95000"/>
                  <a:lumOff val="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Record di authority (dati di authority, sempre in </a:t>
            </a:r>
            <a:r>
              <a:rPr lang="it-IT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Unimarc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)</a:t>
            </a:r>
          </a:p>
          <a:p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Record di holding, in formato Marc21</a:t>
            </a:r>
          </a:p>
          <a:p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Copie fisiche, di vario tipo (BOOK, Fascicolo, </a:t>
            </a:r>
            <a:r>
              <a:rPr lang="it-IT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Fascicolo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 rilegato, </a:t>
            </a:r>
            <a:r>
              <a:rPr lang="it-IT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CD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/DVD ecc.)</a:t>
            </a:r>
          </a:p>
          <a:p>
            <a:endParaRPr lang="it-IT" sz="2400" dirty="0" smtClean="0">
              <a:solidFill>
                <a:schemeClr val="tx1">
                  <a:lumMod val="95000"/>
                  <a:lumOff val="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L’indicazione di </a:t>
            </a:r>
            <a:r>
              <a:rPr lang="it-IT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Library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, Location e Collocazione sono dati di holding</a:t>
            </a:r>
          </a:p>
          <a:p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L’indicazione di </a:t>
            </a:r>
            <a:r>
              <a:rPr lang="it-IT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barcode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, inventario, tipo di materiale, data di arrivo, numerazione ecc.  Sono dati di copia</a:t>
            </a:r>
          </a:p>
          <a:p>
            <a:endParaRPr lang="it-IT" sz="2200" dirty="0" smtClean="0">
              <a:solidFill>
                <a:schemeClr val="tx1">
                  <a:lumMod val="95000"/>
                  <a:lumOff val="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lvl="1">
              <a:buNone/>
            </a:pPr>
            <a:endParaRPr lang="it-IT" dirty="0" smtClean="0"/>
          </a:p>
          <a:p>
            <a:pPr lvl="1">
              <a:buNone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2016224"/>
          </a:xfrm>
        </p:spPr>
        <p:txBody>
          <a:bodyPr>
            <a:normAutofit fontScale="85000"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 apre in editing la holding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Posizionati sul campo 852 dare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CTRL+F</a:t>
            </a: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Il campo si apre nel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Compilare il $$f con i dati di collocazione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Salvare cliccando sull’icona col dischetto, quindi dare Esci</a:t>
            </a:r>
          </a:p>
          <a:p>
            <a:pPr lvl="1">
              <a:buFont typeface="Arial" pitchFamily="34" charset="0"/>
              <a:buChar char="•"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30</a:t>
            </a:fld>
            <a:endParaRPr lang="it-IT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 l="24542" t="29329" r="33950" b="45078"/>
          <a:stretch>
            <a:fillRect/>
          </a:stretch>
        </p:blipFill>
        <p:spPr bwMode="auto">
          <a:xfrm>
            <a:off x="755576" y="2348880"/>
            <a:ext cx="66468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/>
          <a:srcRect l="24542" t="50000" r="12920" b="32281"/>
          <a:stretch>
            <a:fillRect/>
          </a:stretch>
        </p:blipFill>
        <p:spPr bwMode="auto">
          <a:xfrm>
            <a:off x="611560" y="5229200"/>
            <a:ext cx="81369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2016224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 termine dell’operazione, ecco come apparirà il record appena creato</a:t>
            </a:r>
          </a:p>
          <a:p>
            <a:pPr lvl="1">
              <a:buFont typeface="Arial" pitchFamily="34" charset="0"/>
              <a:buChar char="•"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31</a:t>
            </a:fld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4147" t="55076" r="32208" b="13082"/>
          <a:stretch>
            <a:fillRect/>
          </a:stretch>
        </p:blipFill>
        <p:spPr bwMode="auto">
          <a:xfrm>
            <a:off x="611560" y="2420888"/>
            <a:ext cx="82809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2304256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caso si tratti di un periodico scegliere al momento della creazione della copia il Tipo citazione “Book”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Compilare solo i campi “Titolo”, “Luogo”, “Editore” e lascare selezionato Escludi dal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publishing</a:t>
            </a: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Anche qui si consiglia di far seguire al titolo la collocazione</a:t>
            </a: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32</a:t>
            </a:fld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9681" t="24235" r="29722" b="28516"/>
          <a:stretch>
            <a:fillRect/>
          </a:stretch>
        </p:blipFill>
        <p:spPr bwMode="auto">
          <a:xfrm>
            <a:off x="683568" y="2708920"/>
            <a:ext cx="78843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3995936" y="3573016"/>
            <a:ext cx="1641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Coll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. Per VII 25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2304256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Nella sezione dedicata a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holdings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 copie selezionare, oltre alla Location corretta, il tipo di materiale “Fascicolo rilegato (ISSBD)”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Dare quindi Salva</a:t>
            </a:r>
          </a:p>
          <a:p>
            <a:pPr lvl="1">
              <a:buNone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33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1895" t="56719" r="36082" b="16703"/>
          <a:stretch>
            <a:fillRect/>
          </a:stretch>
        </p:blipFill>
        <p:spPr bwMode="auto">
          <a:xfrm>
            <a:off x="971600" y="2636912"/>
            <a:ext cx="67687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2304256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Quando si visualizza il record appena creato, dai puntini visualizzare le copie</a:t>
            </a:r>
          </a:p>
          <a:p>
            <a:pPr lvl="1">
              <a:buNone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34</a:t>
            </a:fld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958" t="38188" r="62729" b="28344"/>
          <a:stretch>
            <a:fillRect/>
          </a:stretch>
        </p:blipFill>
        <p:spPr bwMode="auto">
          <a:xfrm>
            <a:off x="611560" y="2564904"/>
            <a:ext cx="564627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74905" t="37203" r="14861" b="25391"/>
          <a:stretch>
            <a:fillRect/>
          </a:stretch>
        </p:blipFill>
        <p:spPr bwMode="auto">
          <a:xfrm>
            <a:off x="6418773" y="2996952"/>
            <a:ext cx="171711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2304256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Editare la copia appena creata</a:t>
            </a:r>
          </a:p>
          <a:p>
            <a:pPr lvl="1">
              <a:buNone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35</a:t>
            </a:fld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0235" t="24235" r="52966" b="32453"/>
          <a:stretch>
            <a:fillRect/>
          </a:stretch>
        </p:blipFill>
        <p:spPr bwMode="auto">
          <a:xfrm>
            <a:off x="467544" y="2060848"/>
            <a:ext cx="47880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74706" t="56719" r="12565" b="6250"/>
          <a:stretch>
            <a:fillRect/>
          </a:stretch>
        </p:blipFill>
        <p:spPr bwMode="auto">
          <a:xfrm>
            <a:off x="5796135" y="2204864"/>
            <a:ext cx="246536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1008112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Compilare i campi: 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Numerazione A, Cronologia  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Descrizione, quindi salvare</a:t>
            </a:r>
          </a:p>
          <a:p>
            <a:pPr lvl="1">
              <a:buNone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36</a:t>
            </a:fld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1895" t="30141" r="25014" b="10797"/>
          <a:stretch>
            <a:fillRect/>
          </a:stretch>
        </p:blipFill>
        <p:spPr bwMode="auto">
          <a:xfrm>
            <a:off x="323528" y="1916832"/>
            <a:ext cx="82089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1610855" y="3938572"/>
            <a:ext cx="694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25-27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1944216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E’ comunque necessario, anche in questo caso, editare la holding inserendo i dati di collocazione come si è fatto in caso di monografia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 termine dell’operazione, ecco come verrà visualizzato il record appena creato</a:t>
            </a:r>
          </a:p>
          <a:p>
            <a:pPr lvl="1">
              <a:buNone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37</a:t>
            </a:fld>
            <a:endParaRPr lang="it-IT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3040" t="49828" r="29722" b="17688"/>
          <a:stretch>
            <a:fillRect/>
          </a:stretch>
        </p:blipFill>
        <p:spPr bwMode="auto">
          <a:xfrm>
            <a:off x="147886" y="2492896"/>
            <a:ext cx="874846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483" y="1052736"/>
            <a:ext cx="8229600" cy="1944216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Anche in questo caso sarà opportuno modificare poi il record di holding inserendo la collocazione ed eventualmente modificando il tipo di collocazione</a:t>
            </a: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38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23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76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Ricerca per Copie fisiche vs Ricerca per Titoli fisici vs Ricerca per Tutti i titoli</a:t>
            </a:r>
          </a:p>
          <a:p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Una ricerca per copie fisiche estrae come risultato le singole copie fisiche: se di un titolo esistono 4 copie, verranno presentati 4 risultati e sarà possibile intervenire in modifica direttamente sulla singola copia</a:t>
            </a:r>
            <a:endParaRPr lang="it-IT" sz="2200" b="1" dirty="0" smtClean="0">
              <a:solidFill>
                <a:srgbClr val="C00000"/>
              </a:solidFill>
              <a:ea typeface="Verdana" pitchFamily="34" charset="0"/>
              <a:cs typeface="Verdana" pitchFamily="34" charset="0"/>
            </a:endParaRPr>
          </a:p>
          <a:p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Una ricerca per Titoli fisici estrae come risultato i record bibliografici che hanno almeno una holding e una copia associata. Si può comunque arrivare alla singola copia da modificare</a:t>
            </a:r>
          </a:p>
          <a:p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Una ricerca per Tutti i titoli estrae sia i record con una copia fisica, sia i record di materiale elettronico, privi di copia</a:t>
            </a:r>
          </a:p>
          <a:p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Es. Ricerca per titolo“</a:t>
            </a:r>
            <a:r>
              <a:rPr lang="it-IT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History</a:t>
            </a:r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it-IT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of</a:t>
            </a:r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 England”</a:t>
            </a:r>
            <a:b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</a:br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Copie fisiche-&gt;300 risultati listati</a:t>
            </a:r>
            <a:b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</a:br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Titoli fisici-&gt;192 risultati</a:t>
            </a:r>
            <a:b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</a:br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Tutti i titoli-&gt;295 risultati</a:t>
            </a:r>
          </a:p>
          <a:p>
            <a:endParaRPr lang="it-IT" sz="2200" dirty="0" smtClean="0">
              <a:solidFill>
                <a:schemeClr val="tx1">
                  <a:lumMod val="95000"/>
                  <a:lumOff val="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lvl="1">
              <a:buNone/>
            </a:pPr>
            <a:endParaRPr lang="it-IT" dirty="0" smtClean="0"/>
          </a:p>
          <a:p>
            <a:pPr lvl="1">
              <a:buNone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 modificare una copia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0808"/>
          </a:xfrm>
        </p:spPr>
        <p:txBody>
          <a:bodyPr>
            <a:normAutofit fontScale="92500" lnSpcReduction="20000"/>
          </a:bodyPr>
          <a:lstStyle/>
          <a:p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Supponiamo di voler inserire un nuovo </a:t>
            </a:r>
            <a:r>
              <a:rPr lang="it-IT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barcode</a:t>
            </a:r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 in una copia</a:t>
            </a:r>
          </a:p>
          <a:p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Ricercare la copia con una ricerca di tipo </a:t>
            </a:r>
            <a:r>
              <a:rPr lang="it-IT" sz="22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Copie fisiche</a:t>
            </a:r>
          </a:p>
          <a:p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I parametri di ricerca possono essere il </a:t>
            </a:r>
            <a:r>
              <a:rPr lang="it-IT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barcode</a:t>
            </a:r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, il titolo, il numero di ISBN, o altro, ma solo il </a:t>
            </a:r>
            <a:r>
              <a:rPr lang="it-IT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barcode</a:t>
            </a:r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 darà un risultato univoco.</a:t>
            </a:r>
          </a:p>
          <a:p>
            <a:r>
              <a:rPr lang="it-IT" sz="2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Se si utilizza il parametro Parole chiave tutti questi campi sono compresi nella ricerca</a:t>
            </a:r>
          </a:p>
          <a:p>
            <a:endParaRPr lang="it-IT" sz="2200" dirty="0" smtClean="0">
              <a:solidFill>
                <a:schemeClr val="tx1">
                  <a:lumMod val="95000"/>
                  <a:lumOff val="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endParaRPr lang="it-IT" sz="2200" dirty="0" smtClean="0">
              <a:solidFill>
                <a:schemeClr val="tx1">
                  <a:lumMod val="95000"/>
                  <a:lumOff val="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lvl="1">
              <a:buNone/>
            </a:pPr>
            <a:endParaRPr lang="it-IT" dirty="0" smtClean="0"/>
          </a:p>
          <a:p>
            <a:pPr lvl="1">
              <a:buNone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15216" t="11438" r="46044" b="72812"/>
          <a:stretch>
            <a:fillRect/>
          </a:stretch>
        </p:blipFill>
        <p:spPr bwMode="auto">
          <a:xfrm>
            <a:off x="323528" y="4005064"/>
            <a:ext cx="819091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764704"/>
            <a:ext cx="8229600" cy="748680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Cliccare su Edita copia</a:t>
            </a:r>
          </a:p>
          <a:p>
            <a:endParaRPr lang="it-IT" sz="2200" dirty="0" smtClean="0">
              <a:solidFill>
                <a:schemeClr val="tx1">
                  <a:lumMod val="95000"/>
                  <a:lumOff val="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endParaRPr lang="it-IT" sz="2200" dirty="0" smtClean="0">
              <a:solidFill>
                <a:schemeClr val="tx1">
                  <a:lumMod val="95000"/>
                  <a:lumOff val="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lvl="1">
              <a:buNone/>
            </a:pPr>
            <a:endParaRPr lang="it-IT" dirty="0" smtClean="0"/>
          </a:p>
          <a:p>
            <a:pPr lvl="1">
              <a:buNone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3040" t="19313" r="20586" b="23594"/>
          <a:stretch>
            <a:fillRect/>
          </a:stretch>
        </p:blipFill>
        <p:spPr bwMode="auto">
          <a:xfrm>
            <a:off x="152400" y="1556792"/>
            <a:ext cx="87484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2592288"/>
          </a:xfrm>
        </p:spPr>
        <p:txBody>
          <a:bodyPr>
            <a:normAutofit fontScale="85000" lnSpcReduction="20000"/>
          </a:bodyPr>
          <a:lstStyle/>
          <a:p>
            <a:r>
              <a:rPr lang="it-IT" sz="25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Nella schermata che si presenta è possibile modificare il </a:t>
            </a:r>
            <a:r>
              <a:rPr lang="it-IT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barcode</a:t>
            </a:r>
            <a:endParaRPr lang="it-IT" sz="2500" dirty="0" smtClean="0">
              <a:solidFill>
                <a:schemeClr val="tx1">
                  <a:lumMod val="95000"/>
                  <a:lumOff val="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r>
              <a:rPr lang="it-IT" sz="25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Inserire un numero di inventario e una data di </a:t>
            </a:r>
            <a:r>
              <a:rPr lang="it-IT" sz="25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inventario*</a:t>
            </a:r>
            <a:endParaRPr lang="it-IT" sz="2500" dirty="0" smtClean="0">
              <a:solidFill>
                <a:schemeClr val="tx1">
                  <a:lumMod val="95000"/>
                  <a:lumOff val="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r>
              <a:rPr lang="it-IT" sz="25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Modificare la policy di copia: per esempio, se in una location prestabile si vuole rendere una determinata copia prestabile solo in giornata, o per i week-end</a:t>
            </a:r>
          </a:p>
          <a:p>
            <a:r>
              <a:rPr lang="it-IT" sz="25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E’ anche possibile inserire un numero identificativo di copia e una descrizione copia in caso di più copie dello stesso volume, oppure una numerazione di volume e una descrizione del volume in caso di opere in più volumi descritte in un unico record</a:t>
            </a:r>
          </a:p>
          <a:p>
            <a:endParaRPr lang="it-IT" sz="2200" dirty="0" smtClean="0">
              <a:solidFill>
                <a:schemeClr val="tx1">
                  <a:lumMod val="95000"/>
                  <a:lumOff val="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endParaRPr lang="it-IT" sz="2200" dirty="0" smtClean="0">
              <a:solidFill>
                <a:schemeClr val="tx1">
                  <a:lumMod val="95000"/>
                  <a:lumOff val="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lvl="1">
              <a:buNone/>
            </a:pPr>
            <a:endParaRPr lang="it-IT" dirty="0" smtClean="0"/>
          </a:p>
          <a:p>
            <a:pPr lvl="1">
              <a:buNone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l="10153" t="18875" r="22882" b="26985"/>
          <a:stretch>
            <a:fillRect/>
          </a:stretch>
        </p:blipFill>
        <p:spPr bwMode="auto">
          <a:xfrm>
            <a:off x="179512" y="3068960"/>
            <a:ext cx="87129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1368152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Verdana" pitchFamily="34" charset="0"/>
                <a:cs typeface="Verdana" pitchFamily="34" charset="0"/>
              </a:rPr>
              <a:t>E’ anche possibile inserire una localizzazione e una collocazione temporanea, in caso di spostamenti per ricollocazione </a:t>
            </a:r>
          </a:p>
          <a:p>
            <a:endParaRPr lang="it-IT" sz="2200" dirty="0" smtClean="0">
              <a:solidFill>
                <a:schemeClr val="tx1">
                  <a:lumMod val="95000"/>
                  <a:lumOff val="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endParaRPr lang="it-IT" sz="2200" dirty="0" smtClean="0">
              <a:solidFill>
                <a:schemeClr val="tx1">
                  <a:lumMod val="95000"/>
                  <a:lumOff val="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lvl="1">
              <a:buNone/>
            </a:pPr>
            <a:endParaRPr lang="it-IT" dirty="0" smtClean="0"/>
          </a:p>
          <a:p>
            <a:pPr lvl="1">
              <a:buNone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10706" t="26375" r="23989" b="13579"/>
          <a:stretch>
            <a:fillRect/>
          </a:stretch>
        </p:blipFill>
        <p:spPr bwMode="auto">
          <a:xfrm>
            <a:off x="323528" y="1916832"/>
            <a:ext cx="849694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1835696" y="2346446"/>
            <a:ext cx="148630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0" dirty="0" err="1" smtClean="0"/>
              <a:t>aaaaaaaaaaaaaa</a:t>
            </a:r>
            <a:endParaRPr lang="it-IT" b="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660232" y="2346446"/>
            <a:ext cx="148630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0" dirty="0" err="1" smtClean="0"/>
              <a:t>aaaaaaaaaaaaaa</a:t>
            </a:r>
            <a:endParaRPr lang="it-IT" b="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23928" y="1196167"/>
            <a:ext cx="475999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0F"/>
                </a:solidFill>
              </a:rPr>
              <a:t>NB: dal momento che nel corso degli anni si sono succedute diverse serie inventariali (es. 123456, PRE2012 123456, GE0123456</a:t>
            </a:r>
            <a:r>
              <a:rPr lang="it-IT" dirty="0">
                <a:solidFill>
                  <a:srgbClr val="00000F"/>
                </a:solidFill>
              </a:rPr>
              <a:t>, </a:t>
            </a:r>
            <a:r>
              <a:rPr lang="it-IT" dirty="0" smtClean="0">
                <a:solidFill>
                  <a:srgbClr val="00000F"/>
                </a:solidFill>
              </a:rPr>
              <a:t>UNIGE0123456) per la trascrizione dalla copia o l’inserimento ex novo del numero di inventario e della data seguire le indicazioni del referente back office</a:t>
            </a:r>
            <a:endParaRPr lang="it-IT" dirty="0">
              <a:solidFill>
                <a:srgbClr val="00000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Come modificare una holding nel caso sia necessario modificare la collocazione 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1728192"/>
          </a:xfrm>
        </p:spPr>
        <p:txBody>
          <a:bodyPr>
            <a:normAutofit fontScale="850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collocazione è un dato di Holding, come pure lo sono la Biblioteca e la Location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 modificare una collocazione è consigliabile eseguire una ricerca per </a:t>
            </a:r>
            <a:r>
              <a:rPr lang="it-IT" b="1" dirty="0" smtClean="0">
                <a:solidFill>
                  <a:srgbClr val="C00000"/>
                </a:solidFill>
              </a:rPr>
              <a:t>titoli fisici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Cliccare quindi su Holding</a:t>
            </a:r>
          </a:p>
          <a:p>
            <a:pPr lvl="1">
              <a:buNone/>
            </a:pPr>
            <a:endParaRPr lang="it-IT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E902-F22B-4FF9-B99B-44EA9D455538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6088" t="35063" r="45210" b="43281"/>
          <a:stretch>
            <a:fillRect/>
          </a:stretch>
        </p:blipFill>
        <p:spPr bwMode="auto">
          <a:xfrm>
            <a:off x="395536" y="3501008"/>
            <a:ext cx="66247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76646" t="35063" r="16985" b="43281"/>
          <a:stretch>
            <a:fillRect/>
          </a:stretch>
        </p:blipFill>
        <p:spPr bwMode="auto">
          <a:xfrm>
            <a:off x="7524328" y="3429000"/>
            <a:ext cx="8286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8153</TotalTime>
  <Words>1966</Words>
  <Application>Microsoft Office PowerPoint</Application>
  <PresentationFormat>Presentazione su schermo (4:3)</PresentationFormat>
  <Paragraphs>281</Paragraphs>
  <Slides>38</Slides>
  <Notes>38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4" baseType="lpstr">
      <vt:lpstr>Arial</vt:lpstr>
      <vt:lpstr>Calibri</vt:lpstr>
      <vt:lpstr>Tahoma</vt:lpstr>
      <vt:lpstr>Verdana</vt:lpstr>
      <vt:lpstr>Wingdings</vt:lpstr>
      <vt:lpstr>Tema di Office</vt:lpstr>
      <vt:lpstr>Alma: gestione copie e holdings</vt:lpstr>
      <vt:lpstr>Indice delle slide</vt:lpstr>
      <vt:lpstr>Copie e holdings</vt:lpstr>
      <vt:lpstr>Presentazione standard di PowerPoint</vt:lpstr>
      <vt:lpstr>Come modificare una copia</vt:lpstr>
      <vt:lpstr>Presentazione standard di PowerPoint</vt:lpstr>
      <vt:lpstr>Presentazione standard di PowerPoint</vt:lpstr>
      <vt:lpstr>Presentazione standard di PowerPoint</vt:lpstr>
      <vt:lpstr>Come modificare una holding nel caso sia necessario modificare la collocazione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Come aggiungere una nuova copia a un record già esistente</vt:lpstr>
      <vt:lpstr>Caso 1: La nuova copia viene indirizzata alla stessa location della copia già presente</vt:lpstr>
      <vt:lpstr>Caso 1: La nuova copia viene indirizzata alla stessa location della copia già presente</vt:lpstr>
      <vt:lpstr>Caso 2: La nuova copia viene indirizzata a una nuova location non ancora presente</vt:lpstr>
      <vt:lpstr>Come aggiungere una copia, una holding e un bibliografico in caso di recupero pregresso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modulo ACQ/SER Acquisizioni</dc:title>
  <dc:creator>XXX</dc:creator>
  <cp:lastModifiedBy>Libera Marinelli</cp:lastModifiedBy>
  <cp:revision>845</cp:revision>
  <cp:lastPrinted>2018-05-29T12:03:56Z</cp:lastPrinted>
  <dcterms:created xsi:type="dcterms:W3CDTF">2006-02-21T09:16:02Z</dcterms:created>
  <dcterms:modified xsi:type="dcterms:W3CDTF">2018-06-07T14:54:07Z</dcterms:modified>
</cp:coreProperties>
</file>