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81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8" r:id="rId21"/>
    <p:sldId id="279" r:id="rId22"/>
    <p:sldId id="280" r:id="rId2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3822" autoAdjust="0"/>
  </p:normalViewPr>
  <p:slideViewPr>
    <p:cSldViewPr snapToGrid="0">
      <p:cViewPr varScale="1">
        <p:scale>
          <a:sx n="60" d="100"/>
          <a:sy n="60" d="100"/>
        </p:scale>
        <p:origin x="353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CB7B3-BA0B-4EAE-AB6F-57F223437BB4}" type="datetimeFigureOut">
              <a:rPr lang="it-IT" smtClean="0"/>
              <a:t>21/01/2018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62144-163C-49F0-A83E-22A287B0B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2034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906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959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557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348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047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441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9802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6495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2206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46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189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1771A-7861-4001-AD04-D27B997431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5049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150"/>
          <p:cNvSpPr/>
          <p:nvPr/>
        </p:nvSpPr>
        <p:spPr>
          <a:xfrm flipH="1" flipV="1">
            <a:off x="1476188" y="4916644"/>
            <a:ext cx="9209676" cy="1944793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</p:spPr>
        <p:txBody>
          <a:bodyPr wrap="square" lIns="35717" tIns="35717" rIns="35717" bIns="35717" numCol="1" anchor="ctr">
            <a:noAutofit/>
          </a:bodyPr>
          <a:lstStyle/>
          <a:p>
            <a:endParaRPr/>
          </a:p>
        </p:txBody>
      </p:sp>
      <p:sp>
        <p:nvSpPr>
          <p:cNvPr id="28" name="Shape 151"/>
          <p:cNvSpPr/>
          <p:nvPr/>
        </p:nvSpPr>
        <p:spPr>
          <a:xfrm flipH="1" flipV="1">
            <a:off x="1476187" y="5123478"/>
            <a:ext cx="9205591" cy="178532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1100"/>
              <a:gd name="connsiteX1" fmla="*/ 21600 w 21600"/>
              <a:gd name="connsiteY1" fmla="*/ 0 h 21100"/>
              <a:gd name="connsiteX2" fmla="*/ 21586 w 21600"/>
              <a:gd name="connsiteY2" fmla="*/ 15099 h 21100"/>
              <a:gd name="connsiteX3" fmla="*/ 0 w 21600"/>
              <a:gd name="connsiteY3" fmla="*/ 20172 h 21100"/>
              <a:gd name="connsiteX4" fmla="*/ 0 w 21600"/>
              <a:gd name="connsiteY4" fmla="*/ 0 h 2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1100">
                <a:moveTo>
                  <a:pt x="0" y="0"/>
                </a:moveTo>
                <a:lnTo>
                  <a:pt x="21600" y="0"/>
                </a:lnTo>
                <a:cubicBezTo>
                  <a:pt x="21600" y="5774"/>
                  <a:pt x="21586" y="9325"/>
                  <a:pt x="21586" y="15099"/>
                </a:cubicBezTo>
                <a:cubicBezTo>
                  <a:pt x="10786" y="15099"/>
                  <a:pt x="10800" y="23922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 cap="flat">
            <a:noFill/>
            <a:miter lim="400000"/>
          </a:ln>
          <a:effectLst/>
        </p:spPr>
        <p:txBody>
          <a:bodyPr wrap="square" lIns="35717" tIns="35717" rIns="35717" bIns="35717" numCol="1" anchor="ctr">
            <a:noAutofit/>
          </a:bodyPr>
          <a:lstStyle/>
          <a:p>
            <a:endParaRPr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691780" y="1827407"/>
            <a:ext cx="9144000" cy="2387600"/>
          </a:xfrm>
        </p:spPr>
        <p:txBody>
          <a:bodyPr/>
          <a:lstStyle/>
          <a:p>
            <a:r>
              <a:rPr lang="it-IT" dirty="0" smtClean="0"/>
              <a:t>Organizzazione dei servizi in ALMA</a:t>
            </a:r>
            <a:endParaRPr lang="it-IT" dirty="0"/>
          </a:p>
        </p:txBody>
      </p:sp>
      <p:sp>
        <p:nvSpPr>
          <p:cNvPr id="14" name="Shape 150"/>
          <p:cNvSpPr/>
          <p:nvPr/>
        </p:nvSpPr>
        <p:spPr>
          <a:xfrm>
            <a:off x="1523960" y="4895"/>
            <a:ext cx="9157786" cy="1944793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 w="12700" cap="flat">
            <a:noFill/>
            <a:miter lim="400000"/>
          </a:ln>
          <a:effectLst/>
        </p:spPr>
        <p:txBody>
          <a:bodyPr wrap="square" lIns="35717" tIns="35717" rIns="35717" bIns="35717" numCol="1" anchor="ctr">
            <a:noAutofit/>
          </a:bodyPr>
          <a:lstStyle/>
          <a:p>
            <a:endParaRPr/>
          </a:p>
        </p:txBody>
      </p:sp>
      <p:sp>
        <p:nvSpPr>
          <p:cNvPr id="15" name="Shape 151"/>
          <p:cNvSpPr/>
          <p:nvPr/>
        </p:nvSpPr>
        <p:spPr>
          <a:xfrm>
            <a:off x="1523959" y="-8637"/>
            <a:ext cx="9203806" cy="173795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1100"/>
              <a:gd name="connsiteX1" fmla="*/ 21600 w 21600"/>
              <a:gd name="connsiteY1" fmla="*/ 0 h 21100"/>
              <a:gd name="connsiteX2" fmla="*/ 21586 w 21600"/>
              <a:gd name="connsiteY2" fmla="*/ 15099 h 21100"/>
              <a:gd name="connsiteX3" fmla="*/ 0 w 21600"/>
              <a:gd name="connsiteY3" fmla="*/ 20172 h 21100"/>
              <a:gd name="connsiteX4" fmla="*/ 0 w 21600"/>
              <a:gd name="connsiteY4" fmla="*/ 0 h 2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1100">
                <a:moveTo>
                  <a:pt x="0" y="0"/>
                </a:moveTo>
                <a:lnTo>
                  <a:pt x="21600" y="0"/>
                </a:lnTo>
                <a:cubicBezTo>
                  <a:pt x="21600" y="5774"/>
                  <a:pt x="21586" y="9325"/>
                  <a:pt x="21586" y="15099"/>
                </a:cubicBezTo>
                <a:cubicBezTo>
                  <a:pt x="10786" y="15099"/>
                  <a:pt x="10800" y="23922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 cap="flat">
            <a:noFill/>
            <a:miter lim="400000"/>
          </a:ln>
          <a:effectLst/>
        </p:spPr>
        <p:txBody>
          <a:bodyPr wrap="square" lIns="35717" tIns="35717" rIns="35717" bIns="35717" numCol="1" anchor="ctr">
            <a:noAutofit/>
          </a:bodyPr>
          <a:lstStyle/>
          <a:p>
            <a:endParaRPr/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2209800" y="5875859"/>
            <a:ext cx="4320540" cy="25279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200" dirty="0" smtClean="0">
                <a:solidFill>
                  <a:schemeClr val="bg1"/>
                </a:solidFill>
              </a:rPr>
              <a:t>Antonio Scolari</a:t>
            </a:r>
            <a:endParaRPr lang="it-IT" sz="1200" dirty="0">
              <a:solidFill>
                <a:schemeClr val="bg1"/>
              </a:solidFill>
            </a:endParaRPr>
          </a:p>
        </p:txBody>
      </p:sp>
      <p:pic>
        <p:nvPicPr>
          <p:cNvPr id="20" name="Immagine 19" descr="Logo_unige_scrittabianca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321" y="121360"/>
            <a:ext cx="2253358" cy="1188363"/>
          </a:xfrm>
          <a:prstGeom prst="rect">
            <a:avLst/>
          </a:prstGeom>
        </p:spPr>
      </p:pic>
      <p:sp>
        <p:nvSpPr>
          <p:cNvPr id="29" name="Sottotitolo 2"/>
          <p:cNvSpPr txBox="1">
            <a:spLocks/>
          </p:cNvSpPr>
          <p:nvPr/>
        </p:nvSpPr>
        <p:spPr>
          <a:xfrm>
            <a:off x="2209800" y="6235483"/>
            <a:ext cx="4320540" cy="25279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200" dirty="0" smtClean="0">
                <a:solidFill>
                  <a:schemeClr val="bg1"/>
                </a:solidFill>
              </a:rPr>
              <a:t>Servizio SBA</a:t>
            </a:r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31" name="Sottotitolo 2"/>
          <p:cNvSpPr txBox="1">
            <a:spLocks/>
          </p:cNvSpPr>
          <p:nvPr/>
        </p:nvSpPr>
        <p:spPr>
          <a:xfrm>
            <a:off x="5976257" y="5875857"/>
            <a:ext cx="4259944" cy="24202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sz="1200" dirty="0" smtClean="0">
                <a:solidFill>
                  <a:schemeClr val="bg1"/>
                </a:solidFill>
              </a:rPr>
              <a:t>23-01-2018</a:t>
            </a:r>
            <a:endParaRPr 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20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Le eccezioni nelle localizzazioni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68741"/>
            <a:ext cx="10515600" cy="4583055"/>
          </a:xfrm>
        </p:spPr>
        <p:txBody>
          <a:bodyPr>
            <a:noAutofit/>
          </a:bodyPr>
          <a:lstStyle/>
          <a:p>
            <a:r>
              <a:rPr lang="it-IT" sz="3200" dirty="0" smtClean="0"/>
              <a:t>All’interno delle localizzazioni è possibile avere dello eccezioni </a:t>
            </a:r>
          </a:p>
          <a:p>
            <a:r>
              <a:rPr lang="it-IT" sz="3200" dirty="0" smtClean="0"/>
              <a:t>L’eccezione è gestita a livello di policy di copia</a:t>
            </a:r>
          </a:p>
          <a:p>
            <a:r>
              <a:rPr lang="it-IT" sz="3200" dirty="0" smtClean="0"/>
              <a:t>Sono possibili queste eccezioni: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sz="3200" b="1" dirty="0" smtClean="0">
                <a:solidFill>
                  <a:srgbClr val="0070C0"/>
                </a:solidFill>
              </a:rPr>
              <a:t>Prestabile in giornata (ex 01 e 02 di Aleph)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sz="3200" b="1" dirty="0" smtClean="0">
                <a:solidFill>
                  <a:srgbClr val="00B050"/>
                </a:solidFill>
              </a:rPr>
              <a:t>Prestabile in weekend (ex 08 di Aleph)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sz="3200" b="1" dirty="0" smtClean="0">
                <a:solidFill>
                  <a:srgbClr val="FFC000"/>
                </a:solidFill>
              </a:rPr>
              <a:t>Prestabile 1 settimana ( ex 43 di Aleph), </a:t>
            </a:r>
            <a:r>
              <a:rPr lang="it-IT" sz="3200" b="1" u="sng" dirty="0" smtClean="0">
                <a:solidFill>
                  <a:srgbClr val="FFC000"/>
                </a:solidFill>
              </a:rPr>
              <a:t>ma 10 gg.</a:t>
            </a:r>
          </a:p>
          <a:p>
            <a:pPr marL="228600" lvl="1">
              <a:spcBef>
                <a:spcPts val="1000"/>
              </a:spcBef>
            </a:pPr>
            <a:r>
              <a:rPr lang="it-IT" sz="3200" dirty="0" smtClean="0">
                <a:solidFill>
                  <a:srgbClr val="FF0000"/>
                </a:solidFill>
              </a:rPr>
              <a:t>Solo queste policy di copia PREVALGONO sulla politica della location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3576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Item policy migrazione e a regine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Tutte le copie  migrate hanno (per ora) l’item policy, </a:t>
            </a:r>
            <a:r>
              <a:rPr lang="it-IT" sz="3600" b="1" dirty="0" smtClean="0"/>
              <a:t>ma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3600" dirty="0" smtClean="0"/>
              <a:t>Nelle nuove copie create su Alma non si metterà item policy se non per le eccezioni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3600" dirty="0"/>
              <a:t> </a:t>
            </a:r>
            <a:r>
              <a:rPr lang="it-IT" sz="3600" dirty="0" smtClean="0"/>
              <a:t>Gli item policy diversi dai 3 citati sono </a:t>
            </a:r>
            <a:r>
              <a:rPr lang="it-IT" sz="3600" b="1" dirty="0" smtClean="0"/>
              <a:t>INUTILI</a:t>
            </a:r>
            <a:r>
              <a:rPr lang="it-IT" sz="3600" dirty="0" smtClean="0"/>
              <a:t> perché non hanno alcuna influenza sulla circolazione</a:t>
            </a:r>
            <a:endParaRPr lang="it-IT" sz="360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8150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</a:t>
            </a:r>
            <a:r>
              <a:rPr lang="it-IT" dirty="0" smtClean="0"/>
              <a:t>Esempi </a:t>
            </a:r>
            <a:r>
              <a:rPr lang="it-IT" dirty="0"/>
              <a:t>di Politica di circolazione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90597" y="4138481"/>
            <a:ext cx="5754448" cy="2217869"/>
          </a:xfrm>
          <a:ln w="25400">
            <a:solidFill>
              <a:srgbClr val="0070C0"/>
            </a:solidFill>
          </a:ln>
        </p:spPr>
        <p:txBody>
          <a:bodyPr/>
          <a:lstStyle/>
          <a:p>
            <a:r>
              <a:rPr lang="it-IT" dirty="0"/>
              <a:t>Esempio </a:t>
            </a:r>
            <a:r>
              <a:rPr lang="it-IT" dirty="0" smtClean="0"/>
              <a:t>2 </a:t>
            </a:r>
            <a:r>
              <a:rPr lang="it-IT" dirty="0"/>
              <a:t>– Una copia con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Localizzazione holding:  </a:t>
            </a:r>
            <a:r>
              <a:rPr lang="it-IT" b="1" dirty="0">
                <a:solidFill>
                  <a:srgbClr val="0070C0"/>
                </a:solidFill>
              </a:rPr>
              <a:t>Prestabile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Item policy: </a:t>
            </a:r>
            <a:r>
              <a:rPr lang="it-IT" b="1" dirty="0">
                <a:solidFill>
                  <a:srgbClr val="00B050"/>
                </a:solidFill>
              </a:rPr>
              <a:t>08 (Prestabile </a:t>
            </a:r>
            <a:r>
              <a:rPr lang="it-IT" b="1" dirty="0" err="1">
                <a:solidFill>
                  <a:srgbClr val="00B050"/>
                </a:solidFill>
              </a:rPr>
              <a:t>wekend</a:t>
            </a:r>
            <a:r>
              <a:rPr lang="it-IT" b="1" dirty="0">
                <a:solidFill>
                  <a:srgbClr val="00B050"/>
                </a:solidFill>
              </a:rPr>
              <a:t>)</a:t>
            </a:r>
          </a:p>
          <a:p>
            <a:r>
              <a:rPr lang="it-IT" b="1" u="sng" dirty="0" smtClean="0">
                <a:solidFill>
                  <a:srgbClr val="FF0000"/>
                </a:solidFill>
              </a:rPr>
              <a:t>La </a:t>
            </a:r>
            <a:r>
              <a:rPr lang="it-IT" b="1" u="sng" dirty="0">
                <a:solidFill>
                  <a:srgbClr val="FF0000"/>
                </a:solidFill>
              </a:rPr>
              <a:t>copia è </a:t>
            </a:r>
            <a:r>
              <a:rPr lang="it-IT" b="1" u="sng" dirty="0" smtClean="0">
                <a:solidFill>
                  <a:srgbClr val="FF0000"/>
                </a:solidFill>
              </a:rPr>
              <a:t>PRESTABILE per weekend</a:t>
            </a:r>
            <a:endParaRPr lang="it-IT" b="1" u="sng" dirty="0">
              <a:solidFill>
                <a:srgbClr val="FF0000"/>
              </a:solidFill>
            </a:endParaRP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12</a:t>
            </a:fld>
            <a:endParaRPr lang="it-IT"/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990598" y="1805649"/>
            <a:ext cx="5754447" cy="2217869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smtClean="0"/>
              <a:t>Esempio 1 – Una copia con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 smtClean="0"/>
              <a:t>Localizzazione holding:  </a:t>
            </a:r>
            <a:r>
              <a:rPr lang="it-IT" b="1" dirty="0" smtClean="0">
                <a:solidFill>
                  <a:srgbClr val="0070C0"/>
                </a:solidFill>
              </a:rPr>
              <a:t>Prestabile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 smtClean="0"/>
              <a:t>Item policy: </a:t>
            </a:r>
            <a:r>
              <a:rPr lang="it-IT" b="1" dirty="0" smtClean="0">
                <a:solidFill>
                  <a:srgbClr val="00B050"/>
                </a:solidFill>
              </a:rPr>
              <a:t>92 (Non prestabile)</a:t>
            </a:r>
          </a:p>
          <a:p>
            <a:r>
              <a:rPr lang="it-IT" b="1" u="sng" dirty="0" smtClean="0">
                <a:solidFill>
                  <a:srgbClr val="FF0000"/>
                </a:solidFill>
              </a:rPr>
              <a:t>La copia è PRESTABILE</a:t>
            </a:r>
          </a:p>
          <a:p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7592036" y="1972411"/>
            <a:ext cx="3858936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3200" dirty="0" smtClean="0"/>
              <a:t>Prevale la location, perché l’item policy non è un’ eccezione</a:t>
            </a:r>
            <a:endParaRPr lang="it-IT" sz="32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7494864" y="4164380"/>
            <a:ext cx="3858936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3200" dirty="0" smtClean="0"/>
              <a:t>Prevale l’item policy, perché l’item policy è un’ eccezione</a:t>
            </a:r>
            <a:endParaRPr lang="it-IT" sz="3200" dirty="0"/>
          </a:p>
        </p:txBody>
      </p:sp>
      <p:cxnSp>
        <p:nvCxnSpPr>
          <p:cNvPr id="16" name="Connettore 2 15"/>
          <p:cNvCxnSpPr/>
          <p:nvPr/>
        </p:nvCxnSpPr>
        <p:spPr>
          <a:xfrm flipH="1">
            <a:off x="6852621" y="2757241"/>
            <a:ext cx="642243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 flipH="1">
            <a:off x="6852620" y="4949210"/>
            <a:ext cx="642243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0415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animBg="1"/>
      <p:bldP spid="7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Termine di Utilizzo (TOU)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3600" dirty="0" smtClean="0"/>
              <a:t>La circolazione si compone: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3600" dirty="0" smtClean="0"/>
              <a:t>  delle location (+ eccezioni)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3600" dirty="0" smtClean="0"/>
              <a:t>  delle tipologie di utenti</a:t>
            </a:r>
          </a:p>
          <a:p>
            <a:r>
              <a:rPr lang="it-IT" sz="4000" dirty="0" smtClean="0"/>
              <a:t> La medesima copia può essere prestabile:</a:t>
            </a:r>
          </a:p>
          <a:p>
            <a:pPr lvl="1"/>
            <a:r>
              <a:rPr lang="it-IT" sz="3600" dirty="0" smtClean="0"/>
              <a:t> per un dipendente per 60 giorni</a:t>
            </a:r>
          </a:p>
          <a:p>
            <a:pPr lvl="1"/>
            <a:r>
              <a:rPr lang="it-IT" sz="3600" dirty="0" smtClean="0"/>
              <a:t> per uno studente per 21 giorni</a:t>
            </a:r>
          </a:p>
          <a:p>
            <a:r>
              <a:rPr lang="it-IT" sz="4000" dirty="0" smtClean="0">
                <a:solidFill>
                  <a:srgbClr val="0070C0"/>
                </a:solidFill>
              </a:rPr>
              <a:t>Le categorie di utenti sono le medesime di ALEPH</a:t>
            </a:r>
          </a:p>
          <a:p>
            <a:pPr lvl="1"/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4115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Categorie utenti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442906"/>
            <a:ext cx="10515600" cy="4734057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Biblioteca</a:t>
            </a:r>
          </a:p>
          <a:p>
            <a:r>
              <a:rPr lang="it-IT" dirty="0"/>
              <a:t>Dipendenti</a:t>
            </a:r>
          </a:p>
          <a:p>
            <a:r>
              <a:rPr lang="it-IT" dirty="0"/>
              <a:t>Dottorandi/Post-doc/</a:t>
            </a:r>
            <a:r>
              <a:rPr lang="it-IT" dirty="0" err="1"/>
              <a:t>Perfez</a:t>
            </a:r>
            <a:r>
              <a:rPr lang="it-IT" dirty="0"/>
              <a:t>./</a:t>
            </a:r>
            <a:r>
              <a:rPr lang="it-IT" dirty="0" err="1"/>
              <a:t>Bors</a:t>
            </a:r>
            <a:r>
              <a:rPr lang="it-IT" dirty="0"/>
              <a:t>./Master/TFA/PAS</a:t>
            </a:r>
          </a:p>
          <a:p>
            <a:r>
              <a:rPr lang="it-IT" dirty="0"/>
              <a:t>Esterni</a:t>
            </a:r>
          </a:p>
          <a:p>
            <a:r>
              <a:rPr lang="it-IT" dirty="0"/>
              <a:t>Esterni accreditati</a:t>
            </a:r>
          </a:p>
          <a:p>
            <a:r>
              <a:rPr lang="it-IT" dirty="0"/>
              <a:t>Ex dipendenti</a:t>
            </a:r>
          </a:p>
          <a:p>
            <a:r>
              <a:rPr lang="it-IT" dirty="0"/>
              <a:t>Singoli percorsi formativi</a:t>
            </a:r>
          </a:p>
          <a:p>
            <a:r>
              <a:rPr lang="it-IT" dirty="0"/>
              <a:t>Studenti</a:t>
            </a:r>
          </a:p>
          <a:p>
            <a:r>
              <a:rPr lang="it-IT" dirty="0"/>
              <a:t>Studenti Erasmus</a:t>
            </a:r>
          </a:p>
          <a:p>
            <a:r>
              <a:rPr lang="it-IT" dirty="0"/>
              <a:t>Studenti Erasmus non </a:t>
            </a:r>
            <a:r>
              <a:rPr lang="it-IT" dirty="0" err="1"/>
              <a:t>piu'</a:t>
            </a:r>
            <a:r>
              <a:rPr lang="it-IT" dirty="0"/>
              <a:t> in regola</a:t>
            </a:r>
          </a:p>
          <a:p>
            <a:r>
              <a:rPr lang="it-IT" dirty="0"/>
              <a:t>Studenti non </a:t>
            </a:r>
            <a:r>
              <a:rPr lang="it-IT" dirty="0" err="1"/>
              <a:t>piu'</a:t>
            </a:r>
            <a:r>
              <a:rPr lang="it-IT" dirty="0"/>
              <a:t> in regola</a:t>
            </a:r>
          </a:p>
          <a:p>
            <a:r>
              <a:rPr lang="it-IT" dirty="0"/>
              <a:t>Studenti post laurea non </a:t>
            </a:r>
            <a:r>
              <a:rPr lang="it-IT" dirty="0" err="1"/>
              <a:t>piu'</a:t>
            </a:r>
            <a:r>
              <a:rPr lang="it-IT" dirty="0"/>
              <a:t> in regola</a:t>
            </a:r>
          </a:p>
          <a:p>
            <a:r>
              <a:rPr lang="it-IT" dirty="0"/>
              <a:t>Utente Sistema Bibliotecario Urbano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2400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 I risultati attesi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sz="3200" dirty="0" smtClean="0"/>
              <a:t> Riduzione e razionalizzazione delle tipologie di prestito</a:t>
            </a:r>
            <a:endParaRPr lang="it-IT" sz="3200" dirty="0"/>
          </a:p>
          <a:p>
            <a:pPr>
              <a:buFont typeface="Wingdings" panose="05000000000000000000" pitchFamily="2" charset="2"/>
              <a:buChar char="ü"/>
            </a:pPr>
            <a:r>
              <a:rPr lang="it-IT" sz="3200" dirty="0" smtClean="0"/>
              <a:t> Semplificazione e maggiore chiarezza per utenti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3200" dirty="0" smtClean="0"/>
              <a:t> Maggiore facilità gestionale, perché si possono fare cambiamenti a livello di localizzazione, cioè di gruppi anche molto consistenti di copie, e non più a livello della singola copia</a:t>
            </a:r>
            <a:endParaRPr lang="it-IT" sz="320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4635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Novità: eliminazione della stampa ricevute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Viene eliminata la stampa delle ricevute di prestito, agli utenti viene inviata una mail di ricevuta.</a:t>
            </a:r>
          </a:p>
          <a:p>
            <a:r>
              <a:rPr lang="it-IT" b="1" dirty="0" smtClean="0">
                <a:solidFill>
                  <a:srgbClr val="0070C0"/>
                </a:solidFill>
              </a:rPr>
              <a:t>È importante verificare (almeno per i primi tempi) la presenza della mail nella scheda dell’utente ed eventualmente aggiungere quella corretta</a:t>
            </a:r>
          </a:p>
          <a:p>
            <a:r>
              <a:rPr lang="it-IT" dirty="0" smtClean="0"/>
              <a:t>È utile anche verificare / aggiungere il numero di cellulare, prossimamente alcune comunicazioni saranno inviate per SMS</a:t>
            </a:r>
          </a:p>
          <a:p>
            <a:r>
              <a:rPr lang="it-IT" dirty="0" smtClean="0"/>
              <a:t>L’operatore al prestito può comunque vedere sul singolo utente tutte le comunicazioni inviate all’utente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164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Novità: la riserva dei materiali («booking»)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Viene introdotta – accanto alla prenotazione – la possibilità per gli utenti di «riservare» (booking) del materiale sia per la lettura che per il prestito</a:t>
            </a:r>
          </a:p>
          <a:p>
            <a:r>
              <a:rPr lang="it-IT" dirty="0" smtClean="0"/>
              <a:t>La riserva di materiale può essere fatta direttamente da </a:t>
            </a:r>
            <a:r>
              <a:rPr lang="it-IT" i="1" dirty="0" smtClean="0"/>
              <a:t>Uno per Tutto </a:t>
            </a:r>
            <a:r>
              <a:rPr lang="it-IT" dirty="0" smtClean="0"/>
              <a:t>(o anche dall’operatore) su tutto il materiale sia a prestito che non a prestito (la prenotazione vale solo per il materiale in prestito)</a:t>
            </a:r>
          </a:p>
          <a:p>
            <a:r>
              <a:rPr lang="it-IT" dirty="0" smtClean="0"/>
              <a:t>La riserva prevede l’indicazione di un periodo temporale entro cui l’utente verrà a ritirare il materiale.</a:t>
            </a:r>
          </a:p>
          <a:p>
            <a:r>
              <a:rPr lang="it-IT" dirty="0" smtClean="0"/>
              <a:t>L’utente può riservare il materiale con una settimana di anticipo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689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L’utilità della riserva («booking»)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riserva del materiale consente agli utenti di essere certi di trovare in biblioteca il materiale di interesse</a:t>
            </a:r>
          </a:p>
          <a:p>
            <a:r>
              <a:rPr lang="it-IT" dirty="0" smtClean="0"/>
              <a:t>Può semplificare la prese del materiale in magazzino, perché note in anticipo</a:t>
            </a:r>
          </a:p>
          <a:p>
            <a:r>
              <a:rPr lang="it-IT" dirty="0" smtClean="0"/>
              <a:t>Consente di tracciare anche la consultazione di materiale che non viene prestato e di fare emergere servizi «nascosti» della biblioteca</a:t>
            </a:r>
          </a:p>
          <a:p>
            <a:r>
              <a:rPr lang="it-IT" dirty="0" smtClean="0"/>
              <a:t>Potrebbe essere estesa anche a materiali non bibliografici, ad. esempio in qualche università è usata per riservare portatili o </a:t>
            </a:r>
            <a:r>
              <a:rPr lang="it-IT" dirty="0" err="1" smtClean="0"/>
              <a:t>tablet</a:t>
            </a:r>
            <a:r>
              <a:rPr lang="it-IT" dirty="0" smtClean="0"/>
              <a:t> messi a disposizione degli utenti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933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Novità: copie digitali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20687"/>
            <a:ext cx="10515600" cy="4656276"/>
          </a:xfrm>
        </p:spPr>
        <p:txBody>
          <a:bodyPr>
            <a:normAutofit/>
          </a:bodyPr>
          <a:lstStyle/>
          <a:p>
            <a:r>
              <a:rPr lang="it-IT" dirty="0" smtClean="0"/>
              <a:t>È possibile (esc</a:t>
            </a:r>
            <a:r>
              <a:rPr lang="it-IT" dirty="0" smtClean="0"/>
              <a:t>l</a:t>
            </a:r>
            <a:r>
              <a:rPr lang="it-IT" dirty="0" smtClean="0"/>
              <a:t>usivamente per docenti e personale dell’Ateneo) richiedere copie digitali di articoli o monografie</a:t>
            </a:r>
          </a:p>
          <a:p>
            <a:r>
              <a:rPr lang="it-IT" dirty="0" smtClean="0"/>
              <a:t>La richiesta è visibile da </a:t>
            </a:r>
            <a:r>
              <a:rPr lang="it-IT" i="1" dirty="0" smtClean="0"/>
              <a:t>Uno per Tutto </a:t>
            </a:r>
            <a:r>
              <a:rPr lang="it-IT" dirty="0" smtClean="0"/>
              <a:t>solo per le categorie di utenti citati. La richiesta può anche essere creata dall’operatore del prestito</a:t>
            </a:r>
          </a:p>
          <a:p>
            <a:r>
              <a:rPr lang="it-IT" dirty="0" smtClean="0"/>
              <a:t>Nella richiesta è specificato che la copia deve essere nell’ambito dei limiti del 15%. </a:t>
            </a:r>
          </a:p>
          <a:p>
            <a:r>
              <a:rPr lang="it-IT" dirty="0" smtClean="0"/>
              <a:t>Si tratta </a:t>
            </a:r>
            <a:r>
              <a:rPr lang="it-IT" b="1" u="sng" dirty="0" smtClean="0"/>
              <a:t>esclusivamente</a:t>
            </a:r>
            <a:r>
              <a:rPr lang="it-IT" dirty="0" smtClean="0"/>
              <a:t> di copie di materiale posseduto dalle biblioteche e per solo uso personale. </a:t>
            </a:r>
          </a:p>
          <a:p>
            <a:r>
              <a:rPr lang="it-IT" dirty="0" smtClean="0"/>
              <a:t>Consente di tracciare richieste di copie  di fare emergere servizi «nascosti» della biblioteca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983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I servizi da Aleph ad Alma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 smtClean="0"/>
              <a:t>La migrazione ad Alma è un’occasione di ripensamento dei servizi</a:t>
            </a:r>
          </a:p>
          <a:p>
            <a:r>
              <a:rPr lang="it-IT" sz="3200" dirty="0" smtClean="0"/>
              <a:t>Rispetto ad Aleph Alma propone una nuova organizzazione dei materiali e delle collezioni</a:t>
            </a:r>
          </a:p>
          <a:p>
            <a:r>
              <a:rPr lang="it-IT" sz="3200" dirty="0" smtClean="0"/>
              <a:t>In particolare per la circolazione: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3200" dirty="0" smtClean="0"/>
              <a:t> Revisione dei tipi di prestito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3200" dirty="0" smtClean="0"/>
              <a:t> Aggiunta di nuovi servizi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it-IT" sz="3200" dirty="0" smtClean="0"/>
              <a:t> Maggiore automazione dei flussi di lavoro</a:t>
            </a:r>
          </a:p>
          <a:p>
            <a:pPr lvl="1"/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0521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Novità: solleciti e rinnovi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I solleciti vengono ora gestiti in automatico da Alma e inviati ogni giorno</a:t>
            </a:r>
          </a:p>
          <a:p>
            <a:r>
              <a:rPr lang="it-IT" dirty="0" smtClean="0"/>
              <a:t>Sono state create delle regole, che potranno subire modifiche quando vedremo la applicazione pratica:</a:t>
            </a:r>
          </a:p>
          <a:p>
            <a:pPr lvl="1"/>
            <a:r>
              <a:rPr lang="it-IT" dirty="0" smtClean="0"/>
              <a:t>3 </a:t>
            </a:r>
            <a:r>
              <a:rPr lang="it-IT" dirty="0"/>
              <a:t> </a:t>
            </a:r>
            <a:r>
              <a:rPr lang="it-IT" dirty="0" smtClean="0"/>
              <a:t>giorni prima della scadenza viene mandata una mail in cui si ricorda la data di scadenza</a:t>
            </a:r>
          </a:p>
          <a:p>
            <a:pPr lvl="1"/>
            <a:r>
              <a:rPr lang="it-IT" dirty="0" smtClean="0"/>
              <a:t>se il libro è rinnovabile (es. non ci sono richieste) viene rinnovato in automatico</a:t>
            </a:r>
          </a:p>
          <a:p>
            <a:pPr lvl="1"/>
            <a:r>
              <a:rPr lang="it-IT" dirty="0" smtClean="0"/>
              <a:t>Per i prestiti brevi (prestabili in giornata, weekend, </a:t>
            </a:r>
            <a:r>
              <a:rPr lang="it-IT" dirty="0" smtClean="0">
                <a:solidFill>
                  <a:srgbClr val="0070C0"/>
                </a:solidFill>
              </a:rPr>
              <a:t>10 giorni</a:t>
            </a:r>
            <a:r>
              <a:rPr lang="it-IT" dirty="0" smtClean="0"/>
              <a:t>) viene inviato un sollecito il giorno dopo la scadenza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53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Solleciti – 2° parte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 smtClean="0"/>
              <a:t>Viene inviata una richiesta di restituzione prima che il libro sia dichiarato perduto:</a:t>
            </a:r>
          </a:p>
          <a:p>
            <a:pPr lvl="1"/>
            <a:r>
              <a:rPr lang="it-IT" dirty="0" smtClean="0"/>
              <a:t>21 giorni dopo la scadenza per gli studenti e gli esterni</a:t>
            </a:r>
          </a:p>
          <a:p>
            <a:pPr lvl="1"/>
            <a:r>
              <a:rPr lang="it-IT" dirty="0" smtClean="0"/>
              <a:t>50 giorni dopo la scadenza per i dipendenti, i dottorandi, gli esterni accreditati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Viene inviata la notifica di smarrimento del libro e la richiesta di riacquistarlo</a:t>
            </a:r>
          </a:p>
          <a:p>
            <a:pPr lvl="1"/>
            <a:r>
              <a:rPr lang="it-IT" dirty="0" smtClean="0"/>
              <a:t>40 giorni dopo la scadenza </a:t>
            </a:r>
            <a:r>
              <a:rPr lang="it-IT" dirty="0" smtClean="0"/>
              <a:t>per gli studenti e gli esterni</a:t>
            </a:r>
            <a:endParaRPr lang="it-IT" dirty="0" smtClean="0"/>
          </a:p>
          <a:p>
            <a:pPr lvl="1"/>
            <a:r>
              <a:rPr lang="it-IT" dirty="0" smtClean="0"/>
              <a:t>60 giorni dopo la </a:t>
            </a:r>
            <a:r>
              <a:rPr lang="it-IT" dirty="0" smtClean="0"/>
              <a:t>scadenza per i dipendenti, i dottorandi, gli esterni accreditati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>
                <a:solidFill>
                  <a:srgbClr val="FF0000"/>
                </a:solidFill>
              </a:rPr>
              <a:t>All’invio della seconda notifica il libro viene in automatico segnato come perduto e non più disponibile</a:t>
            </a:r>
          </a:p>
          <a:p>
            <a:pPr marL="514350" indent="-514350">
              <a:buFont typeface="+mj-lt"/>
              <a:buAutoNum type="arabicPeriod"/>
            </a:pP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664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Blocchi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Non sono previsti blocchi locali, ma solo blocchi globali che si applicano a tutte le biblioteche</a:t>
            </a:r>
          </a:p>
          <a:p>
            <a:r>
              <a:rPr lang="it-IT" dirty="0" smtClean="0"/>
              <a:t>I blocchi sono quelli ereditati da Aleph:</a:t>
            </a:r>
          </a:p>
          <a:p>
            <a:pPr lvl="1"/>
            <a:r>
              <a:rPr lang="it-IT" dirty="0" smtClean="0"/>
              <a:t>Studente laureato (triennale)</a:t>
            </a:r>
          </a:p>
          <a:p>
            <a:pPr lvl="1"/>
            <a:r>
              <a:rPr lang="it-IT" dirty="0" smtClean="0"/>
              <a:t>Studente laureato (specialistica – magistrale)</a:t>
            </a:r>
            <a:endParaRPr lang="it-IT" dirty="0"/>
          </a:p>
          <a:p>
            <a:pPr lvl="1"/>
            <a:r>
              <a:rPr lang="it-IT" dirty="0" smtClean="0"/>
              <a:t>Fine rapporto</a:t>
            </a:r>
          </a:p>
          <a:p>
            <a:pPr lvl="1"/>
            <a:r>
              <a:rPr lang="it-IT" dirty="0" smtClean="0"/>
              <a:t>Richieste verifiche dalla tua biblioteca</a:t>
            </a:r>
          </a:p>
          <a:p>
            <a:pPr lvl="1"/>
            <a:r>
              <a:rPr lang="it-IT" dirty="0" smtClean="0"/>
              <a:t>Sospensione definitiva per gravi motivi</a:t>
            </a:r>
          </a:p>
          <a:p>
            <a:pPr lvl="1"/>
            <a:r>
              <a:rPr lang="it-IT" dirty="0" smtClean="0"/>
              <a:t>OVERDUE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771A-7861-4001-AD04-D27B997431E1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73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Struttura di Aleph vs Alma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5327708" cy="4351338"/>
          </a:xfrm>
          <a:ln w="19050"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it-IT" sz="3600" i="1" dirty="0" smtClean="0"/>
              <a:t>ALEPH</a:t>
            </a:r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sz="3600" dirty="0" smtClean="0"/>
              <a:t>RECORD BIBLIOGRAFICO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sz="3600" dirty="0" smtClean="0"/>
              <a:t>ITEM</a:t>
            </a:r>
            <a:endParaRPr lang="it-IT" sz="360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941781" y="6322229"/>
            <a:ext cx="4114800" cy="365125"/>
          </a:xfrm>
        </p:spPr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3</a:t>
            </a:fld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6508377" y="1825625"/>
            <a:ext cx="5077609" cy="4216539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600" i="1" dirty="0" smtClean="0"/>
              <a:t>ALMA</a:t>
            </a:r>
          </a:p>
          <a:p>
            <a:endParaRPr lang="it-IT" sz="2800" dirty="0" smtClean="0"/>
          </a:p>
          <a:p>
            <a:pPr algn="ctr"/>
            <a:r>
              <a:rPr lang="it-IT" sz="3200" dirty="0" smtClean="0"/>
              <a:t>RECORD BIBLIOGRAFICO</a:t>
            </a:r>
          </a:p>
          <a:p>
            <a:endParaRPr lang="it-IT" sz="2800" dirty="0" smtClean="0"/>
          </a:p>
          <a:p>
            <a:endParaRPr lang="it-IT" sz="2800" dirty="0"/>
          </a:p>
          <a:p>
            <a:pPr algn="ctr"/>
            <a:r>
              <a:rPr lang="it-IT" sz="2800" b="1" i="1" dirty="0" smtClean="0">
                <a:solidFill>
                  <a:srgbClr val="FF0000"/>
                </a:solidFill>
              </a:rPr>
              <a:t>RECORD DI HOLDING (MARC21</a:t>
            </a:r>
            <a:r>
              <a:rPr lang="it-IT" sz="2800" dirty="0" smtClean="0"/>
              <a:t>)</a:t>
            </a:r>
          </a:p>
          <a:p>
            <a:endParaRPr lang="it-IT" sz="2800" dirty="0"/>
          </a:p>
          <a:p>
            <a:endParaRPr lang="it-IT" sz="2800" dirty="0"/>
          </a:p>
          <a:p>
            <a:pPr algn="ctr"/>
            <a:r>
              <a:rPr lang="it-IT" sz="3200" dirty="0" smtClean="0"/>
              <a:t>ITEM</a:t>
            </a:r>
            <a:endParaRPr lang="it-IT" sz="3200" dirty="0" smtClean="0"/>
          </a:p>
        </p:txBody>
      </p:sp>
      <p:cxnSp>
        <p:nvCxnSpPr>
          <p:cNvPr id="9" name="Connettore 2 8"/>
          <p:cNvCxnSpPr/>
          <p:nvPr/>
        </p:nvCxnSpPr>
        <p:spPr>
          <a:xfrm>
            <a:off x="9036423" y="3303495"/>
            <a:ext cx="0" cy="78194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/>
          <p:nvPr/>
        </p:nvCxnSpPr>
        <p:spPr>
          <a:xfrm>
            <a:off x="3381553" y="3502074"/>
            <a:ext cx="0" cy="1073972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>
            <a:off x="9036423" y="4734278"/>
            <a:ext cx="0" cy="55939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668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llout con freccia in su 12"/>
          <p:cNvSpPr/>
          <p:nvPr/>
        </p:nvSpPr>
        <p:spPr>
          <a:xfrm rot="20686162">
            <a:off x="6253074" y="2015514"/>
            <a:ext cx="2286133" cy="1501479"/>
          </a:xfrm>
          <a:prstGeom prst="upArrowCallou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llout con freccia in su 11"/>
          <p:cNvSpPr/>
          <p:nvPr/>
        </p:nvSpPr>
        <p:spPr>
          <a:xfrm>
            <a:off x="3805764" y="2125444"/>
            <a:ext cx="2396467" cy="2295553"/>
          </a:xfrm>
          <a:prstGeom prst="upArrowCallou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llout con freccia in su 10"/>
          <p:cNvSpPr/>
          <p:nvPr/>
        </p:nvSpPr>
        <p:spPr>
          <a:xfrm rot="1741362">
            <a:off x="1292362" y="2145819"/>
            <a:ext cx="2079790" cy="1400913"/>
          </a:xfrm>
          <a:prstGeom prst="upArrowCallout">
            <a:avLst/>
          </a:prstGeom>
          <a:gradFill>
            <a:gsLst>
              <a:gs pos="18352">
                <a:srgbClr val="E7F0F9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7129" y="224104"/>
            <a:ext cx="10515600" cy="1325563"/>
          </a:xfrm>
        </p:spPr>
        <p:txBody>
          <a:bodyPr/>
          <a:lstStyle/>
          <a:p>
            <a:r>
              <a:rPr lang="it-IT" b="1" dirty="0" smtClean="0"/>
              <a:t>Contenuto della holding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50887"/>
            <a:ext cx="10515600" cy="777726"/>
          </a:xfrm>
        </p:spPr>
        <p:txBody>
          <a:bodyPr>
            <a:normAutofit/>
          </a:bodyPr>
          <a:lstStyle/>
          <a:p>
            <a:pPr marL="742950" indent="-742950">
              <a:buAutoNum type="arabicPlain" startAt="852"/>
            </a:pPr>
            <a:r>
              <a:rPr lang="it-IT" sz="3600" dirty="0" smtClean="0"/>
              <a:t>8</a:t>
            </a:r>
            <a:r>
              <a:rPr lang="it-IT" sz="3600" dirty="0"/>
              <a:t>_ </a:t>
            </a:r>
            <a:r>
              <a:rPr lang="it-IT" sz="3600" dirty="0" smtClean="0"/>
              <a:t>$b </a:t>
            </a:r>
            <a:r>
              <a:rPr lang="it-IT" sz="3600" dirty="0"/>
              <a:t>SCIA </a:t>
            </a:r>
            <a:r>
              <a:rPr lang="it-IT" sz="3600" dirty="0" smtClean="0"/>
              <a:t>$c </a:t>
            </a:r>
            <a:r>
              <a:rPr lang="it-IT" sz="3600" dirty="0"/>
              <a:t>SCIA4 </a:t>
            </a:r>
            <a:r>
              <a:rPr lang="it-IT" sz="3600" dirty="0" smtClean="0"/>
              <a:t>$h DEP30-C-63</a:t>
            </a:r>
          </a:p>
          <a:p>
            <a:pPr marL="0" indent="0">
              <a:buNone/>
            </a:pPr>
            <a:endParaRPr lang="it-IT" sz="360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4</a:t>
            </a:fld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1279263" y="2738288"/>
            <a:ext cx="2302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/>
              <a:t>Biblioteca</a:t>
            </a:r>
            <a:endParaRPr lang="it-IT" sz="32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3746697" y="3323063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/>
              <a:t>Localizzazione</a:t>
            </a:r>
            <a:endParaRPr lang="it-IT" sz="3200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308463" y="2690024"/>
            <a:ext cx="2302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/>
              <a:t>Collocazione</a:t>
            </a:r>
            <a:endParaRPr lang="it-IT" sz="3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838200" y="4882393"/>
            <a:ext cx="1955334" cy="107721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it-IT" sz="3200" dirty="0" smtClean="0"/>
              <a:t>Biblioteca BTM</a:t>
            </a:r>
            <a:endParaRPr lang="it-IT" sz="3200" dirty="0"/>
          </a:p>
        </p:txBody>
      </p:sp>
      <p:cxnSp>
        <p:nvCxnSpPr>
          <p:cNvPr id="14" name="Connettore 2 13"/>
          <p:cNvCxnSpPr/>
          <p:nvPr/>
        </p:nvCxnSpPr>
        <p:spPr>
          <a:xfrm flipH="1">
            <a:off x="4851699" y="4381333"/>
            <a:ext cx="3652" cy="662681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3746697" y="4994049"/>
            <a:ext cx="2455534" cy="1077218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74000">
                <a:schemeClr val="accent2">
                  <a:lumMod val="60000"/>
                  <a:lumOff val="40000"/>
                </a:schemeClr>
              </a:gs>
              <a:gs pos="83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it-IT" sz="3200" dirty="0" smtClean="0"/>
              <a:t>Prestabile 1 settimana</a:t>
            </a:r>
            <a:endParaRPr lang="it-IT" sz="3200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6999577" y="5110174"/>
            <a:ext cx="2650032" cy="584775"/>
          </a:xfrm>
          <a:prstGeom prst="rect">
            <a:avLst/>
          </a:prstGeom>
          <a:gradFill>
            <a:gsLst>
              <a:gs pos="58830">
                <a:schemeClr val="accent6">
                  <a:lumMod val="60000"/>
                  <a:lumOff val="40000"/>
                </a:schemeClr>
              </a:gs>
              <a:gs pos="0">
                <a:schemeClr val="accent6">
                  <a:lumMod val="60000"/>
                  <a:lumOff val="40000"/>
                </a:schemeClr>
              </a:gs>
              <a:gs pos="74000">
                <a:schemeClr val="accent6">
                  <a:lumMod val="60000"/>
                  <a:lumOff val="40000"/>
                </a:schemeClr>
              </a:gs>
              <a:gs pos="83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it-IT" sz="3200" dirty="0"/>
              <a:t>DEP30-C-63</a:t>
            </a:r>
          </a:p>
        </p:txBody>
      </p:sp>
      <p:cxnSp>
        <p:nvCxnSpPr>
          <p:cNvPr id="19" name="Connettore 2 18"/>
          <p:cNvCxnSpPr>
            <a:endCxn id="18" idx="0"/>
          </p:cNvCxnSpPr>
          <p:nvPr/>
        </p:nvCxnSpPr>
        <p:spPr>
          <a:xfrm>
            <a:off x="7675648" y="3476519"/>
            <a:ext cx="648945" cy="1633655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 flipH="1">
            <a:off x="1667435" y="3576497"/>
            <a:ext cx="542365" cy="1251980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774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Contenuto dell’item (copia)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5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318" y="1592706"/>
            <a:ext cx="4668304" cy="4178920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5998128" y="1602297"/>
            <a:ext cx="53556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/>
              <a:t>L’item contiene: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3200" dirty="0" smtClean="0"/>
              <a:t>Il </a:t>
            </a:r>
            <a:r>
              <a:rPr lang="it-IT" sz="3200" dirty="0" err="1" smtClean="0"/>
              <a:t>barcode</a:t>
            </a:r>
            <a:endParaRPr lang="it-IT" sz="32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3200" dirty="0" smtClean="0"/>
              <a:t>Dati di numerazione (+ </a:t>
            </a:r>
            <a:r>
              <a:rPr lang="it-IT" sz="3200" dirty="0" err="1" smtClean="0"/>
              <a:t>vol</a:t>
            </a:r>
            <a:r>
              <a:rPr lang="it-IT" sz="3200" dirty="0" smtClean="0"/>
              <a:t>, periodici)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3200" dirty="0" smtClean="0"/>
              <a:t>Tipo materiale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3200" dirty="0" smtClean="0"/>
              <a:t>Numero e data di ingresso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it-IT" sz="3200" dirty="0" smtClean="0"/>
              <a:t>Policy di copia (</a:t>
            </a:r>
            <a:r>
              <a:rPr lang="it-IT" sz="3200" dirty="0" smtClean="0">
                <a:solidFill>
                  <a:srgbClr val="FF0000"/>
                </a:solidFill>
              </a:rPr>
              <a:t>eventuale</a:t>
            </a:r>
            <a:r>
              <a:rPr lang="it-IT" sz="32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7407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Localizzazione e politica di circolazione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sz="3600" dirty="0" smtClean="0"/>
              <a:t>La </a:t>
            </a:r>
            <a:r>
              <a:rPr lang="it-IT" sz="3600" dirty="0" smtClean="0">
                <a:solidFill>
                  <a:srgbClr val="FF0000"/>
                </a:solidFill>
              </a:rPr>
              <a:t>politica di circolazione </a:t>
            </a:r>
            <a:r>
              <a:rPr lang="it-IT" sz="3600" dirty="0" smtClean="0"/>
              <a:t>è determinata dalla Localizzazione (= Collezione di Aleph)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3600" b="1" dirty="0" smtClean="0">
                <a:solidFill>
                  <a:srgbClr val="0070C0"/>
                </a:solidFill>
              </a:rPr>
              <a:t>Tutte le holding DEVONO avere una localizzazione, sottocampo $c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3600" b="1" dirty="0" smtClean="0">
                <a:solidFill>
                  <a:srgbClr val="0070C0"/>
                </a:solidFill>
              </a:rPr>
              <a:t>Tutte le copie (</a:t>
            </a:r>
            <a:r>
              <a:rPr lang="it-IT" sz="3600" b="1" dirty="0" err="1" smtClean="0">
                <a:solidFill>
                  <a:srgbClr val="0070C0"/>
                </a:solidFill>
              </a:rPr>
              <a:t>Items</a:t>
            </a:r>
            <a:r>
              <a:rPr lang="it-IT" sz="3600" b="1" dirty="0" smtClean="0">
                <a:solidFill>
                  <a:srgbClr val="0070C0"/>
                </a:solidFill>
              </a:rPr>
              <a:t>) che fanno parte di una localizzazione CONDIVIDONO la medesima politica di circolazione </a:t>
            </a:r>
            <a:r>
              <a:rPr lang="it-IT" sz="3600" dirty="0" smtClean="0">
                <a:solidFill>
                  <a:srgbClr val="0070C0"/>
                </a:solidFill>
              </a:rPr>
              <a:t>(possibili solo limitate eccezioni)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3600" dirty="0" smtClean="0"/>
              <a:t>Le modifiche inserite in Aleph nei mesi scorsi sono servite a rendere coerente la situazione in Alma</a:t>
            </a:r>
            <a:endParaRPr lang="it-IT" sz="360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8710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Tipi di collezione in Alma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32563"/>
          </a:xfrm>
        </p:spPr>
        <p:txBody>
          <a:bodyPr>
            <a:normAutofit/>
          </a:bodyPr>
          <a:lstStyle/>
          <a:p>
            <a:r>
              <a:rPr lang="it-IT" sz="3200" dirty="0" smtClean="0"/>
              <a:t>In Alma è possibile avere delle collezioni:</a:t>
            </a:r>
          </a:p>
          <a:p>
            <a:pPr marL="971550" lvl="1" indent="-514350">
              <a:buFont typeface="+mj-lt"/>
              <a:buAutoNum type="alphaLcPeriod"/>
            </a:pPr>
            <a:r>
              <a:rPr lang="it-IT" sz="3200" dirty="0" smtClean="0">
                <a:solidFill>
                  <a:srgbClr val="0070C0"/>
                </a:solidFill>
              </a:rPr>
              <a:t>di tipo fisico</a:t>
            </a:r>
            <a:r>
              <a:rPr lang="it-IT" sz="3200" dirty="0" smtClean="0"/>
              <a:t>: es. scaffale aperto/ scaffale chiuso / magazzino remoto / sala periodici / sala materiale didattico …..</a:t>
            </a:r>
          </a:p>
          <a:p>
            <a:pPr marL="971550" lvl="1" indent="-514350">
              <a:buFont typeface="+mj-lt"/>
              <a:buAutoNum type="alphaLcPeriod"/>
            </a:pPr>
            <a:r>
              <a:rPr lang="it-IT" sz="3200" dirty="0" smtClean="0">
                <a:solidFill>
                  <a:srgbClr val="0070C0"/>
                </a:solidFill>
              </a:rPr>
              <a:t>di tipo logico</a:t>
            </a:r>
            <a:r>
              <a:rPr lang="it-IT" sz="3200" dirty="0" smtClean="0"/>
              <a:t>: riferite alla politica di circolazione del materiale, es.  materiale prestabile / </a:t>
            </a:r>
            <a:r>
              <a:rPr lang="it-IT" sz="3200" dirty="0" err="1" smtClean="0"/>
              <a:t>materali</a:t>
            </a:r>
            <a:r>
              <a:rPr lang="it-IT" sz="3200" dirty="0" smtClean="0"/>
              <a:t> non prestabili / materiali a prestito limitato</a:t>
            </a:r>
          </a:p>
          <a:p>
            <a:r>
              <a:rPr lang="it-IT" sz="3200" dirty="0" smtClean="0"/>
              <a:t>Nella nostra configurazione abbiamo scelto il tipo logico, perché non era possibile usare quello legato al tipo fisico</a:t>
            </a:r>
            <a:endParaRPr lang="it-IT" sz="320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412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Tipi di localizzazioni previste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46620" y="1535185"/>
            <a:ext cx="10607180" cy="4641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Nella nostra configurazione UNIGE abbiamo 5 tipi di location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>
                <a:solidFill>
                  <a:srgbClr val="C00000"/>
                </a:solidFill>
              </a:rPr>
              <a:t>Prestabile</a:t>
            </a:r>
            <a:r>
              <a:rPr lang="it-IT" dirty="0" smtClean="0"/>
              <a:t> (Regular)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>
                <a:solidFill>
                  <a:srgbClr val="C00000"/>
                </a:solidFill>
              </a:rPr>
              <a:t>Prestabile – Non rinnovabile – Non prenotabile</a:t>
            </a:r>
            <a:r>
              <a:rPr lang="it-IT" dirty="0" smtClean="0"/>
              <a:t> (Limited)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>
                <a:solidFill>
                  <a:srgbClr val="C00000"/>
                </a:solidFill>
              </a:rPr>
              <a:t>Prestabile una settimana </a:t>
            </a:r>
            <a:r>
              <a:rPr lang="it-IT" dirty="0" smtClean="0"/>
              <a:t>(Short </a:t>
            </a:r>
            <a:r>
              <a:rPr lang="it-IT" dirty="0" err="1" smtClean="0"/>
              <a:t>Loan</a:t>
            </a:r>
            <a:r>
              <a:rPr lang="it-IT" dirty="0" smtClean="0"/>
              <a:t>) </a:t>
            </a:r>
            <a:r>
              <a:rPr lang="it-IT" i="1" dirty="0" smtClean="0"/>
              <a:t>[ma 10 gg. per weekend]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>
                <a:solidFill>
                  <a:srgbClr val="C00000"/>
                </a:solidFill>
              </a:rPr>
              <a:t>Solo consultazione </a:t>
            </a:r>
            <a:r>
              <a:rPr lang="it-IT" dirty="0" smtClean="0"/>
              <a:t>(</a:t>
            </a:r>
            <a:r>
              <a:rPr lang="it-IT" dirty="0" err="1" smtClean="0"/>
              <a:t>Not</a:t>
            </a:r>
            <a:r>
              <a:rPr lang="it-IT" dirty="0" smtClean="0"/>
              <a:t> for </a:t>
            </a:r>
            <a:r>
              <a:rPr lang="it-IT" dirty="0" err="1" smtClean="0"/>
              <a:t>loan</a:t>
            </a:r>
            <a:r>
              <a:rPr lang="it-IT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>
                <a:solidFill>
                  <a:srgbClr val="C00000"/>
                </a:solidFill>
              </a:rPr>
              <a:t>Non consultabile </a:t>
            </a:r>
            <a:r>
              <a:rPr lang="it-IT" dirty="0" smtClean="0"/>
              <a:t>(solo per materiale non disponibile)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Tutte le copie di tutte le biblioteche devono appartenere a una di queste localizzazioni. </a:t>
            </a:r>
          </a:p>
          <a:p>
            <a:pPr marL="0" indent="0">
              <a:buNone/>
            </a:pPr>
            <a:r>
              <a:rPr lang="it-IT" b="1" u="sng" dirty="0" smtClean="0">
                <a:solidFill>
                  <a:srgbClr val="FF0000"/>
                </a:solidFill>
              </a:rPr>
              <a:t>NON TUTTE LE BIBLIOTECHE PREVEDONO TUTTI I 5 TIPI</a:t>
            </a:r>
            <a:endParaRPr lang="it-IT" b="1" u="sng" dirty="0">
              <a:solidFill>
                <a:srgbClr val="FF0000"/>
              </a:solidFill>
            </a:endParaRP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6325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Esempi di Biblioteche e collezioni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23/01/2018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Organizzazone Servizi in Alma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08F8-8FB6-417D-98FB-4E251A20C340}" type="slidenum">
              <a:rPr lang="it-IT" smtClean="0"/>
              <a:t>9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778" y="1540682"/>
            <a:ext cx="10515600" cy="1718346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778" y="3531412"/>
            <a:ext cx="10919406" cy="251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238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1432</TotalTime>
  <Words>1460</Words>
  <Application>Microsoft Office PowerPoint</Application>
  <PresentationFormat>Widescreen</PresentationFormat>
  <Paragraphs>219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Tema di Office</vt:lpstr>
      <vt:lpstr>Organizzazione dei servizi in ALMA</vt:lpstr>
      <vt:lpstr> I servizi da Aleph ad Alma</vt:lpstr>
      <vt:lpstr> Struttura di Aleph vs Alma</vt:lpstr>
      <vt:lpstr>Contenuto della holding</vt:lpstr>
      <vt:lpstr> Contenuto dell’item (copia)</vt:lpstr>
      <vt:lpstr> Localizzazione e politica di circolazione</vt:lpstr>
      <vt:lpstr> Tipi di collezione in Alma</vt:lpstr>
      <vt:lpstr>Tipi di localizzazioni previste</vt:lpstr>
      <vt:lpstr> Esempi di Biblioteche e collezioni</vt:lpstr>
      <vt:lpstr> Le eccezioni nelle localizzazioni</vt:lpstr>
      <vt:lpstr>Item policy migrazione e a regine</vt:lpstr>
      <vt:lpstr> Esempi di Politica di circolazione</vt:lpstr>
      <vt:lpstr> Termine di Utilizzo (TOU)</vt:lpstr>
      <vt:lpstr>Categorie utenti</vt:lpstr>
      <vt:lpstr>  I risultati attesi</vt:lpstr>
      <vt:lpstr> Novità: eliminazione della stampa ricevute</vt:lpstr>
      <vt:lpstr> Novità: la riserva dei materiali («booking»)</vt:lpstr>
      <vt:lpstr> L’utilità della riserva («booking»)</vt:lpstr>
      <vt:lpstr> Novità: copie digitali</vt:lpstr>
      <vt:lpstr> Novità: solleciti e rinnovi</vt:lpstr>
      <vt:lpstr> Solleciti – 2° parte</vt:lpstr>
      <vt:lpstr> Blocchi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Antonio Scolari</dc:creator>
  <cp:lastModifiedBy>Antonio Scolari</cp:lastModifiedBy>
  <cp:revision>25</cp:revision>
  <dcterms:created xsi:type="dcterms:W3CDTF">2018-01-20T11:04:26Z</dcterms:created>
  <dcterms:modified xsi:type="dcterms:W3CDTF">2018-01-21T10:57:23Z</dcterms:modified>
</cp:coreProperties>
</file>