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1"/>
  </p:handoutMasterIdLst>
  <p:sldIdLst>
    <p:sldId id="284" r:id="rId2"/>
    <p:sldId id="301" r:id="rId3"/>
    <p:sldId id="273" r:id="rId4"/>
    <p:sldId id="294" r:id="rId5"/>
    <p:sldId id="268" r:id="rId6"/>
    <p:sldId id="269" r:id="rId7"/>
    <p:sldId id="271" r:id="rId8"/>
    <p:sldId id="300" r:id="rId9"/>
    <p:sldId id="295" r:id="rId10"/>
    <p:sldId id="296" r:id="rId11"/>
    <p:sldId id="283" r:id="rId12"/>
    <p:sldId id="297" r:id="rId13"/>
    <p:sldId id="276" r:id="rId14"/>
    <p:sldId id="277" r:id="rId15"/>
    <p:sldId id="278" r:id="rId16"/>
    <p:sldId id="279" r:id="rId17"/>
    <p:sldId id="280" r:id="rId18"/>
    <p:sldId id="285" r:id="rId19"/>
    <p:sldId id="299" r:id="rId20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10"/>
  </p:normalViewPr>
  <p:slideViewPr>
    <p:cSldViewPr snapToGrid="0" snapToObjects="1">
      <p:cViewPr varScale="1">
        <p:scale>
          <a:sx n="73" d="100"/>
          <a:sy n="73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BF369-A3D5-4627-AACC-3787E4920C83}" type="datetimeFigureOut">
              <a:rPr lang="it-IT" smtClean="0"/>
              <a:t>28/05/2018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ABEC1-0761-4E67-BA39-8605A23FE3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508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Riepilogo ACQUISIZIONI PRINT+ONLINE e online </a:t>
            </a:r>
            <a:r>
              <a:rPr lang="it-IT" dirty="0" err="1" smtClean="0"/>
              <a:t>only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 cura di Delia Pitto, D. PISANA, L. MARINELLI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610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Pacchetti </a:t>
            </a:r>
            <a:r>
              <a:rPr lang="it-IT" dirty="0"/>
              <a:t>(e relativi portfolio</a:t>
            </a:r>
            <a:r>
              <a:rPr lang="it-IT" dirty="0" smtClean="0"/>
              <a:t>)</a:t>
            </a:r>
            <a:br>
              <a:rPr lang="it-IT" dirty="0" smtClean="0"/>
            </a:br>
            <a:r>
              <a:rPr lang="it-IT" dirty="0" smtClean="0"/>
              <a:t>passati </a:t>
            </a:r>
            <a:r>
              <a:rPr lang="it-IT" dirty="0"/>
              <a:t>da SFX ad </a:t>
            </a:r>
            <a:r>
              <a:rPr lang="it-IT" dirty="0" smtClean="0"/>
              <a:t>Alma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 smtClean="0"/>
              <a:t>TUTTE LE </a:t>
            </a:r>
            <a:r>
              <a:rPr lang="it-IT" dirty="0" err="1" smtClean="0"/>
              <a:t>ATTIVITà</a:t>
            </a:r>
            <a:r>
              <a:rPr lang="it-IT" dirty="0" smtClean="0"/>
              <a:t> LEGATE ALL’ORDINE E ALLA FATTURAZIONE DEI PACCHETTI ACQUISTATI DAL SBA (TRAMITE TRATTATIVA NAZIONALE - </a:t>
            </a:r>
            <a:r>
              <a:rPr lang="it-IT" dirty="0" err="1" smtClean="0"/>
              <a:t>crui</a:t>
            </a:r>
            <a:r>
              <a:rPr lang="it-IT" dirty="0" smtClean="0"/>
              <a:t>) SARANNO GESTITE DA </a:t>
            </a:r>
            <a:r>
              <a:rPr lang="it-IT" dirty="0"/>
              <a:t>SBA </a:t>
            </a:r>
            <a:endParaRPr lang="it-IT" dirty="0" smtClean="0"/>
          </a:p>
          <a:p>
            <a:r>
              <a:rPr lang="it-IT" dirty="0" smtClean="0"/>
              <a:t>SONO A CURA DELLE SINGOLE BIBLIOTECHE I PACCHETTI ACQUISTATI DIRETTAMENTE DALLE STESSE </a:t>
            </a:r>
            <a:r>
              <a:rPr lang="it-IT" dirty="0"/>
              <a:t>(L’ORDINE è GLOBALE DI TUTTI I TITOLI, </a:t>
            </a:r>
            <a:r>
              <a:rPr lang="it-IT" dirty="0" smtClean="0"/>
              <a:t>ovvero a </a:t>
            </a:r>
            <a:r>
              <a:rPr lang="it-IT" dirty="0"/>
              <a:t>livello di pacchetto)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94618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863CED-09D2-DE42-9324-D2F43E50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729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ORDINE DI Pacchetto </a:t>
            </a:r>
            <a:r>
              <a:rPr lang="it-IT" dirty="0"/>
              <a:t>già </a:t>
            </a:r>
            <a:r>
              <a:rPr lang="it-IT" dirty="0" smtClean="0"/>
              <a:t>presente e attivo in </a:t>
            </a:r>
            <a:r>
              <a:rPr lang="it-IT" dirty="0" err="1" smtClean="0"/>
              <a:t>institution</a:t>
            </a:r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7F8E03C1-D0A3-E246-A37C-8BDBB440060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76506" y="3310569"/>
            <a:ext cx="11638987" cy="2428313"/>
          </a:xfr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F394D1E6-7469-0347-BAAC-D69BE07032E8}"/>
              </a:ext>
            </a:extLst>
          </p:cNvPr>
          <p:cNvSpPr txBox="1"/>
          <p:nvPr/>
        </p:nvSpPr>
        <p:spPr>
          <a:xfrm>
            <a:off x="2500132" y="1504709"/>
            <a:ext cx="84348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Cerchiamo PACCHETTO  </a:t>
            </a:r>
            <a:r>
              <a:rPr lang="it-IT" dirty="0">
                <a:sym typeface="Wingdings" pitchFamily="2" charset="2"/>
              </a:rPr>
              <a:t>  PAROLE CHIAVE    NELLA ISTITUZIONE</a:t>
            </a:r>
          </a:p>
          <a:p>
            <a:r>
              <a:rPr lang="it-IT" dirty="0">
                <a:sym typeface="Wingdings" pitchFamily="2" charset="2"/>
              </a:rPr>
              <a:t>Es: Casalini</a:t>
            </a:r>
          </a:p>
          <a:p>
            <a:r>
              <a:rPr lang="it-IT" dirty="0">
                <a:sym typeface="Wingdings" pitchFamily="2" charset="2"/>
              </a:rPr>
              <a:t>Trovo 6 risultati e scelgo Casalini </a:t>
            </a:r>
            <a:r>
              <a:rPr lang="it-IT" dirty="0" err="1">
                <a:sym typeface="Wingdings" pitchFamily="2" charset="2"/>
              </a:rPr>
              <a:t>Torrossa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Journals</a:t>
            </a:r>
            <a:endParaRPr lang="it-IT" dirty="0" smtClean="0">
              <a:sym typeface="Wingdings" pitchFamily="2" charset="2"/>
            </a:endParaRPr>
          </a:p>
          <a:p>
            <a:r>
              <a:rPr lang="it-IT" dirty="0" smtClean="0">
                <a:sym typeface="Wingdings" pitchFamily="2" charset="2"/>
              </a:rPr>
              <a:t>Dai puntini a fianco-&gt;Ordine</a:t>
            </a:r>
            <a:br>
              <a:rPr lang="it-IT" dirty="0" smtClean="0">
                <a:sym typeface="Wingdings" pitchFamily="2" charset="2"/>
              </a:rPr>
            </a:br>
            <a:r>
              <a:rPr lang="it-IT" dirty="0" smtClean="0">
                <a:sym typeface="Wingdings" pitchFamily="2" charset="2"/>
              </a:rPr>
              <a:t>Scegliere Tipo acquisto Collezione elettronica-abbonamento e compilare la linea d’ordine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729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ORDine</a:t>
            </a:r>
            <a:r>
              <a:rPr lang="it-IT" dirty="0" smtClean="0"/>
              <a:t> di pacchetto non ancora attivo e non presente in </a:t>
            </a:r>
            <a:r>
              <a:rPr lang="it-IT" dirty="0" err="1" smtClean="0"/>
              <a:t>institution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1.  cercare in </a:t>
            </a:r>
            <a:r>
              <a:rPr lang="it-IT" dirty="0" err="1" smtClean="0"/>
              <a:t>cz</a:t>
            </a:r>
            <a:r>
              <a:rPr lang="it-IT" dirty="0" smtClean="0"/>
              <a:t> e fare ordine, attivazione gestione fattura</a:t>
            </a:r>
          </a:p>
          <a:p>
            <a:r>
              <a:rPr lang="it-IT" dirty="0" smtClean="0"/>
              <a:t>2. vengono portati in istituzione il record del pacchetto e i record dei portfolio (in formato marc21). Di norma il record del pacchetto non è di tipo bibliografico, perché non viene pubblicato in uno per tutto)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81149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Pacchetti </a:t>
            </a:r>
            <a:r>
              <a:rPr lang="it-IT" dirty="0"/>
              <a:t>locali (e relativi </a:t>
            </a:r>
            <a:r>
              <a:rPr lang="it-IT" dirty="0" smtClean="0"/>
              <a:t>portfolio =TITOLI) </a:t>
            </a:r>
            <a:r>
              <a:rPr lang="it-IT" dirty="0"/>
              <a:t>passati da SFX ad Alma, i singoli </a:t>
            </a:r>
            <a:r>
              <a:rPr lang="it-IT" dirty="0" smtClean="0"/>
              <a:t>portfolio (=titoli) </a:t>
            </a:r>
            <a:r>
              <a:rPr lang="it-IT" dirty="0"/>
              <a:t>hanno fornitori diversi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523846"/>
            <a:ext cx="10363826" cy="34241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ordine, attivazione e fattura </a:t>
            </a:r>
            <a:r>
              <a:rPr lang="it-IT" b="1" dirty="0"/>
              <a:t>v</a:t>
            </a:r>
            <a:r>
              <a:rPr lang="it-IT" b="1" dirty="0" smtClean="0"/>
              <a:t>engono gestiti a livello di singolo portfolio </a:t>
            </a:r>
            <a:r>
              <a:rPr lang="it-IT" dirty="0" smtClean="0"/>
              <a:t>(TITOLO) A CURA DELLE SINGOLE BIBLIOTECHE DI SCUOLA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3245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Banche </a:t>
            </a:r>
            <a:r>
              <a:rPr lang="it-IT" dirty="0"/>
              <a:t>dati passate da </a:t>
            </a:r>
            <a:r>
              <a:rPr lang="it-IT" dirty="0" err="1"/>
              <a:t>Metalib</a:t>
            </a:r>
            <a:r>
              <a:rPr lang="it-IT" dirty="0"/>
              <a:t> a </a:t>
            </a:r>
            <a:r>
              <a:rPr lang="it-IT" dirty="0" smtClean="0"/>
              <a:t>Uno </a:t>
            </a:r>
            <a:r>
              <a:rPr lang="it-IT" dirty="0"/>
              <a:t>per tutto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1. sono presenti in istituzione solo quelle ordinati dallo </a:t>
            </a:r>
            <a:r>
              <a:rPr lang="it-IT" dirty="0" err="1" smtClean="0"/>
              <a:t>sba</a:t>
            </a:r>
            <a:r>
              <a:rPr lang="it-IT" dirty="0" smtClean="0"/>
              <a:t>, le altre non sono presenti in </a:t>
            </a:r>
            <a:r>
              <a:rPr lang="it-IT" dirty="0" err="1" smtClean="0"/>
              <a:t>istituZIONE</a:t>
            </a:r>
            <a:endParaRPr lang="it-IT" dirty="0" smtClean="0"/>
          </a:p>
          <a:p>
            <a:r>
              <a:rPr lang="it-IT" dirty="0" smtClean="0"/>
              <a:t>2. cercare in </a:t>
            </a:r>
            <a:r>
              <a:rPr lang="it-IT" dirty="0" err="1" smtClean="0"/>
              <a:t>cz</a:t>
            </a:r>
            <a:r>
              <a:rPr lang="it-IT" dirty="0" smtClean="0"/>
              <a:t> e fare ordine, attivazione gestione fattura</a:t>
            </a:r>
          </a:p>
          <a:p>
            <a:r>
              <a:rPr lang="it-IT" dirty="0" smtClean="0"/>
              <a:t>3. il record viene automaticamente portato in </a:t>
            </a:r>
            <a:r>
              <a:rPr lang="it-IT" dirty="0" err="1" smtClean="0"/>
              <a:t>istituZIONE</a:t>
            </a:r>
            <a:r>
              <a:rPr lang="it-IT" dirty="0" smtClean="0"/>
              <a:t> (formato marc21)</a:t>
            </a:r>
          </a:p>
          <a:p>
            <a:r>
              <a:rPr lang="it-IT" dirty="0" smtClean="0"/>
              <a:t>4. escludere dal </a:t>
            </a:r>
            <a:r>
              <a:rPr lang="it-IT" dirty="0" err="1" smtClean="0"/>
              <a:t>publishing</a:t>
            </a:r>
            <a:r>
              <a:rPr lang="it-IT" dirty="0" smtClean="0"/>
              <a:t> in uno per tutto fino a che </a:t>
            </a:r>
            <a:r>
              <a:rPr lang="it-IT" dirty="0" err="1" smtClean="0"/>
              <a:t>SARà</a:t>
            </a:r>
            <a:r>
              <a:rPr lang="it-IT" dirty="0" smtClean="0"/>
              <a:t> attivo </a:t>
            </a:r>
            <a:r>
              <a:rPr lang="it-IT" dirty="0" err="1" smtClean="0"/>
              <a:t>metalib</a:t>
            </a:r>
            <a:r>
              <a:rPr lang="it-IT" dirty="0" smtClean="0"/>
              <a:t> (edita record-&gt;strumenti-&gt;definisci </a:t>
            </a:r>
            <a:r>
              <a:rPr lang="it-IT" dirty="0" err="1" smtClean="0"/>
              <a:t>tag</a:t>
            </a:r>
            <a:r>
              <a:rPr lang="it-IT" dirty="0" smtClean="0"/>
              <a:t> gestione-&gt;escludi da discovery). L’esclusione dal </a:t>
            </a:r>
            <a:r>
              <a:rPr lang="it-IT" dirty="0" err="1" smtClean="0"/>
              <a:t>publishing</a:t>
            </a:r>
            <a:r>
              <a:rPr lang="it-IT" dirty="0" smtClean="0"/>
              <a:t> disattiva anche la risorsa. (</a:t>
            </a:r>
            <a:r>
              <a:rPr lang="it-IT" dirty="0" err="1" smtClean="0"/>
              <a:t>nb</a:t>
            </a:r>
            <a:r>
              <a:rPr lang="it-IT" dirty="0" smtClean="0"/>
              <a:t>: in questi casi per rintracciare l’ordine eseguire una ricerca di tipo </a:t>
            </a:r>
            <a:r>
              <a:rPr lang="it-IT" dirty="0" err="1" smtClean="0"/>
              <a:t>po</a:t>
            </a:r>
            <a:r>
              <a:rPr lang="it-IT" dirty="0" smtClean="0"/>
              <a:t> line)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92627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Singoli e-book nuovi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353769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sz="2200" dirty="0" smtClean="0"/>
              <a:t>1. cercare in </a:t>
            </a:r>
            <a:r>
              <a:rPr lang="it-IT" sz="2200" dirty="0" err="1" smtClean="0"/>
              <a:t>cz</a:t>
            </a:r>
            <a:r>
              <a:rPr lang="it-IT" sz="2200" dirty="0" smtClean="0"/>
              <a:t> il PORTFOLIO ELETTRONICO (il </a:t>
            </a:r>
            <a:r>
              <a:rPr lang="it-IT" sz="2200" dirty="0"/>
              <a:t>record bibliografico portato in locale </a:t>
            </a:r>
            <a:r>
              <a:rPr lang="it-IT" sz="2200" dirty="0" smtClean="0"/>
              <a:t>è </a:t>
            </a:r>
            <a:r>
              <a:rPr lang="it-IT" sz="2200" dirty="0"/>
              <a:t>in </a:t>
            </a:r>
            <a:r>
              <a:rPr lang="it-IT" sz="2200" dirty="0" err="1"/>
              <a:t>marc</a:t>
            </a:r>
            <a:r>
              <a:rPr lang="it-IT" sz="2200" dirty="0"/>
              <a:t> </a:t>
            </a:r>
            <a:r>
              <a:rPr lang="it-IT" sz="2200" dirty="0" smtClean="0"/>
              <a:t>21) O CREARE IL RECORD BIBLIOGRAFICO</a:t>
            </a:r>
          </a:p>
          <a:p>
            <a:r>
              <a:rPr lang="it-IT" sz="2200" dirty="0" smtClean="0"/>
              <a:t>2. ordinare come tipo ordine: titolo elettronico-ordine singolo</a:t>
            </a:r>
          </a:p>
          <a:p>
            <a:r>
              <a:rPr lang="it-IT" sz="2200" dirty="0" smtClean="0"/>
              <a:t>3. gestire attivazione e fattura</a:t>
            </a:r>
          </a:p>
        </p:txBody>
      </p:sp>
    </p:spTree>
    <p:extLst>
      <p:ext uri="{BB962C8B-B14F-4D97-AF65-F5344CB8AC3E}">
        <p14:creationId xmlns:p14="http://schemas.microsoft.com/office/powerpoint/2010/main" val="1314195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Singoli e-</a:t>
            </a:r>
            <a:r>
              <a:rPr lang="it-IT" dirty="0" err="1" smtClean="0"/>
              <a:t>journals</a:t>
            </a:r>
            <a:r>
              <a:rPr lang="it-IT" dirty="0" smtClean="0"/>
              <a:t> nuovi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98577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1. se fa parte di un pacchetto già ATTIVO:</a:t>
            </a:r>
          </a:p>
          <a:p>
            <a:r>
              <a:rPr lang="it-IT" dirty="0" smtClean="0"/>
              <a:t>2. cercare in ISTITUZIONE il pacchetto (N.B.: fare attenzione che si tratti del pacchetto corretto laddove ne esistano molteplici)</a:t>
            </a:r>
          </a:p>
          <a:p>
            <a:r>
              <a:rPr lang="it-IT" b="1" dirty="0" smtClean="0"/>
              <a:t>3.</a:t>
            </a:r>
            <a:r>
              <a:rPr lang="it-IT" dirty="0" smtClean="0"/>
              <a:t> edita SERVIZIO DA Menù «Più AZIONI» (…) -&gt; APRI LA TAB «PORTFOLIO» -&gt; aggiungi portfolio DALLA COMMUNITY (CREARLO IN locale SE INESISTENTE IN CZ)</a:t>
            </a:r>
          </a:p>
          <a:p>
            <a:r>
              <a:rPr lang="it-IT" dirty="0" smtClean="0"/>
              <a:t>4. attivare il nuovo portfolio</a:t>
            </a:r>
          </a:p>
          <a:p>
            <a:r>
              <a:rPr lang="it-IT" dirty="0" smtClean="0"/>
              <a:t>5. gestire ordine  e fattura  </a:t>
            </a:r>
          </a:p>
        </p:txBody>
      </p:sp>
    </p:spTree>
    <p:extLst>
      <p:ext uri="{BB962C8B-B14F-4D97-AF65-F5344CB8AC3E}">
        <p14:creationId xmlns:p14="http://schemas.microsoft.com/office/powerpoint/2010/main" val="1324493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Singoli database O PACCHETTI nuovi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1. cercare in </a:t>
            </a:r>
            <a:r>
              <a:rPr lang="it-IT" dirty="0" err="1" smtClean="0"/>
              <a:t>cz</a:t>
            </a:r>
            <a:r>
              <a:rPr lang="it-IT" dirty="0" smtClean="0"/>
              <a:t> (O CREARE RECORD, SE INESISTENTE)</a:t>
            </a:r>
          </a:p>
          <a:p>
            <a:r>
              <a:rPr lang="it-IT" dirty="0" smtClean="0"/>
              <a:t>2. ordinare come titolo elettronico-abbonamento</a:t>
            </a:r>
          </a:p>
          <a:p>
            <a:r>
              <a:rPr lang="it-IT" dirty="0" smtClean="0"/>
              <a:t>3. gestire attivazione e fattura</a:t>
            </a:r>
          </a:p>
          <a:p>
            <a:r>
              <a:rPr lang="it-IT" dirty="0" smtClean="0"/>
              <a:t>4. il record bibliografico DELLA CZ portato in locale sarà in </a:t>
            </a:r>
            <a:r>
              <a:rPr lang="it-IT" dirty="0" err="1" smtClean="0"/>
              <a:t>marc</a:t>
            </a:r>
            <a:r>
              <a:rPr lang="it-IT" dirty="0" smtClean="0"/>
              <a:t> 21(EDITARE E CORREGGERE EVENTUALI ERRORI)</a:t>
            </a:r>
          </a:p>
          <a:p>
            <a:r>
              <a:rPr lang="it-IT" dirty="0" smtClean="0"/>
              <a:t>NEL CASO DI DATABASE NON ESISTENTI IN CZ SI PROCEDE DA Risorse </a:t>
            </a:r>
            <a:r>
              <a:rPr lang="it-IT" dirty="0" smtClean="0">
                <a:sym typeface="Wingdings" panose="05000000000000000000" pitchFamily="2" charset="2"/>
              </a:rPr>
              <a:t> aggiungi collezione elettronica locale e scegliendo in tipi di collezione «DATABASE» (anche questo record </a:t>
            </a:r>
            <a:r>
              <a:rPr lang="it-IT" dirty="0" err="1" smtClean="0">
                <a:sym typeface="Wingdings" panose="05000000000000000000" pitchFamily="2" charset="2"/>
              </a:rPr>
              <a:t>sara’</a:t>
            </a:r>
            <a:r>
              <a:rPr lang="it-IT" dirty="0" smtClean="0">
                <a:sym typeface="Wingdings" panose="05000000000000000000" pitchFamily="2" charset="2"/>
              </a:rPr>
              <a:t> in marc21)</a:t>
            </a:r>
            <a:endParaRPr lang="it-IT" dirty="0" smtClean="0"/>
          </a:p>
          <a:p>
            <a:pPr marL="0" indent="0">
              <a:buNone/>
            </a:pPr>
            <a:endParaRPr lang="it-IT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246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704FF298-3A08-1144-BD63-09A30697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445414"/>
          </a:xfrm>
        </p:spPr>
        <p:txBody>
          <a:bodyPr/>
          <a:lstStyle/>
          <a:p>
            <a:r>
              <a:rPr lang="it-IT" dirty="0"/>
              <a:t>RIEPILOGO CREAZIONE E INVIO ORDINE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ONLINE </a:t>
            </a:r>
            <a:r>
              <a:rPr lang="it-IT" dirty="0"/>
              <a:t>ONLY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BDA4456-3899-064E-BD84-E45299DD9C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960804"/>
            <a:ext cx="10363826" cy="3995859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Cercare il record della risorsa da ordinare</a:t>
            </a:r>
          </a:p>
          <a:p>
            <a:r>
              <a:rPr lang="it-IT" dirty="0"/>
              <a:t>Nel caso di una risorsa elettronica, </a:t>
            </a:r>
            <a:r>
              <a:rPr lang="it-IT" dirty="0" smtClean="0"/>
              <a:t>sarà probabilmente </a:t>
            </a:r>
            <a:r>
              <a:rPr lang="it-IT" dirty="0"/>
              <a:t>presente nella </a:t>
            </a:r>
            <a:r>
              <a:rPr lang="it-IT" dirty="0" err="1"/>
              <a:t>cz</a:t>
            </a:r>
            <a:r>
              <a:rPr lang="it-IT" dirty="0"/>
              <a:t> </a:t>
            </a:r>
          </a:p>
          <a:p>
            <a:r>
              <a:rPr lang="it-IT" dirty="0" smtClean="0"/>
              <a:t>ORDINARE (scegliere tipo ordine e compilare linea d’ordine)</a:t>
            </a:r>
          </a:p>
          <a:p>
            <a:r>
              <a:rPr lang="it-IT" dirty="0" smtClean="0"/>
              <a:t>Raccogliere le linee d’ordine in pacchetto e inviare al fornitore</a:t>
            </a:r>
          </a:p>
          <a:p>
            <a:r>
              <a:rPr lang="it-IT" dirty="0" smtClean="0"/>
              <a:t>Attivare la risorsa</a:t>
            </a:r>
          </a:p>
          <a:p>
            <a:r>
              <a:rPr lang="it-IT" dirty="0" smtClean="0"/>
              <a:t>Registrare e pagare la fattura</a:t>
            </a:r>
          </a:p>
          <a:p>
            <a:endParaRPr lang="it-IT" dirty="0"/>
          </a:p>
          <a:p>
            <a:r>
              <a:rPr lang="it-IT" dirty="0" smtClean="0"/>
              <a:t>NB. Per effettuare un qualsiasi ordine sono necessari un fornitore attivo e presente in alma e un fondo attivo e capiente, anche questo presente in alma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7130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5C8A7C-40B0-DA44-8EBC-F9C1D159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ALTRI MATERIALI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E1CAED-046D-DE4B-A561-19E6315CD9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Per i dettagli su fondi e fornitori, e su come compilare la linea d’ordine si vedano le dispense WORD del corso acquisizioni a cura di a. storace, l. </a:t>
            </a:r>
            <a:r>
              <a:rPr lang="it-IT" dirty="0" err="1" smtClean="0"/>
              <a:t>marinelli</a:t>
            </a:r>
            <a:r>
              <a:rPr lang="it-IT" dirty="0" smtClean="0"/>
              <a:t>, D. PITTO, R. BRUSOTTI. IN PARTICOLARE PER GLI ORDINI ONLINE ONLY SI VEDANO LE PARTI I, L. </a:t>
            </a:r>
          </a:p>
          <a:p>
            <a:r>
              <a:rPr lang="it-IT" dirty="0" smtClean="0"/>
              <a:t>Per l’attivazione e in </a:t>
            </a:r>
            <a:r>
              <a:rPr lang="it-IT" dirty="0" err="1" smtClean="0"/>
              <a:t>genErale</a:t>
            </a:r>
            <a:r>
              <a:rPr lang="it-IT" dirty="0" smtClean="0"/>
              <a:t> la gestione delle risorse elettroniche si vedano le dispense a cura di d. pisana</a:t>
            </a:r>
          </a:p>
          <a:p>
            <a:r>
              <a:rPr lang="it-IT" dirty="0" smtClean="0"/>
              <a:t>Per la fattura si vedano le DISPENSE WORD DEL CORSO ACQ, E IN PARTICOLARE LA PARTE M.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903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2D82BE20-F29F-9D4A-AE2B-C723215486D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109140" y="1368171"/>
            <a:ext cx="8158916" cy="4968875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41720F-5C90-5B46-A4CE-6D6A994C78C9}"/>
              </a:ext>
            </a:extLst>
          </p:cNvPr>
          <p:cNvSpPr txBox="1"/>
          <p:nvPr/>
        </p:nvSpPr>
        <p:spPr>
          <a:xfrm>
            <a:off x="2245488" y="567159"/>
            <a:ext cx="80225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Terminologia:</a:t>
            </a:r>
          </a:p>
          <a:p>
            <a:r>
              <a:rPr lang="it-IT" sz="2800" dirty="0"/>
              <a:t>     DEFINIZIONE                          ESEMPIO</a:t>
            </a:r>
          </a:p>
        </p:txBody>
      </p:sp>
    </p:spTree>
    <p:extLst>
      <p:ext uri="{BB962C8B-B14F-4D97-AF65-F5344CB8AC3E}">
        <p14:creationId xmlns:p14="http://schemas.microsoft.com/office/powerpoint/2010/main" val="254890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5C8A7C-40B0-DA44-8EBC-F9C1D159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print</a:t>
            </a:r>
            <a:r>
              <a:rPr lang="it-IT" dirty="0" smtClean="0"/>
              <a:t>+ online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E1CAED-046D-DE4B-A561-19E6315CD9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048969"/>
          </a:xfrm>
        </p:spPr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822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5C8A7C-40B0-DA44-8EBC-F9C1D159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ORDINARE PERIODICI </a:t>
            </a:r>
            <a:r>
              <a:rPr lang="it-IT" dirty="0" err="1" smtClean="0"/>
              <a:t>print</a:t>
            </a:r>
            <a:r>
              <a:rPr lang="it-IT" dirty="0" smtClean="0"/>
              <a:t>+ online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E1CAED-046D-DE4B-A561-19E6315CD9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048969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err="1" smtClean="0"/>
              <a:t>Print</a:t>
            </a:r>
            <a:r>
              <a:rPr lang="it-IT" dirty="0" smtClean="0"/>
              <a:t> </a:t>
            </a:r>
            <a:r>
              <a:rPr lang="it-IT" dirty="0"/>
              <a:t>+ online </a:t>
            </a:r>
            <a:r>
              <a:rPr lang="it-IT" dirty="0" smtClean="0"/>
              <a:t>con </a:t>
            </a:r>
            <a:r>
              <a:rPr lang="it-IT" dirty="0" err="1"/>
              <a:t>prezzO</a:t>
            </a:r>
            <a:r>
              <a:rPr lang="it-IT" dirty="0"/>
              <a:t> UNICO in </a:t>
            </a:r>
            <a:r>
              <a:rPr lang="it-IT" dirty="0" smtClean="0"/>
              <a:t>fattura</a:t>
            </a:r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dirty="0" err="1"/>
              <a:t>Print</a:t>
            </a:r>
            <a:r>
              <a:rPr lang="it-IT" dirty="0"/>
              <a:t> + online </a:t>
            </a:r>
            <a:r>
              <a:rPr lang="it-IT" dirty="0" smtClean="0"/>
              <a:t>con </a:t>
            </a:r>
            <a:r>
              <a:rPr lang="it-IT" dirty="0"/>
              <a:t>PREZZI SEPARATI in </a:t>
            </a:r>
            <a:r>
              <a:rPr lang="it-IT" dirty="0" smtClean="0"/>
              <a:t>fattura (CASO RARO)</a:t>
            </a:r>
          </a:p>
          <a:p>
            <a:r>
              <a:rPr lang="it-IT" dirty="0" err="1"/>
              <a:t>Print</a:t>
            </a:r>
            <a:r>
              <a:rPr lang="it-IT" dirty="0"/>
              <a:t> + FREE </a:t>
            </a:r>
            <a:r>
              <a:rPr lang="it-IT" dirty="0" smtClean="0"/>
              <a:t>online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036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Print</a:t>
            </a:r>
            <a:r>
              <a:rPr lang="it-IT" dirty="0"/>
              <a:t> </a:t>
            </a:r>
            <a:r>
              <a:rPr lang="it-IT" dirty="0" smtClean="0"/>
              <a:t>+ online con </a:t>
            </a:r>
            <a:r>
              <a:rPr lang="it-IT" dirty="0" err="1" smtClean="0"/>
              <a:t>prezzO</a:t>
            </a:r>
            <a:r>
              <a:rPr lang="it-IT" dirty="0" smtClean="0"/>
              <a:t> UNICO in fattura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7493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In questo caso, faremo </a:t>
            </a:r>
            <a:r>
              <a:rPr lang="it-IT" dirty="0" err="1" smtClean="0"/>
              <a:t>ordinE</a:t>
            </a:r>
            <a:r>
              <a:rPr lang="it-IT" dirty="0" smtClean="0"/>
              <a:t> PRINT COMPLETO+ORDINE ELETTRONICO TECNICO A PARTIRE DALLO STESSO RECORD:</a:t>
            </a:r>
            <a:endParaRPr lang="it-IT" dirty="0"/>
          </a:p>
          <a:p>
            <a:r>
              <a:rPr lang="it-IT" dirty="0"/>
              <a:t>1. </a:t>
            </a:r>
            <a:r>
              <a:rPr lang="it-IT" dirty="0" smtClean="0"/>
              <a:t>CERCA O crea </a:t>
            </a:r>
            <a:r>
              <a:rPr lang="it-IT" dirty="0"/>
              <a:t>record periodico cartaceo </a:t>
            </a:r>
          </a:p>
          <a:p>
            <a:r>
              <a:rPr lang="it-IT" dirty="0" smtClean="0"/>
              <a:t>2. ordina CARTACEO (TIPO ACQUISTO: FISICO-ABBONAMENTO e METODO ACQUISIZIONE: ACQUISTO) e INSERISCI IN NOTA FORNITORE «PRINT+ONLINE»;</a:t>
            </a:r>
            <a:endParaRPr lang="it-IT" dirty="0"/>
          </a:p>
          <a:p>
            <a:r>
              <a:rPr lang="it-IT" dirty="0" smtClean="0"/>
              <a:t>3. CERCA in «ISTITUZIONE» O IN «CZ» ELETTRONICO</a:t>
            </a:r>
          </a:p>
          <a:p>
            <a:r>
              <a:rPr lang="it-IT" dirty="0" smtClean="0"/>
              <a:t>4. ORDINA ELETTRONICO (TIPO ACQUISTO: ELETTRONICO-ABBONAMENTO e METODO ACQUISIZIONE: TECNICO: questo ordine non viene spedito) </a:t>
            </a:r>
          </a:p>
          <a:p>
            <a:r>
              <a:rPr lang="it-IT" dirty="0" smtClean="0"/>
              <a:t>5.  COLLEGA LE DUE POL : PARTENDO DALL’ORDINE DEL CARTACEO, EDITA LA POL, ESPANDI LA SEZIONE «AGGIUNTIVO» (A FONDO PAGINA) E INSERISCI IL CODICE POL DA ASSOCIARE (QUELLO TECNICO) IN «LINEE PO ASSOCIATE»</a:t>
            </a:r>
          </a:p>
          <a:p>
            <a:r>
              <a:rPr lang="it-IT" dirty="0" smtClean="0"/>
              <a:t>IL RECORD DELL’ONLINE </a:t>
            </a:r>
            <a:r>
              <a:rPr lang="it-IT" dirty="0" err="1" smtClean="0"/>
              <a:t>MOSTRERà</a:t>
            </a:r>
            <a:r>
              <a:rPr lang="it-IT" dirty="0" smtClean="0"/>
              <a:t> L’ASSOCIAZIONE NELLA TAB «LINEE PO ASSOCIATE»</a:t>
            </a:r>
          </a:p>
          <a:p>
            <a:r>
              <a:rPr lang="it-IT" dirty="0" smtClean="0"/>
              <a:t>6. </a:t>
            </a:r>
            <a:r>
              <a:rPr lang="it-IT" dirty="0"/>
              <a:t>COMPLETA SPEDIZIONE </a:t>
            </a:r>
            <a:r>
              <a:rPr lang="it-IT" dirty="0" smtClean="0"/>
              <a:t>DEL PO</a:t>
            </a:r>
          </a:p>
          <a:p>
            <a:r>
              <a:rPr lang="it-IT" dirty="0" smtClean="0"/>
              <a:t>7. VOLENDO COLLEGARE I 2 RECORD BIBLIOGRAFICI, SEGUIRE LA PROCEDURA INDICATA nella sezione </a:t>
            </a:r>
            <a:r>
              <a:rPr lang="it-IT" dirty="0" err="1"/>
              <a:t>Print</a:t>
            </a:r>
            <a:r>
              <a:rPr lang="it-IT" dirty="0"/>
              <a:t> + FREE online GIA’ </a:t>
            </a:r>
            <a:r>
              <a:rPr lang="it-IT" dirty="0" smtClean="0"/>
              <a:t>PRESENTI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966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Print</a:t>
            </a:r>
            <a:r>
              <a:rPr lang="it-IT" dirty="0"/>
              <a:t> </a:t>
            </a:r>
            <a:r>
              <a:rPr lang="it-IT" dirty="0" smtClean="0"/>
              <a:t>+ online con PREZZI SEPARATI in fattura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04754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In questo caso, faremo </a:t>
            </a:r>
            <a:r>
              <a:rPr lang="it-IT" dirty="0" err="1" smtClean="0"/>
              <a:t>ordinE</a:t>
            </a:r>
            <a:r>
              <a:rPr lang="it-IT" dirty="0" smtClean="0"/>
              <a:t> PRINT COMPLETO+ORDINE ELETTRONICO COMPLETO:</a:t>
            </a:r>
            <a:endParaRPr lang="it-IT" dirty="0"/>
          </a:p>
          <a:p>
            <a:r>
              <a:rPr lang="it-IT" dirty="0"/>
              <a:t>1. </a:t>
            </a:r>
            <a:r>
              <a:rPr lang="it-IT" dirty="0" smtClean="0"/>
              <a:t>CERCA O crea </a:t>
            </a:r>
            <a:r>
              <a:rPr lang="it-IT" dirty="0"/>
              <a:t>record periodico cartaceo </a:t>
            </a:r>
          </a:p>
          <a:p>
            <a:r>
              <a:rPr lang="it-IT" dirty="0" smtClean="0"/>
              <a:t>2. ordina CARTACEO (TIPO ACQUISTO: FISICO-ABBONAMENTO e METODO ACQUISIZIONE: ACQUISTO) ; NOTA FORNITORE PRINT+ONLINE FACOLTATIVA</a:t>
            </a:r>
          </a:p>
          <a:p>
            <a:r>
              <a:rPr lang="it-IT" dirty="0"/>
              <a:t>3. </a:t>
            </a:r>
            <a:r>
              <a:rPr lang="it-IT" dirty="0" smtClean="0"/>
              <a:t>CERCA </a:t>
            </a:r>
            <a:r>
              <a:rPr lang="it-IT" dirty="0"/>
              <a:t>in «ISTITUZIONE» O IN «CZ» ELETTRONICO</a:t>
            </a:r>
            <a:endParaRPr lang="it-IT" dirty="0" smtClean="0"/>
          </a:p>
          <a:p>
            <a:r>
              <a:rPr lang="it-IT" dirty="0" smtClean="0"/>
              <a:t>4. ORDINA ELETTRONICO (TIPO ACQUISTO: ELETTRONICO-ABBONAMENTO e METODO ACQUISIZIONE: ACQUISTO) </a:t>
            </a:r>
          </a:p>
          <a:p>
            <a:r>
              <a:rPr lang="it-IT" dirty="0"/>
              <a:t>COLLEGA LE DUE POL : PARTENDO DALL’ORDINE DEL CARTACEO, EDITA LA POL, ESPANDI LA SEZIONE «AGGIUNTIVO» (A FONDO PAGINA) E INSERISCI IL CODICE POL DA ASSOCIARE (QUELLO </a:t>
            </a:r>
            <a:r>
              <a:rPr lang="it-IT" dirty="0" smtClean="0"/>
              <a:t>ELETTRONICO) </a:t>
            </a:r>
            <a:r>
              <a:rPr lang="it-IT" dirty="0"/>
              <a:t>IN «LINEE PO ASSOCIATE»</a:t>
            </a:r>
          </a:p>
          <a:p>
            <a:r>
              <a:rPr lang="it-IT" dirty="0"/>
              <a:t>IL RECORD DELL’ONLINE </a:t>
            </a:r>
            <a:r>
              <a:rPr lang="it-IT" dirty="0" err="1"/>
              <a:t>MOSTRERà</a:t>
            </a:r>
            <a:r>
              <a:rPr lang="it-IT" dirty="0"/>
              <a:t> L’ASSOCIAZIONE NELLA TAB «LINEE PO ASSOCIATE»</a:t>
            </a:r>
          </a:p>
          <a:p>
            <a:r>
              <a:rPr lang="it-IT" dirty="0"/>
              <a:t>6. COMPLETA SPEDIZIONE DEL </a:t>
            </a:r>
            <a:r>
              <a:rPr lang="it-IT" dirty="0" smtClean="0"/>
              <a:t>PO</a:t>
            </a:r>
          </a:p>
          <a:p>
            <a:r>
              <a:rPr lang="it-IT" dirty="0"/>
              <a:t>7. VOLENDO COLLEGARE I 2 RECORD BIBLIOGRAFICI, SEGUIRE LA PROCEDURA INDICATA IN SLIDE </a:t>
            </a:r>
            <a:r>
              <a:rPr lang="it-IT" dirty="0" smtClean="0"/>
              <a:t>6 </a:t>
            </a:r>
            <a:r>
              <a:rPr lang="it-IT" dirty="0"/>
              <a:t>- </a:t>
            </a:r>
            <a:r>
              <a:rPr lang="it-IT" dirty="0" err="1"/>
              <a:t>Print</a:t>
            </a:r>
            <a:r>
              <a:rPr lang="it-IT" dirty="0"/>
              <a:t> + FREE </a:t>
            </a:r>
            <a:r>
              <a:rPr lang="it-IT" dirty="0" smtClean="0"/>
              <a:t>online</a:t>
            </a:r>
          </a:p>
        </p:txBody>
      </p:sp>
    </p:spTree>
    <p:extLst>
      <p:ext uri="{BB962C8B-B14F-4D97-AF65-F5344CB8AC3E}">
        <p14:creationId xmlns:p14="http://schemas.microsoft.com/office/powerpoint/2010/main" val="1785880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Print</a:t>
            </a:r>
            <a:r>
              <a:rPr lang="it-IT" dirty="0"/>
              <a:t> </a:t>
            </a:r>
            <a:r>
              <a:rPr lang="it-IT" dirty="0" smtClean="0"/>
              <a:t>+ FREE online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06732"/>
            <a:ext cx="10363826" cy="4585062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In questo caso, faremo </a:t>
            </a:r>
            <a:r>
              <a:rPr lang="it-IT" dirty="0" err="1" smtClean="0"/>
              <a:t>ordinE</a:t>
            </a:r>
            <a:r>
              <a:rPr lang="it-IT" dirty="0" smtClean="0"/>
              <a:t> PRINT COMPLETO</a:t>
            </a:r>
            <a:endParaRPr lang="it-IT" dirty="0"/>
          </a:p>
          <a:p>
            <a:r>
              <a:rPr lang="it-IT" dirty="0"/>
              <a:t>1. Cerca </a:t>
            </a:r>
            <a:r>
              <a:rPr lang="it-IT" dirty="0" smtClean="0"/>
              <a:t>record </a:t>
            </a:r>
            <a:r>
              <a:rPr lang="it-IT" dirty="0"/>
              <a:t>periodico cartaceo </a:t>
            </a:r>
          </a:p>
          <a:p>
            <a:r>
              <a:rPr lang="it-IT" dirty="0" smtClean="0"/>
              <a:t>2. ordina CARTACEO (TIPO ACQUISTO: FISICO-ABBONAMENTO e METODO ACQUISIZIONE: ACQUISTO) ; NOTA FORNITORE PRINT+FREE ONLINE</a:t>
            </a:r>
          </a:p>
          <a:p>
            <a:r>
              <a:rPr lang="it-IT" dirty="0" smtClean="0"/>
              <a:t>3. COMPLETA SPEDIZIONE DEL PO</a:t>
            </a:r>
          </a:p>
          <a:p>
            <a:r>
              <a:rPr lang="it-IT" dirty="0" smtClean="0"/>
              <a:t>4. </a:t>
            </a:r>
            <a:r>
              <a:rPr lang="it-IT" dirty="0" err="1" smtClean="0"/>
              <a:t>CERCa</a:t>
            </a:r>
            <a:r>
              <a:rPr lang="it-IT" dirty="0" smtClean="0"/>
              <a:t> in </a:t>
            </a:r>
            <a:r>
              <a:rPr lang="it-IT" dirty="0" err="1" smtClean="0"/>
              <a:t>istituZIONE</a:t>
            </a:r>
            <a:r>
              <a:rPr lang="it-IT" dirty="0" smtClean="0"/>
              <a:t> IL titolo/portfolio elettronico:  è già attivo, ma si può ricollegarlo al record </a:t>
            </a:r>
            <a:r>
              <a:rPr lang="it-IT" dirty="0" err="1" smtClean="0"/>
              <a:t>bib</a:t>
            </a:r>
            <a:r>
              <a:rPr lang="it-IT" dirty="0" smtClean="0"/>
              <a:t> cartaceo (DI NORMA Più COMPLETO) </a:t>
            </a:r>
          </a:p>
          <a:p>
            <a:r>
              <a:rPr lang="it-IT" dirty="0" smtClean="0"/>
              <a:t>5. Ciò SERVE A uniformare </a:t>
            </a:r>
            <a:r>
              <a:rPr lang="it-IT" dirty="0"/>
              <a:t>la descrizione dei singoli portfolio a eventuali record bibliografici </a:t>
            </a:r>
            <a:r>
              <a:rPr lang="it-IT" dirty="0" err="1"/>
              <a:t>gia’</a:t>
            </a:r>
            <a:r>
              <a:rPr lang="it-IT" dirty="0"/>
              <a:t> presenti in alma: edita portfolio-&gt;ricollega ad altro record bibliografico</a:t>
            </a:r>
          </a:p>
          <a:p>
            <a:r>
              <a:rPr lang="it-IT" dirty="0"/>
              <a:t>6. escludere da uno per tutto il record bibliografico vuoto (nel pop-up di conferma ricollega scegliere escludi record bibliografico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925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C81A1-FBD8-3F4D-B523-C75067C4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Dopo l’ordine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B07CF0-2BC5-EF4B-9904-EC85B72F04B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Cartaceo  </a:t>
            </a:r>
            <a:r>
              <a:rPr lang="it-IT" dirty="0">
                <a:sym typeface="Wingdings" pitchFamily="2" charset="2"/>
              </a:rPr>
              <a:t>  </a:t>
            </a:r>
            <a:r>
              <a:rPr lang="it-IT" dirty="0"/>
              <a:t>All’ordine seguirà l’arrivo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Elettronico  </a:t>
            </a:r>
            <a:r>
              <a:rPr lang="it-IT" dirty="0">
                <a:sym typeface="Wingdings" pitchFamily="2" charset="2"/>
              </a:rPr>
              <a:t>  all’ordine seguirà </a:t>
            </a:r>
            <a:r>
              <a:rPr lang="it-IT" dirty="0" smtClean="0">
                <a:sym typeface="Wingdings" pitchFamily="2" charset="2"/>
              </a:rPr>
              <a:t>l’attivazione (se non già ATTIVO)</a:t>
            </a:r>
            <a:endParaRPr lang="it-IT" dirty="0"/>
          </a:p>
          <a:p>
            <a:pPr marL="0" indent="0">
              <a:buNone/>
            </a:pP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8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E53CF-DC6E-B44F-8E5C-DB01D13B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SOLO ONLINE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BB482-8305-DE46-A87E-C754A182BD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06732"/>
            <a:ext cx="10363826" cy="4585062"/>
          </a:xfrm>
        </p:spPr>
        <p:txBody>
          <a:bodyPr>
            <a:normAutofit/>
          </a:bodyPr>
          <a:lstStyle/>
          <a:p>
            <a:r>
              <a:rPr lang="it-IT" dirty="0"/>
              <a:t>COLLEZIONI </a:t>
            </a:r>
            <a:r>
              <a:rPr lang="it-IT" dirty="0" err="1"/>
              <a:t>elettronicHE</a:t>
            </a:r>
            <a:r>
              <a:rPr lang="it-IT" dirty="0"/>
              <a:t> E BANCHE </a:t>
            </a:r>
            <a:r>
              <a:rPr lang="it-IT" dirty="0" smtClean="0"/>
              <a:t>DATI già presenti </a:t>
            </a:r>
            <a:r>
              <a:rPr lang="it-IT" dirty="0"/>
              <a:t>(</a:t>
            </a:r>
            <a:r>
              <a:rPr lang="it-IT" sz="1800" dirty="0"/>
              <a:t>ES.: SPRINGERLINK, WILEY ONLINE, ECC.)</a:t>
            </a:r>
          </a:p>
          <a:p>
            <a:r>
              <a:rPr lang="it-IT" dirty="0" smtClean="0"/>
              <a:t>Pacchetti </a:t>
            </a:r>
            <a:r>
              <a:rPr lang="it-IT" dirty="0"/>
              <a:t>locali (e relativi portfolio =TITOLI) passati da SFX ad </a:t>
            </a:r>
            <a:r>
              <a:rPr lang="it-IT" dirty="0" smtClean="0"/>
              <a:t>Alma </a:t>
            </a:r>
            <a:r>
              <a:rPr lang="it-IT" sz="1800" dirty="0" smtClean="0"/>
              <a:t>(i </a:t>
            </a:r>
            <a:r>
              <a:rPr lang="it-IT" sz="1800" dirty="0"/>
              <a:t>singoli portfolio (=titoli) hanno fornitori diversi </a:t>
            </a:r>
            <a:r>
              <a:rPr lang="it-IT" sz="1800" dirty="0" smtClean="0"/>
              <a:t>)</a:t>
            </a:r>
          </a:p>
          <a:p>
            <a:r>
              <a:rPr lang="it-IT" dirty="0"/>
              <a:t>Banche dati passate da </a:t>
            </a:r>
            <a:r>
              <a:rPr lang="it-IT" dirty="0" err="1"/>
              <a:t>Metalib</a:t>
            </a:r>
            <a:r>
              <a:rPr lang="it-IT" dirty="0"/>
              <a:t> a Uno per </a:t>
            </a:r>
            <a:r>
              <a:rPr lang="it-IT" dirty="0" smtClean="0"/>
              <a:t>tutto </a:t>
            </a:r>
            <a:r>
              <a:rPr lang="it-IT" sz="1800" dirty="0" smtClean="0"/>
              <a:t>(</a:t>
            </a:r>
            <a:r>
              <a:rPr lang="it-IT" sz="1800" dirty="0"/>
              <a:t>VIA VIA DOVRANNO ESSERE CATALOGATE IN ALMA – METALIB </a:t>
            </a:r>
            <a:r>
              <a:rPr lang="it-IT" sz="1800" dirty="0" err="1"/>
              <a:t>SARà</a:t>
            </a:r>
            <a:r>
              <a:rPr lang="it-IT" sz="1800" dirty="0"/>
              <a:t> DISMESSO CON DICEMBRE 2018)</a:t>
            </a:r>
          </a:p>
          <a:p>
            <a:r>
              <a:rPr lang="it-IT" dirty="0" smtClean="0"/>
              <a:t>-----------------------------------------------------------------------------------------------------------------</a:t>
            </a:r>
          </a:p>
          <a:p>
            <a:r>
              <a:rPr lang="it-IT" dirty="0"/>
              <a:t>Singoli e-book </a:t>
            </a:r>
            <a:r>
              <a:rPr lang="it-IT" dirty="0" smtClean="0"/>
              <a:t>nuovi</a:t>
            </a:r>
          </a:p>
          <a:p>
            <a:r>
              <a:rPr lang="it-IT" dirty="0"/>
              <a:t>Singoli e-</a:t>
            </a:r>
            <a:r>
              <a:rPr lang="it-IT" dirty="0" err="1"/>
              <a:t>journals</a:t>
            </a:r>
            <a:r>
              <a:rPr lang="it-IT" dirty="0"/>
              <a:t> </a:t>
            </a:r>
            <a:r>
              <a:rPr lang="it-IT" dirty="0" smtClean="0"/>
              <a:t>nuovi</a:t>
            </a:r>
          </a:p>
          <a:p>
            <a:r>
              <a:rPr lang="it-IT" dirty="0"/>
              <a:t>Singoli database O PACCHETTI nuovi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098834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Goccia</Template>
  <TotalTime>1451</TotalTime>
  <Words>1301</Words>
  <Application>Microsoft Office PowerPoint</Application>
  <PresentationFormat>Widescreen</PresentationFormat>
  <Paragraphs>102</Paragraphs>
  <Slides>19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Tw Cen MT</vt:lpstr>
      <vt:lpstr>Wingdings</vt:lpstr>
      <vt:lpstr>Goccia</vt:lpstr>
      <vt:lpstr>Riepilogo ACQUISIZIONI PRINT+ONLINE e online only</vt:lpstr>
      <vt:lpstr>Presentazione standard di PowerPoint</vt:lpstr>
      <vt:lpstr>print+ online</vt:lpstr>
      <vt:lpstr>ORDINARE PERIODICI print+ online</vt:lpstr>
      <vt:lpstr>Print + online con prezzO UNICO in fattura</vt:lpstr>
      <vt:lpstr>Print + online con PREZZI SEPARATI in fattura</vt:lpstr>
      <vt:lpstr>Print + FREE online </vt:lpstr>
      <vt:lpstr>Dopo l’ordine</vt:lpstr>
      <vt:lpstr>SOLO ONLINE </vt:lpstr>
      <vt:lpstr>Pacchetti (e relativi portfolio) passati da SFX ad Alma</vt:lpstr>
      <vt:lpstr>ORDINE DI Pacchetto già presente e attivo in institution</vt:lpstr>
      <vt:lpstr>ORDine di pacchetto non ancora attivo e non presente in institution</vt:lpstr>
      <vt:lpstr>Pacchetti locali (e relativi portfolio =TITOLI) passati da SFX ad Alma, i singoli portfolio (=titoli) hanno fornitori diversi </vt:lpstr>
      <vt:lpstr>Banche dati passate da Metalib a Uno per tutto</vt:lpstr>
      <vt:lpstr>Singoli e-book nuovi</vt:lpstr>
      <vt:lpstr>Singoli e-journals nuovi</vt:lpstr>
      <vt:lpstr>Singoli database O PACCHETTI nuovi</vt:lpstr>
      <vt:lpstr>RIEPILOGO CREAZIONE E INVIO ORDINE  ONLINE ONLY</vt:lpstr>
      <vt:lpstr>ALTRI MATERIALI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Libera Marinelli</cp:lastModifiedBy>
  <cp:revision>103</cp:revision>
  <cp:lastPrinted>2018-05-24T10:52:48Z</cp:lastPrinted>
  <dcterms:created xsi:type="dcterms:W3CDTF">2018-02-05T10:53:12Z</dcterms:created>
  <dcterms:modified xsi:type="dcterms:W3CDTF">2018-05-28T10:29:57Z</dcterms:modified>
</cp:coreProperties>
</file>