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57" r:id="rId2"/>
    <p:sldMasterId id="2147483745" r:id="rId3"/>
    <p:sldMasterId id="2147483732" r:id="rId4"/>
  </p:sldMasterIdLst>
  <p:notesMasterIdLst>
    <p:notesMasterId r:id="rId11"/>
  </p:notesMasterIdLst>
  <p:handoutMasterIdLst>
    <p:handoutMasterId r:id="rId12"/>
  </p:handoutMasterIdLst>
  <p:sldIdLst>
    <p:sldId id="257" r:id="rId5"/>
    <p:sldId id="294" r:id="rId6"/>
    <p:sldId id="296" r:id="rId7"/>
    <p:sldId id="297" r:id="rId8"/>
    <p:sldId id="298" r:id="rId9"/>
    <p:sldId id="295" r:id="rId10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00"/>
    <a:srgbClr val="2EE036"/>
    <a:srgbClr val="0F0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05" autoAdjust="0"/>
    <p:restoredTop sz="71893" autoAdjust="0"/>
  </p:normalViewPr>
  <p:slideViewPr>
    <p:cSldViewPr>
      <p:cViewPr varScale="1">
        <p:scale>
          <a:sx n="80" d="100"/>
          <a:sy n="80" d="100"/>
        </p:scale>
        <p:origin x="-17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36"/>
    </p:cViewPr>
  </p:notesTextViewPr>
  <p:notesViewPr>
    <p:cSldViewPr>
      <p:cViewPr varScale="1">
        <p:scale>
          <a:sx n="65" d="100"/>
          <a:sy n="65" d="100"/>
        </p:scale>
        <p:origin x="-1518" y="-12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313CC-8281-439D-BE2D-10A8F9C2A7DE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298C5-3369-49EF-B709-26C6F15140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58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EF146-4156-44CD-AA9D-E9CE841E3ACC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90AF-6BA0-4F06-8409-FFEF9CC0F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5301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A6F4-2224-4A9E-A7B3-F2B588B9B442}" type="slidenum">
              <a:rPr lang="it-IT"/>
              <a:pPr/>
              <a:t>1</a:t>
            </a:fld>
            <a:endParaRPr lang="it-IT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2" y="4714877"/>
            <a:ext cx="4985393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A6F4-2224-4A9E-A7B3-F2B588B9B442}" type="slidenum">
              <a:rPr lang="it-IT"/>
              <a:pPr/>
              <a:t>2</a:t>
            </a:fld>
            <a:endParaRPr lang="it-IT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2" y="4714877"/>
            <a:ext cx="4985393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b="1" dirty="0" smtClean="0"/>
              <a:t>Gli strumenti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Aleph – ILS (</a:t>
            </a:r>
            <a:r>
              <a:rPr lang="it-IT" b="0" dirty="0" err="1" smtClean="0"/>
              <a:t>Integrated</a:t>
            </a:r>
            <a:r>
              <a:rPr lang="it-IT" b="0" dirty="0" smtClean="0"/>
              <a:t> Library</a:t>
            </a:r>
            <a:r>
              <a:rPr lang="it-IT" b="0" baseline="0" dirty="0" smtClean="0"/>
              <a:t> System</a:t>
            </a:r>
            <a:r>
              <a:rPr lang="it-IT" b="0" baseline="0" dirty="0" smtClean="0"/>
              <a:t>) – per la gestione di prestito, acquisizioni, catalogazione del materiale cartaceo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SFX – Link Resolver – dal 2005 – per la gestione di riviste</a:t>
            </a:r>
            <a:r>
              <a:rPr lang="it-IT" b="0" baseline="0" dirty="0" smtClean="0"/>
              <a:t> e libri elettronici; offre all’utente: il menù dei servizi con il full text e gli altri servizi appropriati, il </a:t>
            </a:r>
            <a:r>
              <a:rPr lang="it-IT" b="0" baseline="0" dirty="0" err="1" smtClean="0"/>
              <a:t>trovariviste</a:t>
            </a:r>
            <a:r>
              <a:rPr lang="it-IT" b="0" baseline="0" dirty="0" smtClean="0"/>
              <a:t> e il </a:t>
            </a:r>
            <a:r>
              <a:rPr lang="it-IT" b="0" baseline="0" dirty="0" err="1" smtClean="0"/>
              <a:t>trovalibri</a:t>
            </a:r>
            <a:r>
              <a:rPr lang="it-IT" b="0" baseline="0" dirty="0" smtClean="0"/>
              <a:t> elenchi ricercabili di riviste e libri elettronici costantemente aggiornati </a:t>
            </a:r>
            <a:endParaRPr lang="it-IT" b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MetaLib </a:t>
            </a:r>
            <a:r>
              <a:rPr lang="it-IT" b="0" dirty="0" smtClean="0"/>
              <a:t>– Library</a:t>
            </a:r>
            <a:r>
              <a:rPr lang="it-IT" b="0" baseline="0" dirty="0" smtClean="0"/>
              <a:t> Portal – dal </a:t>
            </a:r>
            <a:r>
              <a:rPr lang="it-IT" b="0" baseline="0" dirty="0" smtClean="0"/>
              <a:t>2005 – per la gestione di banche dati e altre risorse elettroniche; per la ricerca via web dal 2013 c’è MetaLib plus</a:t>
            </a:r>
          </a:p>
          <a:p>
            <a:r>
              <a:rPr lang="it-IT" b="1" dirty="0" smtClean="0"/>
              <a:t>Gli </a:t>
            </a:r>
            <a:r>
              <a:rPr lang="it-IT" b="1" dirty="0" smtClean="0"/>
              <a:t>attori</a:t>
            </a:r>
          </a:p>
          <a:p>
            <a:r>
              <a:rPr lang="it-IT" b="0" dirty="0" smtClean="0"/>
              <a:t>Il progetto SBI (Sistemi Bibliotecari Integrati), basato sulla convenzione tra il Comune e l'Università di Genova del 16 febbraio 2000, ha visto nel corso degli anni l’integrazione integrazione del Sistema Bibliotecario universitario e del Sistema Bibliotecario Urbano e quindi delle biblioteche dei musei civici, della biblioteche dell’Accademia Ligure di Scienze e Lettere e della Società Ligure di Storia Patria in un unico catalogo consultabile in Internet. </a:t>
            </a:r>
          </a:p>
          <a:p>
            <a:r>
              <a:rPr lang="it-IT" b="0" dirty="0" smtClean="0"/>
              <a:t>Il catalogo unificato dal 2012 è anche Polo del Servizio Bibliotecario Nazionale (SBN), le registrazioni del catalogo sono così condivise sul catalogo nazionale delle biblioteche. </a:t>
            </a:r>
          </a:p>
          <a:p>
            <a:r>
              <a:rPr lang="it-IT" b="1" dirty="0" smtClean="0"/>
              <a:t>Le </a:t>
            </a:r>
            <a:r>
              <a:rPr lang="it-IT" b="1" dirty="0" smtClean="0"/>
              <a:t>risorse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b="0" dirty="0" smtClean="0"/>
              <a:t>E-journal, </a:t>
            </a:r>
            <a:r>
              <a:rPr lang="it-IT" b="0" dirty="0" smtClean="0"/>
              <a:t>E-books, Banche</a:t>
            </a:r>
            <a:r>
              <a:rPr lang="it-IT" b="0" baseline="0" dirty="0" smtClean="0"/>
              <a:t> dati, </a:t>
            </a:r>
            <a:r>
              <a:rPr lang="it-IT" b="0" dirty="0" smtClean="0"/>
              <a:t>Libri </a:t>
            </a:r>
            <a:r>
              <a:rPr lang="it-IT" b="0" dirty="0" smtClean="0"/>
              <a:t>e </a:t>
            </a:r>
            <a:r>
              <a:rPr lang="it-IT" b="0" dirty="0" smtClean="0"/>
              <a:t>riviste,</a:t>
            </a:r>
            <a:r>
              <a:rPr lang="it-IT" b="0" baseline="0" dirty="0" smtClean="0"/>
              <a:t> </a:t>
            </a:r>
            <a:r>
              <a:rPr lang="it-IT" b="0" dirty="0" smtClean="0"/>
              <a:t>Materiali </a:t>
            </a:r>
            <a:r>
              <a:rPr lang="it-IT" b="0" dirty="0" smtClean="0"/>
              <a:t>audio,</a:t>
            </a:r>
            <a:r>
              <a:rPr lang="it-IT" b="0" baseline="0" dirty="0" smtClean="0"/>
              <a:t> video </a:t>
            </a:r>
            <a:r>
              <a:rPr lang="it-IT" b="0" baseline="0" smtClean="0"/>
              <a:t>e </a:t>
            </a:r>
            <a:r>
              <a:rPr lang="it-IT" b="0" baseline="0" smtClean="0"/>
              <a:t>multimediali; per </a:t>
            </a:r>
            <a:r>
              <a:rPr lang="it-IT" b="0" baseline="0" dirty="0" smtClean="0"/>
              <a:t>alcune pubblicazioni è anche possibile accedere al testo completo o a immagini digitali</a:t>
            </a:r>
            <a:endParaRPr lang="it-IT" b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A6F4-2224-4A9E-A7B3-F2B588B9B442}" type="slidenum">
              <a:rPr lang="it-IT"/>
              <a:pPr/>
              <a:t>3</a:t>
            </a:fld>
            <a:endParaRPr lang="it-IT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2" y="4714877"/>
            <a:ext cx="4985393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 dirty="0" err="1" smtClean="0"/>
              <a:t>Discovery</a:t>
            </a:r>
            <a:r>
              <a:rPr lang="it-IT" sz="1200" b="1" baseline="0" dirty="0" smtClean="0"/>
              <a:t> </a:t>
            </a:r>
            <a:r>
              <a:rPr lang="it-IT" sz="1200" b="1" baseline="0" dirty="0" err="1" smtClean="0"/>
              <a:t>tool</a:t>
            </a:r>
            <a:r>
              <a:rPr lang="it-IT" sz="1200" baseline="0" dirty="0" smtClean="0"/>
              <a:t>: strumenti in grado di ricercare, da un unico punto di accesso, tutte le collezioni della biblioteca: </a:t>
            </a:r>
            <a:r>
              <a:rPr lang="it-IT" sz="1200" dirty="0" smtClean="0"/>
              <a:t>libri, articoli di riviste, e-book, e-journal, banche dati, audio e video. </a:t>
            </a:r>
            <a:endParaRPr lang="it-IT" sz="1200" baseline="0" dirty="0" smtClean="0"/>
          </a:p>
          <a:p>
            <a:r>
              <a:rPr lang="it-IT" sz="1200" baseline="0" dirty="0" smtClean="0"/>
              <a:t>Da oggi è possibile ricercare direttamente anche il Catalogo Unificato</a:t>
            </a:r>
          </a:p>
          <a:p>
            <a:endParaRPr lang="it-IT" sz="1200" dirty="0" smtClean="0"/>
          </a:p>
          <a:p>
            <a:r>
              <a:rPr lang="it-IT" sz="1200" b="1" dirty="0" smtClean="0"/>
              <a:t>Total care:  </a:t>
            </a:r>
            <a:r>
              <a:rPr lang="it-IT" sz="1200" b="0" dirty="0" smtClean="0"/>
              <a:t>c</a:t>
            </a:r>
            <a:r>
              <a:rPr lang="it-IT" sz="1200" dirty="0" smtClean="0"/>
              <a:t>on la  modalità  “</a:t>
            </a:r>
            <a:r>
              <a:rPr lang="it-IT" sz="1200" dirty="0" err="1" smtClean="0"/>
              <a:t>TotalCare</a:t>
            </a:r>
            <a:r>
              <a:rPr lang="it-IT" sz="1200" dirty="0" smtClean="0"/>
              <a:t>”  Exlibris  mantiene il servizio sui propri  server occupandosi di installazione, implementazione, manutenzione sistemistica e applicativa, installazione di nuove versioni, service pack e supporto tecnico. Cambia la visione: I clienti non pagano per il possesso del software bensì per l'utilizzo dello stesso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 smtClean="0"/>
              <a:t>Vantaggi:</a:t>
            </a:r>
            <a:r>
              <a:rPr lang="it-IT" sz="1200" baseline="0" dirty="0" smtClean="0"/>
              <a:t> </a:t>
            </a:r>
            <a:r>
              <a:rPr lang="it-IT" sz="1200" dirty="0" smtClean="0"/>
              <a:t>risparmio sull’acquisto, installazione, manutenzione e dismissione di hardware e software;</a:t>
            </a:r>
            <a:r>
              <a:rPr lang="it-IT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it-IT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it-IT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Publishing e </a:t>
            </a:r>
            <a:r>
              <a:rPr lang="it-IT" sz="1200" b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Harvesting</a:t>
            </a:r>
            <a:r>
              <a:rPr lang="it-IT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meccanismo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Publishing di aleph consente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estrarre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record dal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catalogo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consentirne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 publishing per differenti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scopi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(ad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per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renderli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ricercabili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motori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ricerca o da discovery tool come Primo di Exlibris)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effettua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l’harvesting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del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Aleph.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Estrae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nuovi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aggiornati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record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bibliografici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le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informazioni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essi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correlate (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copie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disponibilità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prestiti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legami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Inoltre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Aleph dispone di web service che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supportano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una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interazione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diretta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altre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applicazioni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via HTTP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usando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messaggi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XML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compatibili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standard SOAP</a:t>
            </a:r>
          </a:p>
          <a:p>
            <a:endParaRPr lang="it-IT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A6F4-2224-4A9E-A7B3-F2B588B9B442}" type="slidenum">
              <a:rPr lang="it-IT"/>
              <a:pPr/>
              <a:t>4</a:t>
            </a:fld>
            <a:endParaRPr lang="it-IT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2" y="4714877"/>
            <a:ext cx="4985393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b="1" dirty="0" smtClean="0"/>
              <a:t>Biblioteche  </a:t>
            </a:r>
            <a:r>
              <a:rPr lang="it-IT" b="0" dirty="0" smtClean="0"/>
              <a:t>http://catalogo.sbi.genova.it/F?func=file&amp;file_name=elenco_biblioteche</a:t>
            </a:r>
          </a:p>
          <a:p>
            <a:r>
              <a:rPr lang="it-IT" dirty="0" smtClean="0"/>
              <a:t>SBA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5 Biblioteche di Scuola</a:t>
            </a:r>
            <a:r>
              <a:rPr lang="it-IT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65</a:t>
            </a:r>
            <a:r>
              <a:rPr lang="it-IT" dirty="0" smtClean="0"/>
              <a:t> Sedi di servizio (sedi e sezioni delle Biblioteche di Scuola)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3</a:t>
            </a:r>
            <a:r>
              <a:rPr lang="it-IT" dirty="0" smtClean="0"/>
              <a:t> Biblioteche presso i Poli decentrati di Imperia, La Spezia, Savona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 smtClean="0"/>
              <a:t>SBU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2 Biblioteche centrali (Berio e De </a:t>
            </a:r>
            <a:r>
              <a:rPr lang="it-IT" dirty="0" err="1" smtClean="0"/>
              <a:t>Amicis</a:t>
            </a:r>
            <a:r>
              <a:rPr lang="it-IT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14 Biblioteche di municipio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6 Biblioteche specializzate di musei civici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3 Centri di documentazione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4 Altre biblioteche cittadine partecipanti al Catalogo unificato (Accademia Ligure di Scienze e Lettere, Accademia Ligustica di Belle Arti, Deledda International School, Società Ligure di Storia patria)</a:t>
            </a:r>
          </a:p>
          <a:p>
            <a:r>
              <a:rPr lang="it-IT" b="1" dirty="0" smtClean="0"/>
              <a:t>Utenti finali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SBA circa 54.000</a:t>
            </a:r>
            <a:r>
              <a:rPr lang="it-IT" baseline="0" dirty="0" smtClean="0"/>
              <a:t> utenti e 67.021 prestiti effettuati (dati del 2014)</a:t>
            </a:r>
            <a:endParaRPr lang="it-IT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SBU</a:t>
            </a:r>
            <a:r>
              <a:rPr lang="it-IT" baseline="0" dirty="0" smtClean="0"/>
              <a:t> </a:t>
            </a:r>
            <a:r>
              <a:rPr lang="it-IT" dirty="0" smtClean="0"/>
              <a:t>66.311 utenti finali (dati del 2014)</a:t>
            </a:r>
          </a:p>
          <a:p>
            <a:r>
              <a:rPr lang="it-IT" b="1" dirty="0" smtClean="0"/>
              <a:t>Risorse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oltre 97.000 riviste elettroniche di cui 25.900 sottoscritte dall'Ateneo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oltre200 banche dati disciplinari di cui 57 sottoscritte dall'Ateneo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oltre 44.600 libri elettronici sottoscritti dall'Ateneo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="0" dirty="0" smtClean="0"/>
              <a:t>979.940 copie possedute sul catalogo</a:t>
            </a:r>
            <a:endParaRPr lang="it-IT" b="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A6F4-2224-4A9E-A7B3-F2B588B9B442}" type="slidenum">
              <a:rPr lang="it-IT"/>
              <a:pPr/>
              <a:t>5</a:t>
            </a:fld>
            <a:endParaRPr lang="it-IT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2" y="4714877"/>
            <a:ext cx="4985393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b="1" dirty="0" smtClean="0"/>
              <a:t>http://unopertutti.sbi.genova.it</a:t>
            </a:r>
          </a:p>
          <a:p>
            <a:endParaRPr lang="it-IT" dirty="0" smtClean="0"/>
          </a:p>
          <a:p>
            <a:r>
              <a:rPr lang="it-IT" b="1" dirty="0" smtClean="0"/>
              <a:t>Volendo si può ricordare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dirty="0" smtClean="0"/>
              <a:t>Opzioni barra di ricerca: C</a:t>
            </a:r>
            <a:r>
              <a:rPr lang="it-IT" baseline="0" dirty="0" smtClean="0"/>
              <a:t>atalogo unificato + risorse online; Catalogo unificato; Banche dati disciplinari (Scienze Umanistiche, Sociali, MFN, Mediche e Farmaceutiche, Architettura e Ingegneria)</a:t>
            </a:r>
            <a:endParaRPr lang="it-IT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aseline="0" dirty="0" smtClean="0"/>
              <a:t>Credenziali da usare per</a:t>
            </a:r>
            <a:r>
              <a:rPr lang="it-IT" dirty="0" smtClean="0"/>
              <a:t> autenticazione e cosa si</a:t>
            </a:r>
            <a:r>
              <a:rPr lang="it-IT" baseline="0" dirty="0" smtClean="0"/>
              <a:t> può fare da autenticati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baseline="0" dirty="0" smtClean="0"/>
              <a:t>Icona «Biblioteche» con loghi di SBA e SBU che porta a </a:t>
            </a:r>
            <a:r>
              <a:rPr lang="it-IT" b="0" dirty="0" smtClean="0"/>
              <a:t>http://catalogo.sbi.genova.it/F?func=file&amp;file_name=elenco_biblioteche pagina con l’elenco delle biblioteche dei due sistemi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b="0" dirty="0" smtClean="0"/>
              <a:t>Lavoro che è stato fatto per la personalizzazione grafica </a:t>
            </a:r>
            <a:r>
              <a:rPr lang="it-IT" b="0" baseline="0" dirty="0" smtClean="0"/>
              <a:t>(immagine insiemistica, logo di uno per tutti, collage di Genova, etc.) </a:t>
            </a:r>
            <a:r>
              <a:rPr lang="it-IT" b="0" dirty="0" smtClean="0"/>
              <a:t>e</a:t>
            </a:r>
            <a:r>
              <a:rPr lang="it-IT" b="0" baseline="0" dirty="0" smtClean="0"/>
              <a:t> </a:t>
            </a:r>
            <a:r>
              <a:rPr lang="it-IT" b="0" baseline="0" dirty="0" smtClean="0"/>
              <a:t>per </a:t>
            </a:r>
            <a:r>
              <a:rPr lang="it-IT" b="0" baseline="0" dirty="0" smtClean="0"/>
              <a:t>l’help</a:t>
            </a:r>
            <a:endParaRPr lang="it-IT" b="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DA6F4-2224-4A9E-A7B3-F2B588B9B442}" type="slidenum">
              <a:rPr lang="it-IT"/>
              <a:pPr/>
              <a:t>6</a:t>
            </a:fld>
            <a:endParaRPr lang="it-IT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142" y="4714877"/>
            <a:ext cx="4985393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09600" y="908721"/>
            <a:ext cx="7772400" cy="864096"/>
          </a:xfrm>
        </p:spPr>
        <p:txBody>
          <a:bodyPr/>
          <a:lstStyle/>
          <a:p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6" name="Segnaposto testo 2"/>
          <p:cNvSpPr>
            <a:spLocks noGrp="1"/>
          </p:cNvSpPr>
          <p:nvPr>
            <p:ph idx="10"/>
          </p:nvPr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200"/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1"/>
          </p:nvPr>
        </p:nvSpPr>
        <p:spPr>
          <a:xfrm>
            <a:off x="457200" y="6356350"/>
            <a:ext cx="3178696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it-IT" dirty="0" smtClean="0"/>
              <a:t>UNO per tutti - </a:t>
            </a:r>
            <a:r>
              <a:rPr lang="it-IT" dirty="0" err="1" smtClean="0"/>
              <a:t>S.Ciarlo</a:t>
            </a:r>
            <a:r>
              <a:rPr lang="it-IT" dirty="0" smtClean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it-IT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dirty="0" smtClean="0"/>
              <a:t>Marzo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8481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445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236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318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7005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1055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910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76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UNO per tutti - </a:t>
            </a:r>
            <a:r>
              <a:rPr lang="it-IT" dirty="0" err="1" smtClean="0"/>
              <a:t>S.Ciarlo</a:t>
            </a:r>
            <a:r>
              <a:rPr lang="it-IT" dirty="0" smtClean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917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354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409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20008" cy="365125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3767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026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731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920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09600" y="908721"/>
            <a:ext cx="7772400" cy="864096"/>
          </a:xfrm>
        </p:spPr>
        <p:txBody>
          <a:bodyPr/>
          <a:lstStyle/>
          <a:p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6" name="Segnaposto testo 2"/>
          <p:cNvSpPr>
            <a:spLocks noGrp="1"/>
          </p:cNvSpPr>
          <p:nvPr>
            <p:ph idx="10"/>
          </p:nvPr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200"/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1"/>
          </p:nvPr>
        </p:nvSpPr>
        <p:spPr>
          <a:xfrm>
            <a:off x="457200" y="6356350"/>
            <a:ext cx="3178696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it-IT" dirty="0" smtClean="0"/>
              <a:t>UNO per tutti - </a:t>
            </a:r>
            <a:r>
              <a:rPr lang="it-IT" dirty="0" err="1" smtClean="0"/>
              <a:t>S.Ciarlo</a:t>
            </a:r>
            <a:r>
              <a:rPr lang="it-IT" dirty="0" smtClean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it-IT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dirty="0" smtClean="0"/>
              <a:t>Marzo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9153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217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8484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44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118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587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30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870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70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1255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363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817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09600" y="908721"/>
            <a:ext cx="7772400" cy="864096"/>
          </a:xfrm>
        </p:spPr>
        <p:txBody>
          <a:bodyPr/>
          <a:lstStyle/>
          <a:p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6" name="Segnaposto testo 2"/>
          <p:cNvSpPr>
            <a:spLocks noGrp="1"/>
          </p:cNvSpPr>
          <p:nvPr>
            <p:ph idx="10"/>
          </p:nvPr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200"/>
            </a:lvl1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1"/>
          </p:nvPr>
        </p:nvSpPr>
        <p:spPr>
          <a:xfrm>
            <a:off x="457200" y="6356350"/>
            <a:ext cx="3178696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it-IT" dirty="0" smtClean="0"/>
              <a:t>L’impatto delle riforme - F. Imperiale</a:t>
            </a:r>
            <a:endParaRPr lang="it-IT" dirty="0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it-IT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dirty="0" smtClean="0"/>
              <a:t>Marzo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5393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906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81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449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18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3076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263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6482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791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248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2570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91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974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892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3992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3849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87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7F49D355-16BD-4E45-BD9A-5EA878CF7CBD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170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56895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PRIMA PAGINA</a:t>
            </a:r>
            <a:endParaRPr lang="it-IT" dirty="0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-9443" y="0"/>
            <a:ext cx="9153442" cy="809626"/>
            <a:chOff x="-9443" y="0"/>
            <a:chExt cx="9153442" cy="809626"/>
          </a:xfrm>
        </p:grpSpPr>
        <p:pic>
          <p:nvPicPr>
            <p:cNvPr id="8" name="Immagine 7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0"/>
              <a:ext cx="4571999" cy="809626"/>
            </a:xfrm>
            <a:prstGeom prst="rect">
              <a:avLst/>
            </a:prstGeom>
          </p:spPr>
        </p:pic>
        <p:grpSp>
          <p:nvGrpSpPr>
            <p:cNvPr id="9" name="Gruppo 8"/>
            <p:cNvGrpSpPr/>
            <p:nvPr/>
          </p:nvGrpSpPr>
          <p:grpSpPr>
            <a:xfrm>
              <a:off x="-9443" y="0"/>
              <a:ext cx="4581443" cy="809625"/>
              <a:chOff x="-9443" y="0"/>
              <a:chExt cx="4581443" cy="809625"/>
            </a:xfrm>
          </p:grpSpPr>
          <p:pic>
            <p:nvPicPr>
              <p:cNvPr id="10" name="Immagine 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9443" y="0"/>
                <a:ext cx="2209800" cy="809625"/>
              </a:xfrm>
              <a:prstGeom prst="rect">
                <a:avLst/>
              </a:prstGeom>
            </p:spPr>
          </p:pic>
          <p:sp>
            <p:nvSpPr>
              <p:cNvPr id="11" name="Rettangolo 10"/>
              <p:cNvSpPr/>
              <p:nvPr/>
            </p:nvSpPr>
            <p:spPr>
              <a:xfrm>
                <a:off x="2202746" y="4604"/>
                <a:ext cx="2369254" cy="805021"/>
              </a:xfrm>
              <a:prstGeom prst="rect">
                <a:avLst/>
              </a:prstGeom>
              <a:solidFill>
                <a:srgbClr val="66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" name="Segnaposto titolo 1"/>
          <p:cNvSpPr txBox="1">
            <a:spLocks/>
          </p:cNvSpPr>
          <p:nvPr userDrawn="1"/>
        </p:nvSpPr>
        <p:spPr>
          <a:xfrm>
            <a:off x="287524" y="2276872"/>
            <a:ext cx="8568952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Marzo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102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4AFF1-DBB0-479F-B765-B5B3FC868DFA}" type="datetimeFigureOut">
              <a:rPr lang="it-IT" smtClean="0"/>
              <a:t>01/06/2015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4B9A2-5847-4921-9462-DDD28934C81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72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56895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PRIMA PAGINA</a:t>
            </a:r>
            <a:endParaRPr lang="it-IT" dirty="0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-9443" y="0"/>
            <a:ext cx="9153442" cy="809626"/>
            <a:chOff x="-9443" y="0"/>
            <a:chExt cx="9153442" cy="809626"/>
          </a:xfrm>
        </p:grpSpPr>
        <p:pic>
          <p:nvPicPr>
            <p:cNvPr id="8" name="Immagine 7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0"/>
              <a:ext cx="4571999" cy="809626"/>
            </a:xfrm>
            <a:prstGeom prst="rect">
              <a:avLst/>
            </a:prstGeom>
          </p:spPr>
        </p:pic>
        <p:grpSp>
          <p:nvGrpSpPr>
            <p:cNvPr id="9" name="Gruppo 8"/>
            <p:cNvGrpSpPr/>
            <p:nvPr/>
          </p:nvGrpSpPr>
          <p:grpSpPr>
            <a:xfrm>
              <a:off x="-9443" y="0"/>
              <a:ext cx="4581443" cy="809625"/>
              <a:chOff x="-9443" y="0"/>
              <a:chExt cx="4581443" cy="809625"/>
            </a:xfrm>
          </p:grpSpPr>
          <p:pic>
            <p:nvPicPr>
              <p:cNvPr id="10" name="Immagine 9"/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9443" y="0"/>
                <a:ext cx="2209800" cy="809625"/>
              </a:xfrm>
              <a:prstGeom prst="rect">
                <a:avLst/>
              </a:prstGeom>
            </p:spPr>
          </p:pic>
          <p:sp>
            <p:nvSpPr>
              <p:cNvPr id="11" name="Rettangolo 10"/>
              <p:cNvSpPr/>
              <p:nvPr/>
            </p:nvSpPr>
            <p:spPr>
              <a:xfrm>
                <a:off x="2202746" y="4604"/>
                <a:ext cx="2369254" cy="805021"/>
              </a:xfrm>
              <a:prstGeom prst="rect">
                <a:avLst/>
              </a:prstGeom>
              <a:solidFill>
                <a:srgbClr val="66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" name="Segnaposto titolo 1"/>
          <p:cNvSpPr txBox="1">
            <a:spLocks/>
          </p:cNvSpPr>
          <p:nvPr userDrawn="1"/>
        </p:nvSpPr>
        <p:spPr>
          <a:xfrm>
            <a:off x="287524" y="2276872"/>
            <a:ext cx="8568952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Marzo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996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23528" y="809626"/>
            <a:ext cx="8568952" cy="963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F. Imperiale: L’impatto su </a:t>
            </a:r>
            <a:r>
              <a:rPr lang="it-IT" dirty="0" err="1" smtClean="0"/>
              <a:t>Aleph</a:t>
            </a:r>
            <a:r>
              <a:rPr lang="it-IT" dirty="0" smtClean="0"/>
              <a:t> delle riforme </a:t>
            </a:r>
            <a:r>
              <a:rPr lang="it-IT" dirty="0" err="1" smtClean="0"/>
              <a:t>diAteneo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UNIGE, marzo 2014</a:t>
            </a:r>
            <a:endParaRPr lang="it-IT" dirty="0"/>
          </a:p>
        </p:txBody>
      </p:sp>
      <p:grpSp>
        <p:nvGrpSpPr>
          <p:cNvPr id="7" name="Gruppo 6"/>
          <p:cNvGrpSpPr/>
          <p:nvPr userDrawn="1"/>
        </p:nvGrpSpPr>
        <p:grpSpPr>
          <a:xfrm>
            <a:off x="-9443" y="0"/>
            <a:ext cx="9153442" cy="809626"/>
            <a:chOff x="-9443" y="0"/>
            <a:chExt cx="9153442" cy="809626"/>
          </a:xfrm>
        </p:grpSpPr>
        <p:pic>
          <p:nvPicPr>
            <p:cNvPr id="8" name="Immagine 7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0"/>
              <a:ext cx="4571999" cy="809626"/>
            </a:xfrm>
            <a:prstGeom prst="rect">
              <a:avLst/>
            </a:prstGeom>
          </p:spPr>
        </p:pic>
        <p:grpSp>
          <p:nvGrpSpPr>
            <p:cNvPr id="9" name="Gruppo 8"/>
            <p:cNvGrpSpPr/>
            <p:nvPr/>
          </p:nvGrpSpPr>
          <p:grpSpPr>
            <a:xfrm>
              <a:off x="-9443" y="0"/>
              <a:ext cx="4581443" cy="809625"/>
              <a:chOff x="-9443" y="0"/>
              <a:chExt cx="4581443" cy="809625"/>
            </a:xfrm>
          </p:grpSpPr>
          <p:pic>
            <p:nvPicPr>
              <p:cNvPr id="10" name="Immagine 9"/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9443" y="0"/>
                <a:ext cx="2209800" cy="809625"/>
              </a:xfrm>
              <a:prstGeom prst="rect">
                <a:avLst/>
              </a:prstGeom>
            </p:spPr>
          </p:pic>
          <p:sp>
            <p:nvSpPr>
              <p:cNvPr id="11" name="Rettangolo 10"/>
              <p:cNvSpPr/>
              <p:nvPr/>
            </p:nvSpPr>
            <p:spPr>
              <a:xfrm>
                <a:off x="2202746" y="4604"/>
                <a:ext cx="2369254" cy="805021"/>
              </a:xfrm>
              <a:prstGeom prst="rect">
                <a:avLst/>
              </a:prstGeom>
              <a:solidFill>
                <a:srgbClr val="66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49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chemeClr val="tx1"/>
                </a:solidFill>
              </a:rPr>
              <a:t/>
            </a:r>
            <a:br>
              <a:rPr lang="it-IT" b="1" dirty="0" smtClean="0">
                <a:solidFill>
                  <a:schemeClr val="tx1"/>
                </a:solidFill>
              </a:rPr>
            </a:b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1"/>
          </p:nvPr>
        </p:nvSpPr>
        <p:spPr>
          <a:xfrm>
            <a:off x="395536" y="1412776"/>
            <a:ext cx="8280920" cy="216024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t-IT" sz="3600" b="1" dirty="0" smtClean="0">
                <a:solidFill>
                  <a:schemeClr val="tx1"/>
                </a:solidFill>
              </a:rPr>
              <a:t>Uno per Tutti :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t-IT" sz="3600" b="1" dirty="0" smtClean="0">
                <a:solidFill>
                  <a:schemeClr val="tx1"/>
                </a:solidFill>
              </a:rPr>
              <a:t>architettura e integrazioni</a:t>
            </a:r>
            <a:endParaRPr lang="it-IT" sz="3600" b="1" dirty="0">
              <a:solidFill>
                <a:schemeClr val="tx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1043608" y="4221088"/>
            <a:ext cx="7848872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900" dirty="0" smtClean="0">
                <a:solidFill>
                  <a:schemeClr val="tx1"/>
                </a:solidFill>
              </a:rPr>
              <a:t>Stefania Ciarlo - Federica Imperiale </a:t>
            </a:r>
            <a:endParaRPr lang="it-IT" sz="39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it-IT" altLang="it-IT" sz="3000" dirty="0" smtClean="0">
                <a:solidFill>
                  <a:schemeClr val="tx1"/>
                </a:solidFill>
              </a:rPr>
              <a:t>(Settore </a:t>
            </a:r>
            <a:r>
              <a:rPr lang="it-IT" altLang="it-IT" sz="3000" dirty="0">
                <a:solidFill>
                  <a:schemeClr val="tx1"/>
                </a:solidFill>
              </a:rPr>
              <a:t>Applicazioni Biblioteconomiche di </a:t>
            </a:r>
            <a:r>
              <a:rPr lang="it-IT" altLang="it-IT" sz="3000" dirty="0" smtClean="0">
                <a:solidFill>
                  <a:schemeClr val="tx1"/>
                </a:solidFill>
              </a:rPr>
              <a:t>CSITA</a:t>
            </a:r>
            <a:r>
              <a:rPr lang="it-IT" altLang="it-IT" dirty="0" smtClean="0">
                <a:solidFill>
                  <a:schemeClr val="tx1"/>
                </a:solidFill>
              </a:rPr>
              <a:t>)</a:t>
            </a:r>
            <a:endParaRPr lang="it-IT" altLang="it-IT" dirty="0">
              <a:solidFill>
                <a:schemeClr val="tx1"/>
              </a:solidFill>
            </a:endParaRPr>
          </a:p>
          <a:p>
            <a:endParaRPr lang="it-IT" dirty="0"/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4716016" y="6356350"/>
            <a:ext cx="3970784" cy="3651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Università di Genova, giugno 2015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35231"/>
            <a:ext cx="3816424" cy="96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51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Premessa</a:t>
            </a: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Gli strumenti: Catalogo su Aleph, il link resolver SFX, il portale su MetaLib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Gli attori: SBA &amp; SBU e CSITA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Le risorse: dal cartaceo al digitale</a:t>
            </a:r>
            <a:endParaRPr lang="it-IT" dirty="0"/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 dirty="0"/>
              <a:t>UNO per tutti - </a:t>
            </a:r>
            <a:r>
              <a:rPr lang="it-IT" dirty="0" err="1"/>
              <a:t>S.Ciarlo</a:t>
            </a:r>
            <a:r>
              <a:rPr lang="it-IT" dirty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156176" y="6356350"/>
            <a:ext cx="2530624" cy="365125"/>
          </a:xfrm>
          <a:prstGeom prst="rect">
            <a:avLst/>
          </a:prstGeom>
        </p:spPr>
        <p:txBody>
          <a:bodyPr/>
          <a:lstStyle/>
          <a:p>
            <a:r>
              <a:rPr lang="it-IT" sz="1200" dirty="0" smtClean="0"/>
              <a:t>Università di Genova, giugno 2015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80110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Architettura</a:t>
            </a: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Il </a:t>
            </a:r>
            <a:r>
              <a:rPr lang="it-IT" dirty="0" err="1" smtClean="0"/>
              <a:t>discovery</a:t>
            </a:r>
            <a:r>
              <a:rPr lang="it-IT" dirty="0" smtClean="0"/>
              <a:t> </a:t>
            </a:r>
            <a:r>
              <a:rPr lang="it-IT" dirty="0" err="1" smtClean="0"/>
              <a:t>tool</a:t>
            </a:r>
            <a:r>
              <a:rPr lang="it-IT" dirty="0" smtClean="0"/>
              <a:t>: Primo di </a:t>
            </a:r>
            <a:r>
              <a:rPr lang="it-IT" dirty="0" err="1" smtClean="0"/>
              <a:t>Exlibris</a:t>
            </a:r>
            <a:endParaRPr lang="it-IT" dirty="0" smtClean="0"/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Licenza Total Care: risorse informatiche e umane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 meccanismi di </a:t>
            </a:r>
            <a:r>
              <a:rPr lang="it-IT" i="1" dirty="0" err="1" smtClean="0"/>
              <a:t>publishing</a:t>
            </a:r>
            <a:r>
              <a:rPr lang="it-IT" dirty="0" smtClean="0"/>
              <a:t> ed </a:t>
            </a:r>
            <a:r>
              <a:rPr lang="it-IT" i="1" dirty="0" err="1" smtClean="0"/>
              <a:t>harvesting</a:t>
            </a:r>
            <a:endParaRPr lang="it-IT" i="1" dirty="0" smtClean="0"/>
          </a:p>
          <a:p>
            <a:pPr marL="0" indent="0" algn="just">
              <a:buNone/>
            </a:pPr>
            <a:endParaRPr lang="it-IT" i="1" dirty="0"/>
          </a:p>
          <a:p>
            <a:pPr marL="0" indent="0" algn="just">
              <a:buNone/>
            </a:pPr>
            <a:endParaRPr lang="it-IT" i="1" dirty="0"/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 dirty="0"/>
              <a:t>UNO per tutti - </a:t>
            </a:r>
            <a:r>
              <a:rPr lang="it-IT" dirty="0" err="1"/>
              <a:t>S.Ciarlo</a:t>
            </a:r>
            <a:r>
              <a:rPr lang="it-IT" dirty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156176" y="6356350"/>
            <a:ext cx="2530624" cy="365125"/>
          </a:xfrm>
          <a:prstGeom prst="rect">
            <a:avLst/>
          </a:prstGeom>
        </p:spPr>
        <p:txBody>
          <a:bodyPr/>
          <a:lstStyle/>
          <a:p>
            <a:r>
              <a:rPr lang="it-IT" sz="1200" dirty="0" smtClean="0"/>
              <a:t>Università di Genova, giugno 2015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17462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Integrazioni</a:t>
            </a: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683568" y="1988840"/>
            <a:ext cx="8003232" cy="413732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Uno per tutti:</a:t>
            </a:r>
          </a:p>
          <a:p>
            <a:pPr algn="just"/>
            <a:r>
              <a:rPr lang="it-IT" dirty="0"/>
              <a:t>b</a:t>
            </a:r>
            <a:r>
              <a:rPr lang="it-IT" dirty="0" smtClean="0"/>
              <a:t>iblioteche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utenti finali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risorse</a:t>
            </a:r>
          </a:p>
          <a:p>
            <a:pPr algn="just"/>
            <a:endParaRPr lang="it-IT" dirty="0" smtClean="0"/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 dirty="0"/>
              <a:t>UNO per tutti - </a:t>
            </a:r>
            <a:r>
              <a:rPr lang="it-IT" dirty="0" err="1"/>
              <a:t>S.Ciarlo</a:t>
            </a:r>
            <a:r>
              <a:rPr lang="it-IT" dirty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156176" y="6356350"/>
            <a:ext cx="2530624" cy="365125"/>
          </a:xfrm>
          <a:prstGeom prst="rect">
            <a:avLst/>
          </a:prstGeom>
        </p:spPr>
        <p:txBody>
          <a:bodyPr/>
          <a:lstStyle/>
          <a:p>
            <a:r>
              <a:rPr lang="it-IT" sz="1200" dirty="0" smtClean="0"/>
              <a:t>Università di Genova, giugno 2015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43641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home page</a:t>
            </a:r>
            <a:endParaRPr lang="it-IT" dirty="0"/>
          </a:p>
        </p:txBody>
      </p:sp>
      <p:pic>
        <p:nvPicPr>
          <p:cNvPr id="2" name="Segnaposto contenuto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83757"/>
            <a:ext cx="7056784" cy="4747191"/>
          </a:xfrm>
        </p:spPr>
      </p:pic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it-IT" dirty="0"/>
              <a:t>UNO per tutti - </a:t>
            </a:r>
            <a:r>
              <a:rPr lang="it-IT" dirty="0" err="1"/>
              <a:t>S.Ciarlo</a:t>
            </a:r>
            <a:r>
              <a:rPr lang="it-IT" dirty="0"/>
              <a:t> , </a:t>
            </a:r>
            <a:r>
              <a:rPr lang="it-IT" dirty="0" err="1" smtClean="0"/>
              <a:t>F.Imperiale</a:t>
            </a:r>
            <a:endParaRPr lang="it-IT" dirty="0"/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156176" y="6356350"/>
            <a:ext cx="2530624" cy="365125"/>
          </a:xfrm>
          <a:prstGeom prst="rect">
            <a:avLst/>
          </a:prstGeom>
        </p:spPr>
        <p:txBody>
          <a:bodyPr/>
          <a:lstStyle/>
          <a:p>
            <a:r>
              <a:rPr lang="it-IT" sz="1200" dirty="0" smtClean="0"/>
              <a:t>Università di Genova, giugno 2015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57355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chemeClr val="tx1"/>
                </a:solidFill>
              </a:rPr>
              <a:t/>
            </a:r>
            <a:br>
              <a:rPr lang="it-IT" b="1" dirty="0" smtClean="0">
                <a:solidFill>
                  <a:schemeClr val="tx1"/>
                </a:solidFill>
              </a:rPr>
            </a:b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1"/>
          </p:nvPr>
        </p:nvSpPr>
        <p:spPr>
          <a:xfrm>
            <a:off x="395536" y="1412776"/>
            <a:ext cx="8280920" cy="216024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t-IT" sz="3600" b="1" dirty="0" smtClean="0">
                <a:solidFill>
                  <a:schemeClr val="tx1"/>
                </a:solidFill>
              </a:rPr>
              <a:t>Uno per Tutti :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t-IT" sz="3600" b="1" dirty="0" smtClean="0">
                <a:solidFill>
                  <a:schemeClr val="tx1"/>
                </a:solidFill>
              </a:rPr>
              <a:t>architettura e integrazioni</a:t>
            </a:r>
            <a:endParaRPr lang="it-IT" sz="3600" b="1" dirty="0">
              <a:solidFill>
                <a:schemeClr val="tx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1043608" y="4221088"/>
            <a:ext cx="7848872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900" dirty="0" smtClean="0">
                <a:solidFill>
                  <a:schemeClr val="tx1"/>
                </a:solidFill>
              </a:rPr>
              <a:t>Stefania Ciarlo - Federica Imperiale </a:t>
            </a:r>
            <a:endParaRPr lang="it-IT" sz="39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it-IT" altLang="it-IT" sz="3000" dirty="0" smtClean="0">
                <a:solidFill>
                  <a:schemeClr val="tx1"/>
                </a:solidFill>
              </a:rPr>
              <a:t>(Settore </a:t>
            </a:r>
            <a:r>
              <a:rPr lang="it-IT" altLang="it-IT" sz="3000" dirty="0">
                <a:solidFill>
                  <a:schemeClr val="tx1"/>
                </a:solidFill>
              </a:rPr>
              <a:t>Applicazioni Biblioteconomiche di </a:t>
            </a:r>
            <a:r>
              <a:rPr lang="it-IT" altLang="it-IT" sz="3000" dirty="0" smtClean="0">
                <a:solidFill>
                  <a:schemeClr val="tx1"/>
                </a:solidFill>
              </a:rPr>
              <a:t>CSITA</a:t>
            </a:r>
            <a:r>
              <a:rPr lang="it-IT" altLang="it-IT" dirty="0" smtClean="0">
                <a:solidFill>
                  <a:schemeClr val="tx1"/>
                </a:solidFill>
              </a:rPr>
              <a:t>)</a:t>
            </a:r>
            <a:endParaRPr lang="it-IT" altLang="it-IT" dirty="0">
              <a:solidFill>
                <a:schemeClr val="tx1"/>
              </a:solidFill>
            </a:endParaRPr>
          </a:p>
          <a:p>
            <a:endParaRPr lang="it-IT" dirty="0"/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4294967295"/>
          </p:nvPr>
        </p:nvSpPr>
        <p:spPr>
          <a:xfrm>
            <a:off x="4716016" y="6356350"/>
            <a:ext cx="3970784" cy="3651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Università di Genova, giugno 2015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935231"/>
            <a:ext cx="3816424" cy="96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data 3"/>
          <p:cNvSpPr txBox="1">
            <a:spLocks/>
          </p:cNvSpPr>
          <p:nvPr/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 smtClean="0"/>
              <a:t>Uno per tutti- S. </a:t>
            </a:r>
            <a:r>
              <a:rPr lang="it-IT" sz="1200" dirty="0" err="1" smtClean="0"/>
              <a:t>Cialro</a:t>
            </a:r>
            <a:r>
              <a:rPr lang="it-IT" sz="1200" dirty="0" smtClean="0"/>
              <a:t>, </a:t>
            </a:r>
            <a:r>
              <a:rPr lang="it-IT" sz="1200" dirty="0" err="1" smtClean="0"/>
              <a:t>F.Imperiale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36536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</TotalTime>
  <Words>786</Words>
  <Application>Microsoft Office PowerPoint</Application>
  <PresentationFormat>Presentazione su schermo (4:3)</PresentationFormat>
  <Paragraphs>90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Tema di Office</vt:lpstr>
      <vt:lpstr>Personalizza struttura</vt:lpstr>
      <vt:lpstr>2_Tema di Office</vt:lpstr>
      <vt:lpstr>1_Tema di Office</vt:lpstr>
      <vt:lpstr> </vt:lpstr>
      <vt:lpstr>Premessa</vt:lpstr>
      <vt:lpstr>Architettura</vt:lpstr>
      <vt:lpstr>Integrazioni</vt:lpstr>
      <vt:lpstr>La home page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Riorganizzazione Aleph:  primo incontro sui moduli</dc:title>
  <dc:creator>federica</dc:creator>
  <cp:lastModifiedBy>StefaniaC</cp:lastModifiedBy>
  <cp:revision>192</cp:revision>
  <cp:lastPrinted>2015-06-01T10:33:49Z</cp:lastPrinted>
  <dcterms:created xsi:type="dcterms:W3CDTF">2013-09-09T09:27:14Z</dcterms:created>
  <dcterms:modified xsi:type="dcterms:W3CDTF">2015-06-01T10:38:07Z</dcterms:modified>
</cp:coreProperties>
</file>