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9" r:id="rId1"/>
  </p:sldMasterIdLst>
  <p:notesMasterIdLst>
    <p:notesMasterId r:id="rId55"/>
  </p:notesMasterIdLst>
  <p:handoutMasterIdLst>
    <p:handoutMasterId r:id="rId56"/>
  </p:handoutMasterIdLst>
  <p:sldIdLst>
    <p:sldId id="562" r:id="rId2"/>
    <p:sldId id="639" r:id="rId3"/>
    <p:sldId id="629" r:id="rId4"/>
    <p:sldId id="630" r:id="rId5"/>
    <p:sldId id="631" r:id="rId6"/>
    <p:sldId id="771" r:id="rId7"/>
    <p:sldId id="780" r:id="rId8"/>
    <p:sldId id="772" r:id="rId9"/>
    <p:sldId id="778" r:id="rId10"/>
    <p:sldId id="632" r:id="rId11"/>
    <p:sldId id="781" r:id="rId12"/>
    <p:sldId id="782" r:id="rId13"/>
    <p:sldId id="779" r:id="rId14"/>
    <p:sldId id="757" r:id="rId15"/>
    <p:sldId id="743" r:id="rId16"/>
    <p:sldId id="775" r:id="rId17"/>
    <p:sldId id="783" r:id="rId18"/>
    <p:sldId id="774" r:id="rId19"/>
    <p:sldId id="776" r:id="rId20"/>
    <p:sldId id="741" r:id="rId21"/>
    <p:sldId id="751" r:id="rId22"/>
    <p:sldId id="753" r:id="rId23"/>
    <p:sldId id="752" r:id="rId24"/>
    <p:sldId id="784" r:id="rId25"/>
    <p:sldId id="785" r:id="rId26"/>
    <p:sldId id="766" r:id="rId27"/>
    <p:sldId id="745" r:id="rId28"/>
    <p:sldId id="764" r:id="rId29"/>
    <p:sldId id="759" r:id="rId30"/>
    <p:sldId id="787" r:id="rId31"/>
    <p:sldId id="786" r:id="rId32"/>
    <p:sldId id="773" r:id="rId33"/>
    <p:sldId id="746" r:id="rId34"/>
    <p:sldId id="651" r:id="rId35"/>
    <p:sldId id="750" r:id="rId36"/>
    <p:sldId id="777" r:id="rId37"/>
    <p:sldId id="767" r:id="rId38"/>
    <p:sldId id="788" r:id="rId39"/>
    <p:sldId id="763" r:id="rId40"/>
    <p:sldId id="762" r:id="rId41"/>
    <p:sldId id="790" r:id="rId42"/>
    <p:sldId id="791" r:id="rId43"/>
    <p:sldId id="756" r:id="rId44"/>
    <p:sldId id="792" r:id="rId45"/>
    <p:sldId id="793" r:id="rId46"/>
    <p:sldId id="688" r:id="rId47"/>
    <p:sldId id="768" r:id="rId48"/>
    <p:sldId id="769" r:id="rId49"/>
    <p:sldId id="770" r:id="rId50"/>
    <p:sldId id="761" r:id="rId51"/>
    <p:sldId id="794" r:id="rId52"/>
    <p:sldId id="798" r:id="rId53"/>
    <p:sldId id="797" r:id="rId54"/>
  </p:sldIdLst>
  <p:sldSz cx="9144000" cy="6858000" type="overhead"/>
  <p:notesSz cx="6797675" cy="9926638"/>
  <p:defaultTextStyle>
    <a:defPPr>
      <a:defRPr lang="en-US"/>
    </a:defPPr>
    <a:lvl1pPr algn="l" rtl="0" fontAlgn="base">
      <a:spcBef>
        <a:spcPct val="0"/>
      </a:spcBef>
      <a:spcAft>
        <a:spcPct val="0"/>
      </a:spcAft>
      <a:defRPr sz="1400" kern="1200">
        <a:solidFill>
          <a:schemeClr val="bg1"/>
        </a:solidFill>
        <a:latin typeface="Verdana" pitchFamily="34" charset="0"/>
        <a:ea typeface="+mn-ea"/>
        <a:cs typeface="+mn-cs"/>
      </a:defRPr>
    </a:lvl1pPr>
    <a:lvl2pPr marL="457200" algn="l" rtl="0" fontAlgn="base">
      <a:spcBef>
        <a:spcPct val="0"/>
      </a:spcBef>
      <a:spcAft>
        <a:spcPct val="0"/>
      </a:spcAft>
      <a:defRPr sz="1400" kern="1200">
        <a:solidFill>
          <a:schemeClr val="bg1"/>
        </a:solidFill>
        <a:latin typeface="Verdana" pitchFamily="34" charset="0"/>
        <a:ea typeface="+mn-ea"/>
        <a:cs typeface="+mn-cs"/>
      </a:defRPr>
    </a:lvl2pPr>
    <a:lvl3pPr marL="914400" algn="l" rtl="0" fontAlgn="base">
      <a:spcBef>
        <a:spcPct val="0"/>
      </a:spcBef>
      <a:spcAft>
        <a:spcPct val="0"/>
      </a:spcAft>
      <a:defRPr sz="1400" kern="1200">
        <a:solidFill>
          <a:schemeClr val="bg1"/>
        </a:solidFill>
        <a:latin typeface="Verdana" pitchFamily="34" charset="0"/>
        <a:ea typeface="+mn-ea"/>
        <a:cs typeface="+mn-cs"/>
      </a:defRPr>
    </a:lvl3pPr>
    <a:lvl4pPr marL="1371600" algn="l" rtl="0" fontAlgn="base">
      <a:spcBef>
        <a:spcPct val="0"/>
      </a:spcBef>
      <a:spcAft>
        <a:spcPct val="0"/>
      </a:spcAft>
      <a:defRPr sz="1400" kern="1200">
        <a:solidFill>
          <a:schemeClr val="bg1"/>
        </a:solidFill>
        <a:latin typeface="Verdana" pitchFamily="34" charset="0"/>
        <a:ea typeface="+mn-ea"/>
        <a:cs typeface="+mn-cs"/>
      </a:defRPr>
    </a:lvl4pPr>
    <a:lvl5pPr marL="1828800" algn="l" rtl="0" fontAlgn="base">
      <a:spcBef>
        <a:spcPct val="0"/>
      </a:spcBef>
      <a:spcAft>
        <a:spcPct val="0"/>
      </a:spcAft>
      <a:defRPr sz="1400" kern="1200">
        <a:solidFill>
          <a:schemeClr val="bg1"/>
        </a:solidFill>
        <a:latin typeface="Verdana" pitchFamily="34" charset="0"/>
        <a:ea typeface="+mn-ea"/>
        <a:cs typeface="+mn-cs"/>
      </a:defRPr>
    </a:lvl5pPr>
    <a:lvl6pPr marL="2286000" algn="l" defTabSz="914400" rtl="0" eaLnBrk="1" latinLnBrk="0" hangingPunct="1">
      <a:defRPr sz="1400" kern="1200">
        <a:solidFill>
          <a:schemeClr val="bg1"/>
        </a:solidFill>
        <a:latin typeface="Verdana" pitchFamily="34" charset="0"/>
        <a:ea typeface="+mn-ea"/>
        <a:cs typeface="+mn-cs"/>
      </a:defRPr>
    </a:lvl6pPr>
    <a:lvl7pPr marL="2743200" algn="l" defTabSz="914400" rtl="0" eaLnBrk="1" latinLnBrk="0" hangingPunct="1">
      <a:defRPr sz="1400" kern="1200">
        <a:solidFill>
          <a:schemeClr val="bg1"/>
        </a:solidFill>
        <a:latin typeface="Verdana" pitchFamily="34" charset="0"/>
        <a:ea typeface="+mn-ea"/>
        <a:cs typeface="+mn-cs"/>
      </a:defRPr>
    </a:lvl7pPr>
    <a:lvl8pPr marL="3200400" algn="l" defTabSz="914400" rtl="0" eaLnBrk="1" latinLnBrk="0" hangingPunct="1">
      <a:defRPr sz="1400" kern="1200">
        <a:solidFill>
          <a:schemeClr val="bg1"/>
        </a:solidFill>
        <a:latin typeface="Verdana" pitchFamily="34" charset="0"/>
        <a:ea typeface="+mn-ea"/>
        <a:cs typeface="+mn-cs"/>
      </a:defRPr>
    </a:lvl8pPr>
    <a:lvl9pPr marL="3657600" algn="l" defTabSz="914400" rtl="0" eaLnBrk="1" latinLnBrk="0" hangingPunct="1">
      <a:defRPr sz="1400"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showPr>
  <p:clrMru>
    <a:srgbClr val="F68748"/>
    <a:srgbClr val="336699"/>
    <a:srgbClr val="FF9933"/>
    <a:srgbClr val="F2A10E"/>
    <a:srgbClr val="000099"/>
    <a:srgbClr val="FF3300"/>
    <a:srgbClr val="B54C0B"/>
    <a:srgbClr val="6699FF"/>
    <a:srgbClr val="FFFF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2" autoAdjust="0"/>
    <p:restoredTop sz="94333" autoAdjust="0"/>
  </p:normalViewPr>
  <p:slideViewPr>
    <p:cSldViewPr>
      <p:cViewPr>
        <p:scale>
          <a:sx n="66" d="100"/>
          <a:sy n="66" d="100"/>
        </p:scale>
        <p:origin x="-492" y="6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p:scale>
          <a:sx n="75" d="100"/>
          <a:sy n="75" d="100"/>
        </p:scale>
        <p:origin x="-2430" y="1266"/>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5659" cy="496574"/>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Times New Roman" pitchFamily="18" charset="0"/>
              </a:defRPr>
            </a:lvl1pPr>
          </a:lstStyle>
          <a:p>
            <a:r>
              <a:rPr lang="it-IT" sz="1000" dirty="0" smtClean="0">
                <a:latin typeface="+mn-lt"/>
              </a:rPr>
              <a:t>UNO per tutti</a:t>
            </a:r>
            <a:endParaRPr lang="it-IT" sz="1000" dirty="0">
              <a:latin typeface="+mn-lt"/>
            </a:endParaRPr>
          </a:p>
        </p:txBody>
      </p:sp>
      <p:sp>
        <p:nvSpPr>
          <p:cNvPr id="18435" name="Rectangle 3"/>
          <p:cNvSpPr>
            <a:spLocks noGrp="1" noChangeArrowheads="1"/>
          </p:cNvSpPr>
          <p:nvPr>
            <p:ph type="dt" sz="quarter" idx="1"/>
          </p:nvPr>
        </p:nvSpPr>
        <p:spPr bwMode="auto">
          <a:xfrm>
            <a:off x="3852016" y="0"/>
            <a:ext cx="2945659" cy="496574"/>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Times New Roman" pitchFamily="18" charset="0"/>
              </a:defRPr>
            </a:lvl1pPr>
          </a:lstStyle>
          <a:p>
            <a:r>
              <a:rPr lang="it-IT" sz="1000" dirty="0" err="1" smtClean="0">
                <a:latin typeface="+mn-lt"/>
              </a:rPr>
              <a:t>CSSBA-L</a:t>
            </a:r>
            <a:r>
              <a:rPr lang="it-IT" sz="1000" dirty="0" smtClean="0">
                <a:latin typeface="+mn-lt"/>
              </a:rPr>
              <a:t>. </a:t>
            </a:r>
            <a:r>
              <a:rPr lang="it-IT" sz="1000" dirty="0" err="1" smtClean="0">
                <a:latin typeface="+mn-lt"/>
              </a:rPr>
              <a:t>Marinelli</a:t>
            </a:r>
            <a:endParaRPr lang="it-IT" sz="1000" dirty="0">
              <a:latin typeface="+mn-lt"/>
            </a:endParaRPr>
          </a:p>
        </p:txBody>
      </p:sp>
      <p:sp>
        <p:nvSpPr>
          <p:cNvPr id="18436" name="Rectangle 4"/>
          <p:cNvSpPr>
            <a:spLocks noGrp="1" noChangeArrowheads="1"/>
          </p:cNvSpPr>
          <p:nvPr>
            <p:ph type="ftr" sz="quarter" idx="2"/>
          </p:nvPr>
        </p:nvSpPr>
        <p:spPr bwMode="auto">
          <a:xfrm>
            <a:off x="0" y="9430064"/>
            <a:ext cx="3184837" cy="496574"/>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latin typeface="Times New Roman" pitchFamily="18" charset="0"/>
              </a:defRPr>
            </a:lvl1pPr>
          </a:lstStyle>
          <a:p>
            <a:r>
              <a:rPr lang="it-IT" sz="1000" dirty="0" smtClean="0">
                <a:latin typeface="+mn-lt"/>
              </a:rPr>
              <a:t>Università </a:t>
            </a:r>
            <a:r>
              <a:rPr lang="it-IT" sz="1000" dirty="0" err="1" smtClean="0">
                <a:latin typeface="+mn-lt"/>
              </a:rPr>
              <a:t>dgli</a:t>
            </a:r>
            <a:r>
              <a:rPr lang="it-IT" sz="1000" dirty="0" smtClean="0">
                <a:latin typeface="+mn-lt"/>
              </a:rPr>
              <a:t> studi, 3-4-11.6.2015</a:t>
            </a:r>
            <a:endParaRPr lang="it-IT" sz="1000" dirty="0">
              <a:latin typeface="+mn-lt"/>
            </a:endParaRPr>
          </a:p>
        </p:txBody>
      </p:sp>
      <p:sp>
        <p:nvSpPr>
          <p:cNvPr id="18437" name="Rectangle 5"/>
          <p:cNvSpPr>
            <a:spLocks noGrp="1" noChangeArrowheads="1"/>
          </p:cNvSpPr>
          <p:nvPr>
            <p:ph type="sldNum" sz="quarter" idx="3"/>
          </p:nvPr>
        </p:nvSpPr>
        <p:spPr bwMode="auto">
          <a:xfrm>
            <a:off x="3852016" y="9430064"/>
            <a:ext cx="2945659" cy="496574"/>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New Roman" pitchFamily="18" charset="0"/>
              </a:defRPr>
            </a:lvl1pPr>
          </a:lstStyle>
          <a:p>
            <a:fld id="{8C06D27C-943F-4767-95F5-B5BA73B2CF53}" type="slidenum">
              <a:rPr lang="it-IT" sz="1000">
                <a:latin typeface="+mn-lt"/>
              </a:rPr>
              <a:pPr/>
              <a:t>‹N›</a:t>
            </a:fld>
            <a:endParaRPr lang="it-IT" sz="1000" dirty="0">
              <a:latin typeface="+mn-lt"/>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45659" cy="496574"/>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000">
                <a:solidFill>
                  <a:schemeClr val="tx1"/>
                </a:solidFill>
                <a:latin typeface="+mn-lt"/>
              </a:defRPr>
            </a:lvl1pPr>
          </a:lstStyle>
          <a:p>
            <a:r>
              <a:rPr lang="it-IT" dirty="0" smtClean="0"/>
              <a:t>UNO per tutti</a:t>
            </a:r>
            <a:endParaRPr lang="it-IT" dirty="0"/>
          </a:p>
        </p:txBody>
      </p:sp>
      <p:sp>
        <p:nvSpPr>
          <p:cNvPr id="51203" name="Rectangle 3"/>
          <p:cNvSpPr>
            <a:spLocks noGrp="1" noChangeArrowheads="1"/>
          </p:cNvSpPr>
          <p:nvPr>
            <p:ph type="dt" idx="1"/>
          </p:nvPr>
        </p:nvSpPr>
        <p:spPr bwMode="auto">
          <a:xfrm>
            <a:off x="3852016" y="0"/>
            <a:ext cx="2945659" cy="496574"/>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latin typeface="+mn-lt"/>
              </a:defRPr>
            </a:lvl1pPr>
          </a:lstStyle>
          <a:p>
            <a:r>
              <a:rPr lang="it-IT" dirty="0" err="1" smtClean="0"/>
              <a:t>CSSBA-L</a:t>
            </a:r>
            <a:r>
              <a:rPr lang="it-IT" dirty="0" smtClean="0"/>
              <a:t>. </a:t>
            </a:r>
            <a:r>
              <a:rPr lang="it-IT" dirty="0" err="1" smtClean="0"/>
              <a:t>Marinelli</a:t>
            </a:r>
            <a:endParaRPr lang="it-IT" dirty="0"/>
          </a:p>
        </p:txBody>
      </p:sp>
      <p:sp>
        <p:nvSpPr>
          <p:cNvPr id="5120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51205" name="Rectangle 5"/>
          <p:cNvSpPr>
            <a:spLocks noGrp="1" noChangeArrowheads="1"/>
          </p:cNvSpPr>
          <p:nvPr>
            <p:ph type="body" sz="quarter" idx="3"/>
          </p:nvPr>
        </p:nvSpPr>
        <p:spPr bwMode="auto">
          <a:xfrm>
            <a:off x="906357" y="4715839"/>
            <a:ext cx="4984962" cy="4465939"/>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51206" name="Rectangle 6"/>
          <p:cNvSpPr>
            <a:spLocks noGrp="1" noChangeArrowheads="1"/>
          </p:cNvSpPr>
          <p:nvPr>
            <p:ph type="ftr" sz="quarter" idx="4"/>
          </p:nvPr>
        </p:nvSpPr>
        <p:spPr bwMode="auto">
          <a:xfrm>
            <a:off x="0" y="9430064"/>
            <a:ext cx="3755710" cy="496574"/>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000">
                <a:solidFill>
                  <a:schemeClr val="tx1"/>
                </a:solidFill>
                <a:latin typeface="+mn-lt"/>
              </a:defRPr>
            </a:lvl1pPr>
          </a:lstStyle>
          <a:p>
            <a:r>
              <a:rPr lang="it-IT" dirty="0" smtClean="0"/>
              <a:t>Università degli studi di Genova, 3-4-11.6.2015</a:t>
            </a:r>
            <a:endParaRPr lang="it-IT" dirty="0"/>
          </a:p>
        </p:txBody>
      </p:sp>
      <p:sp>
        <p:nvSpPr>
          <p:cNvPr id="51207" name="Rectangle 7"/>
          <p:cNvSpPr>
            <a:spLocks noGrp="1" noChangeArrowheads="1"/>
          </p:cNvSpPr>
          <p:nvPr>
            <p:ph type="sldNum" sz="quarter" idx="5"/>
          </p:nvPr>
        </p:nvSpPr>
        <p:spPr bwMode="auto">
          <a:xfrm>
            <a:off x="3852016" y="9430064"/>
            <a:ext cx="2945659" cy="496574"/>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000">
                <a:solidFill>
                  <a:schemeClr val="tx1"/>
                </a:solidFill>
                <a:latin typeface="+mn-lt"/>
              </a:defRPr>
            </a:lvl1pPr>
          </a:lstStyle>
          <a:p>
            <a:fld id="{E33446EF-B608-4BAC-91F2-7C9F94D8FFDC}" type="slidenum">
              <a:rPr lang="it-IT" smtClean="0"/>
              <a:pPr/>
              <a:t>‹N›</a:t>
            </a:fld>
            <a:endParaRPr lang="it-IT" dirty="0"/>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hdr" sz="quarter"/>
          </p:nvPr>
        </p:nvSpPr>
        <p:spPr>
          <a:ln/>
        </p:spPr>
        <p:txBody>
          <a:bodyPr/>
          <a:lstStyle/>
          <a:p>
            <a:r>
              <a:rPr lang="it-IT"/>
              <a:t>I moduli CAT e ACQ/SER: Periodici</a:t>
            </a:r>
          </a:p>
        </p:txBody>
      </p:sp>
      <p:sp>
        <p:nvSpPr>
          <p:cNvPr id="4" name="Rectangle 3"/>
          <p:cNvSpPr>
            <a:spLocks noGrp="1" noChangeArrowheads="1"/>
          </p:cNvSpPr>
          <p:nvPr>
            <p:ph type="dt" idx="1"/>
          </p:nvPr>
        </p:nvSpPr>
        <p:spPr>
          <a:ln/>
        </p:spPr>
        <p:txBody>
          <a:bodyPr/>
          <a:lstStyle/>
          <a:p>
            <a:r>
              <a:rPr lang="it-IT"/>
              <a:t>Marinelli-Gianelli</a:t>
            </a:r>
          </a:p>
        </p:txBody>
      </p:sp>
      <p:sp>
        <p:nvSpPr>
          <p:cNvPr id="5" name="Rectangle 6"/>
          <p:cNvSpPr>
            <a:spLocks noGrp="1" noChangeArrowheads="1"/>
          </p:cNvSpPr>
          <p:nvPr>
            <p:ph type="ftr" sz="quarter" idx="4"/>
          </p:nvPr>
        </p:nvSpPr>
        <p:spPr>
          <a:ln/>
        </p:spPr>
        <p:txBody>
          <a:bodyPr/>
          <a:lstStyle/>
          <a:p>
            <a:r>
              <a:rPr lang="it-IT"/>
              <a:t>Genova, 23.02.2007</a:t>
            </a:r>
          </a:p>
        </p:txBody>
      </p:sp>
      <p:sp>
        <p:nvSpPr>
          <p:cNvPr id="6" name="Rectangle 7"/>
          <p:cNvSpPr>
            <a:spLocks noGrp="1" noChangeArrowheads="1"/>
          </p:cNvSpPr>
          <p:nvPr>
            <p:ph type="sldNum" sz="quarter" idx="5"/>
          </p:nvPr>
        </p:nvSpPr>
        <p:spPr>
          <a:ln/>
        </p:spPr>
        <p:txBody>
          <a:bodyPr/>
          <a:lstStyle/>
          <a:p>
            <a:fld id="{D717917F-E927-4AA5-8C90-DC8269B17698}" type="slidenum">
              <a:rPr lang="it-IT"/>
              <a:pPr/>
              <a:t>1</a:t>
            </a:fld>
            <a:endParaRPr lang="it-IT"/>
          </a:p>
        </p:txBody>
      </p:sp>
      <p:sp>
        <p:nvSpPr>
          <p:cNvPr id="787458" name="Rectangle 2"/>
          <p:cNvSpPr>
            <a:spLocks noGrp="1" noRot="1" noChangeAspect="1" noChangeArrowheads="1" noTextEdit="1"/>
          </p:cNvSpPr>
          <p:nvPr>
            <p:ph type="sldImg"/>
          </p:nvPr>
        </p:nvSpPr>
        <p:spPr>
          <a:xfrm>
            <a:off x="917575" y="744538"/>
            <a:ext cx="4962525" cy="3722687"/>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lvl1pPr>
              <a:defRPr>
                <a:solidFill>
                  <a:srgbClr val="F2A10E"/>
                </a:solidFill>
              </a:defRPr>
            </a:lvl1p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285720" y="6357958"/>
            <a:ext cx="3105464" cy="365125"/>
          </a:xfrm>
        </p:spPr>
        <p:txBody>
          <a:bodyPr/>
          <a:lstStyle/>
          <a:p>
            <a:r>
              <a:rPr lang="it-IT" smtClean="0"/>
              <a:t>Università di Genova, 3-4-11.6.2015</a:t>
            </a:r>
            <a:endParaRPr lang="it-IT" dirty="0"/>
          </a:p>
        </p:txBody>
      </p:sp>
      <p:sp>
        <p:nvSpPr>
          <p:cNvPr id="5" name="Segnaposto piè di pagina 4"/>
          <p:cNvSpPr>
            <a:spLocks noGrp="1"/>
          </p:cNvSpPr>
          <p:nvPr>
            <p:ph type="ftr" sz="quarter" idx="11"/>
          </p:nvPr>
        </p:nvSpPr>
        <p:spPr>
          <a:xfrm>
            <a:off x="4429124" y="6360120"/>
            <a:ext cx="3534892" cy="365125"/>
          </a:xfrm>
        </p:spPr>
        <p:txBody>
          <a:bodyPr/>
          <a:lstStyle>
            <a:lvl1pPr>
              <a:defRPr/>
            </a:lvl1pPr>
          </a:lstStyle>
          <a:p>
            <a:r>
              <a:rPr lang="it-IT" dirty="0" smtClean="0"/>
              <a:t>UNO per tutti</a:t>
            </a:r>
            <a:endParaRPr lang="it-IT" dirty="0"/>
          </a:p>
        </p:txBody>
      </p:sp>
      <p:sp>
        <p:nvSpPr>
          <p:cNvPr id="6" name="Segnaposto numero diapositiva 5"/>
          <p:cNvSpPr>
            <a:spLocks noGrp="1"/>
          </p:cNvSpPr>
          <p:nvPr>
            <p:ph type="sldNum" sz="quarter" idx="12"/>
          </p:nvPr>
        </p:nvSpPr>
        <p:spPr/>
        <p:txBody>
          <a:bodyPr/>
          <a:lstStyle/>
          <a:p>
            <a:fld id="{F30542AC-4F5D-4489-80DE-87E446C7546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2C087559-F3B3-4CEC-A56D-91CFBE2DBD5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61414703-816F-4930-9BE9-F8DE6E7A430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1">
                <a:solidFill>
                  <a:srgbClr val="F2A10E"/>
                </a:solidFil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a:xfrm>
            <a:off x="323528" y="6356350"/>
            <a:ext cx="3176902" cy="365125"/>
          </a:xfrm>
        </p:spPr>
        <p:txBody>
          <a:bodyPr/>
          <a:lstStyle/>
          <a:p>
            <a:r>
              <a:rPr lang="it-IT" smtClean="0"/>
              <a:t>Università di Genova, 3-4-11.6.2015</a:t>
            </a:r>
            <a:endParaRPr lang="it-IT" dirty="0"/>
          </a:p>
        </p:txBody>
      </p:sp>
      <p:sp>
        <p:nvSpPr>
          <p:cNvPr id="5" name="Segnaposto piè di pagina 4"/>
          <p:cNvSpPr>
            <a:spLocks noGrp="1"/>
          </p:cNvSpPr>
          <p:nvPr>
            <p:ph type="ftr" sz="quarter" idx="11"/>
          </p:nvPr>
        </p:nvSpPr>
        <p:spPr>
          <a:xfrm>
            <a:off x="4643438" y="6360120"/>
            <a:ext cx="3320578" cy="365125"/>
          </a:xfrm>
        </p:spPr>
        <p:txBody>
          <a:bodyPr/>
          <a:lstStyle/>
          <a:p>
            <a:r>
              <a:rPr lang="it-IT" dirty="0" smtClean="0"/>
              <a:t>UNO per tutti</a:t>
            </a:r>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solidFill>
                  <a:srgbClr val="F2A10E"/>
                </a:solidFill>
              </a:defRPr>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323528" y="6356350"/>
            <a:ext cx="3748406" cy="365125"/>
          </a:xfrm>
        </p:spPr>
        <p:txBody>
          <a:bodyPr/>
          <a:lstStyle/>
          <a:p>
            <a:r>
              <a:rPr lang="it-IT" smtClean="0"/>
              <a:t>Università di Genova, 3-4-11.6.2015</a:t>
            </a:r>
            <a:endParaRPr lang="it-IT" dirty="0"/>
          </a:p>
        </p:txBody>
      </p:sp>
      <p:sp>
        <p:nvSpPr>
          <p:cNvPr id="5" name="Segnaposto piè di pagina 4"/>
          <p:cNvSpPr>
            <a:spLocks noGrp="1"/>
          </p:cNvSpPr>
          <p:nvPr>
            <p:ph type="ftr" sz="quarter" idx="11"/>
          </p:nvPr>
        </p:nvSpPr>
        <p:spPr>
          <a:xfrm>
            <a:off x="4786314" y="6360120"/>
            <a:ext cx="3177702" cy="365125"/>
          </a:xfrm>
        </p:spPr>
        <p:txBody>
          <a:bodyPr/>
          <a:lstStyle/>
          <a:p>
            <a:r>
              <a:rPr lang="it-IT" dirty="0" smtClean="0"/>
              <a:t>UNO per tutti</a:t>
            </a:r>
            <a:endParaRPr lang="it-IT" dirty="0"/>
          </a:p>
        </p:txBody>
      </p:sp>
      <p:sp>
        <p:nvSpPr>
          <p:cNvPr id="6" name="Segnaposto numero diapositiva 5"/>
          <p:cNvSpPr>
            <a:spLocks noGrp="1"/>
          </p:cNvSpPr>
          <p:nvPr>
            <p:ph type="sldNum" sz="quarter" idx="12"/>
          </p:nvPr>
        </p:nvSpPr>
        <p:spPr/>
        <p:txBody>
          <a:bodyPr/>
          <a:lstStyle/>
          <a:p>
            <a:fld id="{9C601FEC-167E-4678-BD70-4DAB3543BCB3}"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F2A10E"/>
                </a:solidFill>
              </a:defRPr>
            </a:lvl1pPr>
          </a:lstStyle>
          <a:p>
            <a:r>
              <a:rPr lang="it-IT" dirty="0" smtClean="0"/>
              <a:t>Fare clic per modificare lo stile del titolo</a:t>
            </a:r>
            <a:endParaRPr lang="it-IT" dirty="0"/>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Università di Genova, 3-4-11.6.2015</a:t>
            </a:r>
            <a:endParaRPr lang="it-IT"/>
          </a:p>
        </p:txBody>
      </p:sp>
      <p:sp>
        <p:nvSpPr>
          <p:cNvPr id="6" name="Segnaposto piè di pagina 5"/>
          <p:cNvSpPr>
            <a:spLocks noGrp="1"/>
          </p:cNvSpPr>
          <p:nvPr>
            <p:ph type="ftr" sz="quarter" idx="11"/>
          </p:nvPr>
        </p:nvSpPr>
        <p:spPr/>
        <p:txBody>
          <a:bodyPr/>
          <a:lstStyle/>
          <a:p>
            <a:r>
              <a:rPr lang="it-IT" smtClean="0"/>
              <a:t>UNO per tutti</a:t>
            </a:r>
            <a:endParaRPr lang="it-IT"/>
          </a:p>
        </p:txBody>
      </p:sp>
      <p:sp>
        <p:nvSpPr>
          <p:cNvPr id="7" name="Segnaposto numero diapositiva 6"/>
          <p:cNvSpPr>
            <a:spLocks noGrp="1"/>
          </p:cNvSpPr>
          <p:nvPr>
            <p:ph type="sldNum" sz="quarter" idx="12"/>
          </p:nvPr>
        </p:nvSpPr>
        <p:spPr/>
        <p:txBody>
          <a:bodyPr/>
          <a:lstStyle/>
          <a:p>
            <a:fld id="{2F234947-F56E-475C-AEBA-B7A74015530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F2A10E"/>
                </a:solidFill>
              </a:defRPr>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323528" y="6356350"/>
            <a:ext cx="4032448" cy="365125"/>
          </a:xfrm>
        </p:spPr>
        <p:txBody>
          <a:bodyPr/>
          <a:lstStyle/>
          <a:p>
            <a:r>
              <a:rPr lang="it-IT" dirty="0" smtClean="0"/>
              <a:t>Università di Genova, 3-4-11.6.2015</a:t>
            </a:r>
            <a:endParaRPr lang="it-IT" dirty="0"/>
          </a:p>
        </p:txBody>
      </p:sp>
      <p:sp>
        <p:nvSpPr>
          <p:cNvPr id="8" name="Segnaposto piè di pagina 7"/>
          <p:cNvSpPr>
            <a:spLocks noGrp="1"/>
          </p:cNvSpPr>
          <p:nvPr>
            <p:ph type="ftr" sz="quarter" idx="11"/>
          </p:nvPr>
        </p:nvSpPr>
        <p:spPr>
          <a:xfrm>
            <a:off x="5004048" y="6360120"/>
            <a:ext cx="2959968" cy="365125"/>
          </a:xfrm>
        </p:spPr>
        <p:txBody>
          <a:bodyPr/>
          <a:lstStyle/>
          <a:p>
            <a:r>
              <a:rPr lang="it-IT" dirty="0" smtClean="0"/>
              <a:t>UNO per tutti</a:t>
            </a:r>
            <a:endParaRPr lang="it-IT" dirty="0"/>
          </a:p>
        </p:txBody>
      </p:sp>
      <p:sp>
        <p:nvSpPr>
          <p:cNvPr id="9" name="Segnaposto numero diapositiva 8"/>
          <p:cNvSpPr>
            <a:spLocks noGrp="1"/>
          </p:cNvSpPr>
          <p:nvPr>
            <p:ph type="sldNum" sz="quarter" idx="12"/>
          </p:nvPr>
        </p:nvSpPr>
        <p:spPr/>
        <p:txBody>
          <a:bodyPr/>
          <a:lstStyle/>
          <a:p>
            <a:fld id="{D58D682A-D08F-4E49-9BB7-E9BA9AA2C98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F68748"/>
                </a:solidFill>
              </a:defRPr>
            </a:lvl1pPr>
          </a:lstStyle>
          <a:p>
            <a:r>
              <a:rPr lang="it-IT" dirty="0" smtClean="0"/>
              <a:t>Fare clic per modificare lo stile del titolo</a:t>
            </a:r>
            <a:endParaRPr lang="it-IT" dirty="0"/>
          </a:p>
        </p:txBody>
      </p:sp>
      <p:sp>
        <p:nvSpPr>
          <p:cNvPr id="3" name="Segnaposto data 2"/>
          <p:cNvSpPr>
            <a:spLocks noGrp="1"/>
          </p:cNvSpPr>
          <p:nvPr>
            <p:ph type="dt" sz="half" idx="10"/>
          </p:nvPr>
        </p:nvSpPr>
        <p:spPr>
          <a:xfrm>
            <a:off x="323528" y="6356350"/>
            <a:ext cx="3528392" cy="365125"/>
          </a:xfrm>
        </p:spPr>
        <p:txBody>
          <a:bodyPr/>
          <a:lstStyle/>
          <a:p>
            <a:r>
              <a:rPr lang="it-IT" smtClean="0"/>
              <a:t>Università di Genova, 3-4-11.6.2015</a:t>
            </a:r>
            <a:endParaRPr lang="it-IT"/>
          </a:p>
        </p:txBody>
      </p:sp>
      <p:sp>
        <p:nvSpPr>
          <p:cNvPr id="4" name="Segnaposto piè di pagina 3"/>
          <p:cNvSpPr>
            <a:spLocks noGrp="1"/>
          </p:cNvSpPr>
          <p:nvPr>
            <p:ph type="ftr" sz="quarter" idx="11"/>
          </p:nvPr>
        </p:nvSpPr>
        <p:spPr>
          <a:xfrm>
            <a:off x="4932040" y="6360120"/>
            <a:ext cx="3031976" cy="365125"/>
          </a:xfrm>
        </p:spPr>
        <p:txBody>
          <a:bodyPr/>
          <a:lstStyle/>
          <a:p>
            <a:r>
              <a:rPr lang="it-IT" dirty="0" smtClean="0"/>
              <a:t>UNO per tutti</a:t>
            </a:r>
            <a:endParaRPr lang="it-IT" dirty="0"/>
          </a:p>
        </p:txBody>
      </p:sp>
      <p:sp>
        <p:nvSpPr>
          <p:cNvPr id="5" name="Segnaposto numero diapositiva 4"/>
          <p:cNvSpPr>
            <a:spLocks noGrp="1"/>
          </p:cNvSpPr>
          <p:nvPr>
            <p:ph type="sldNum" sz="quarter" idx="12"/>
          </p:nvPr>
        </p:nvSpPr>
        <p:spPr/>
        <p:txBody>
          <a:bodyPr/>
          <a:lstStyle/>
          <a:p>
            <a:fld id="{D5AE3D14-0667-47D9-AB07-510913A4806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Università di Genova, 3-4-11.6.2015</a:t>
            </a:r>
            <a:endParaRPr lang="it-IT"/>
          </a:p>
        </p:txBody>
      </p:sp>
      <p:sp>
        <p:nvSpPr>
          <p:cNvPr id="3" name="Segnaposto piè di pagina 2"/>
          <p:cNvSpPr>
            <a:spLocks noGrp="1"/>
          </p:cNvSpPr>
          <p:nvPr>
            <p:ph type="ftr" sz="quarter" idx="11"/>
          </p:nvPr>
        </p:nvSpPr>
        <p:spPr/>
        <p:txBody>
          <a:bodyPr/>
          <a:lstStyle/>
          <a:p>
            <a:r>
              <a:rPr lang="it-IT" smtClean="0"/>
              <a:t>UNO per tutti</a:t>
            </a:r>
            <a:endParaRPr lang="it-IT"/>
          </a:p>
        </p:txBody>
      </p:sp>
      <p:sp>
        <p:nvSpPr>
          <p:cNvPr id="4" name="Segnaposto numero diapositiva 3"/>
          <p:cNvSpPr>
            <a:spLocks noGrp="1"/>
          </p:cNvSpPr>
          <p:nvPr>
            <p:ph type="sldNum" sz="quarter" idx="12"/>
          </p:nvPr>
        </p:nvSpPr>
        <p:spPr/>
        <p:txBody>
          <a:bodyPr/>
          <a:lstStyle/>
          <a:p>
            <a:fld id="{FA0D277D-08ED-4386-B386-FEC6543668A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Università di Genova, 3-4-11.6.2015</a:t>
            </a:r>
            <a:endParaRPr lang="it-IT"/>
          </a:p>
        </p:txBody>
      </p:sp>
      <p:sp>
        <p:nvSpPr>
          <p:cNvPr id="6" name="Segnaposto piè di pagina 5"/>
          <p:cNvSpPr>
            <a:spLocks noGrp="1"/>
          </p:cNvSpPr>
          <p:nvPr>
            <p:ph type="ftr" sz="quarter" idx="11"/>
          </p:nvPr>
        </p:nvSpPr>
        <p:spPr/>
        <p:txBody>
          <a:bodyPr/>
          <a:lstStyle/>
          <a:p>
            <a:r>
              <a:rPr lang="it-IT" smtClean="0"/>
              <a:t>UNO per tutti</a:t>
            </a:r>
            <a:endParaRPr lang="it-IT"/>
          </a:p>
        </p:txBody>
      </p:sp>
      <p:sp>
        <p:nvSpPr>
          <p:cNvPr id="7" name="Segnaposto numero diapositiva 6"/>
          <p:cNvSpPr>
            <a:spLocks noGrp="1"/>
          </p:cNvSpPr>
          <p:nvPr>
            <p:ph type="sldNum" sz="quarter" idx="12"/>
          </p:nvPr>
        </p:nvSpPr>
        <p:spPr/>
        <p:txBody>
          <a:bodyPr/>
          <a:lstStyle/>
          <a:p>
            <a:fld id="{061FEA29-A238-4551-A547-0CE92B47E6C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Università di Genova, 3-4-11.6.2015</a:t>
            </a:r>
            <a:endParaRPr lang="it-IT"/>
          </a:p>
        </p:txBody>
      </p:sp>
      <p:sp>
        <p:nvSpPr>
          <p:cNvPr id="6" name="Segnaposto piè di pagina 5"/>
          <p:cNvSpPr>
            <a:spLocks noGrp="1"/>
          </p:cNvSpPr>
          <p:nvPr>
            <p:ph type="ftr" sz="quarter" idx="11"/>
          </p:nvPr>
        </p:nvSpPr>
        <p:spPr/>
        <p:txBody>
          <a:bodyPr/>
          <a:lstStyle/>
          <a:p>
            <a:r>
              <a:rPr lang="it-IT" smtClean="0"/>
              <a:t>UNO per tutti</a:t>
            </a:r>
            <a:endParaRPr lang="it-IT"/>
          </a:p>
        </p:txBody>
      </p:sp>
      <p:sp>
        <p:nvSpPr>
          <p:cNvPr id="7" name="Segnaposto numero diapositiva 6"/>
          <p:cNvSpPr>
            <a:spLocks noGrp="1"/>
          </p:cNvSpPr>
          <p:nvPr>
            <p:ph type="sldNum" sz="quarter" idx="12"/>
          </p:nvPr>
        </p:nvSpPr>
        <p:spPr/>
        <p:txBody>
          <a:bodyPr/>
          <a:lstStyle/>
          <a:p>
            <a:fld id="{5737C313-D00A-4D7A-A0BF-F3838E558DB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323528" y="6356350"/>
            <a:ext cx="266429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Università di Genova, 3-4-11.6.2015</a:t>
            </a:r>
            <a:endParaRPr lang="it-IT" dirty="0"/>
          </a:p>
        </p:txBody>
      </p:sp>
      <p:sp>
        <p:nvSpPr>
          <p:cNvPr id="5" name="Segnaposto piè di pagina 4"/>
          <p:cNvSpPr>
            <a:spLocks noGrp="1"/>
          </p:cNvSpPr>
          <p:nvPr>
            <p:ph type="ftr" sz="quarter" idx="3"/>
          </p:nvPr>
        </p:nvSpPr>
        <p:spPr>
          <a:xfrm>
            <a:off x="3347864" y="6360120"/>
            <a:ext cx="461615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UNO per tutti</a:t>
            </a:r>
            <a:endParaRPr lang="it-IT" dirty="0"/>
          </a:p>
        </p:txBody>
      </p:sp>
      <p:sp>
        <p:nvSpPr>
          <p:cNvPr id="6" name="Segnaposto numero diapositiva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3E054-1EAF-4602-B35C-FC80A5250A94}"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p:txStyles>
    <p:titleStyle>
      <a:lvl1pPr algn="ctr" defTabSz="914400" rtl="0" eaLnBrk="1" latinLnBrk="0" hangingPunct="1">
        <a:spcBef>
          <a:spcPct val="0"/>
        </a:spcBef>
        <a:buNone/>
        <a:defRPr sz="4000" kern="1200">
          <a:solidFill>
            <a:srgbClr val="F2A10E"/>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ncks.com/en/index.html"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ChangeArrowheads="1"/>
          </p:cNvSpPr>
          <p:nvPr>
            <p:ph type="ctrTitle"/>
          </p:nvPr>
        </p:nvSpPr>
        <p:spPr>
          <a:xfrm>
            <a:off x="428596" y="1357298"/>
            <a:ext cx="8136582" cy="2160240"/>
          </a:xfrm>
          <a:noFill/>
          <a:ln/>
        </p:spPr>
        <p:txBody>
          <a:bodyPr lIns="92075" tIns="46038" rIns="92075" bIns="46038" anchor="ctr">
            <a:normAutofit fontScale="90000"/>
          </a:bodyPr>
          <a:lstStyle/>
          <a:p>
            <a:r>
              <a:rPr lang="it-IT" sz="3600" dirty="0"/>
              <a:t/>
            </a:r>
            <a:br>
              <a:rPr lang="it-IT" sz="3600" dirty="0"/>
            </a:br>
            <a:r>
              <a:rPr lang="it-IT" sz="4900" b="1" dirty="0" smtClean="0"/>
              <a:t>UNO per tutti</a:t>
            </a:r>
            <a:br>
              <a:rPr lang="it-IT" sz="4900" b="1" dirty="0" smtClean="0"/>
            </a:br>
            <a:r>
              <a:rPr lang="it-IT" sz="3100" dirty="0" smtClean="0"/>
              <a:t>un unico punto di accesso a libri, articoli di riviste, e-book, e-journal, banche dati, audio e video</a:t>
            </a:r>
            <a:endParaRPr lang="it-IT" sz="3100" b="1" dirty="0"/>
          </a:p>
        </p:txBody>
      </p:sp>
      <p:sp>
        <p:nvSpPr>
          <p:cNvPr id="786435" name="Rectangle 3"/>
          <p:cNvSpPr>
            <a:spLocks noGrp="1" noChangeArrowheads="1"/>
          </p:cNvSpPr>
          <p:nvPr>
            <p:ph type="subTitle" idx="1"/>
          </p:nvPr>
        </p:nvSpPr>
        <p:spPr>
          <a:xfrm>
            <a:off x="1979712" y="3758888"/>
            <a:ext cx="4500562" cy="1152525"/>
          </a:xfrm>
          <a:noFill/>
          <a:ln/>
        </p:spPr>
        <p:txBody>
          <a:bodyPr lIns="92075" tIns="46038" rIns="92075" bIns="46038"/>
          <a:lstStyle/>
          <a:p>
            <a:pPr marL="457200" lvl="1" indent="0" algn="ctr">
              <a:lnSpc>
                <a:spcPct val="80000"/>
              </a:lnSpc>
              <a:buFont typeface="Wingdings" pitchFamily="2" charset="2"/>
              <a:buNone/>
            </a:pPr>
            <a:endParaRPr lang="it-IT" sz="1500" b="1" dirty="0"/>
          </a:p>
          <a:p>
            <a:pPr marL="457200" lvl="1" indent="0" algn="ctr">
              <a:lnSpc>
                <a:spcPct val="80000"/>
              </a:lnSpc>
              <a:buFont typeface="Wingdings" pitchFamily="2" charset="2"/>
              <a:buNone/>
            </a:pPr>
            <a:endParaRPr lang="it-IT" sz="1600" dirty="0">
              <a:latin typeface="Arial" charset="0"/>
            </a:endParaRPr>
          </a:p>
          <a:p>
            <a:pPr marL="457200" lvl="1" indent="0" algn="ctr">
              <a:lnSpc>
                <a:spcPct val="80000"/>
              </a:lnSpc>
              <a:buFont typeface="Wingdings" pitchFamily="2" charset="2"/>
              <a:buNone/>
            </a:pPr>
            <a:r>
              <a:rPr lang="it-IT" sz="1600" b="1" dirty="0" smtClean="0">
                <a:latin typeface="Times New Roman" pitchFamily="18" charset="0"/>
              </a:rPr>
              <a:t>a cura di CSSBA e CSITA</a:t>
            </a:r>
            <a:endParaRPr lang="it-IT" sz="1600" b="1" dirty="0">
              <a:latin typeface="Times New Roman" pitchFamily="18" charset="0"/>
            </a:endParaRPr>
          </a:p>
        </p:txBody>
      </p:sp>
      <p:sp>
        <p:nvSpPr>
          <p:cNvPr id="786436" name="Text Box 4"/>
          <p:cNvSpPr txBox="1">
            <a:spLocks noChangeArrowheads="1"/>
          </p:cNvSpPr>
          <p:nvPr/>
        </p:nvSpPr>
        <p:spPr bwMode="auto">
          <a:xfrm>
            <a:off x="2214546" y="5929330"/>
            <a:ext cx="4786346" cy="307777"/>
          </a:xfrm>
          <a:prstGeom prst="rect">
            <a:avLst/>
          </a:prstGeom>
          <a:noFill/>
          <a:ln w="6350" cap="sq">
            <a:noFill/>
            <a:miter lim="800000"/>
            <a:headEnd/>
            <a:tailEnd/>
          </a:ln>
          <a:effectLst/>
        </p:spPr>
        <p:txBody>
          <a:bodyPr wrap="square">
            <a:spAutoFit/>
          </a:bodyPr>
          <a:lstStyle/>
          <a:p>
            <a:r>
              <a:rPr lang="it-IT" dirty="0" smtClean="0">
                <a:solidFill>
                  <a:schemeClr val="tx1">
                    <a:lumMod val="85000"/>
                    <a:lumOff val="15000"/>
                  </a:schemeClr>
                </a:solidFill>
                <a:latin typeface="Arial Rounded MT Bold" pitchFamily="34" charset="0"/>
              </a:rPr>
              <a:t>Genova, Università degli studi, 3-4-11 giugno 2015</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
            </a:r>
            <a:br>
              <a:rPr lang="it-IT" sz="3600" dirty="0" smtClean="0"/>
            </a:br>
            <a:r>
              <a:rPr lang="it-IT" sz="3600" dirty="0" smtClean="0"/>
              <a:t>4. Ricerca base, Visualizzazione  breve dei risultati e azioni possibili </a:t>
            </a:r>
            <a:r>
              <a:rPr lang="it-IT" dirty="0" smtClean="0"/>
              <a:t/>
            </a:r>
            <a:br>
              <a:rPr lang="it-IT" dirty="0" smtClean="0"/>
            </a:br>
            <a:endParaRPr lang="it-IT" dirty="0"/>
          </a:p>
        </p:txBody>
      </p:sp>
      <p:sp>
        <p:nvSpPr>
          <p:cNvPr id="3" name="Segnaposto contenuto 2"/>
          <p:cNvSpPr>
            <a:spLocks noGrp="1"/>
          </p:cNvSpPr>
          <p:nvPr>
            <p:ph idx="1"/>
          </p:nvPr>
        </p:nvSpPr>
        <p:spPr>
          <a:xfrm>
            <a:off x="285720" y="1571612"/>
            <a:ext cx="8229600" cy="4972072"/>
          </a:xfrm>
        </p:spPr>
        <p:txBody>
          <a:bodyPr>
            <a:normAutofit/>
          </a:bodyPr>
          <a:lstStyle/>
          <a:p>
            <a:pPr>
              <a:buNone/>
            </a:pPr>
            <a:r>
              <a:rPr lang="it-IT" dirty="0" smtClean="0"/>
              <a:t>Dopo aver effettuato una ricerca su Catalogo </a:t>
            </a:r>
            <a:r>
              <a:rPr lang="it-IT" dirty="0" err="1" smtClean="0"/>
              <a:t>unificato+Risorse</a:t>
            </a:r>
            <a:r>
              <a:rPr lang="it-IT" dirty="0" smtClean="0"/>
              <a:t> online i risultati sono visualizzati in </a:t>
            </a:r>
            <a:r>
              <a:rPr lang="it-IT" b="1" dirty="0" smtClean="0"/>
              <a:t>formato breve</a:t>
            </a:r>
          </a:p>
          <a:p>
            <a:pPr>
              <a:buNone/>
            </a:pPr>
            <a:r>
              <a:rPr lang="it-IT" dirty="0" smtClean="0"/>
              <a:t>Sono mostrati:</a:t>
            </a:r>
          </a:p>
          <a:p>
            <a:r>
              <a:rPr lang="it-IT" b="1" dirty="0" smtClean="0"/>
              <a:t>Per le risorse online</a:t>
            </a:r>
            <a:r>
              <a:rPr lang="it-IT" dirty="0" smtClean="0"/>
              <a:t>: </a:t>
            </a:r>
            <a:r>
              <a:rPr lang="it-IT" dirty="0" smtClean="0">
                <a:solidFill>
                  <a:srgbClr val="FF9933"/>
                </a:solidFill>
              </a:rPr>
              <a:t>Titolo, Autore, Titolo della rivista ed estremi dell’articolo, Disponibilità del full-text</a:t>
            </a:r>
          </a:p>
          <a:p>
            <a:r>
              <a:rPr lang="it-IT" b="1" dirty="0" smtClean="0"/>
              <a:t>Per il materiale del catalogo</a:t>
            </a:r>
            <a:r>
              <a:rPr lang="it-IT" dirty="0" smtClean="0"/>
              <a:t>: </a:t>
            </a:r>
            <a:r>
              <a:rPr lang="it-IT" dirty="0" smtClean="0">
                <a:solidFill>
                  <a:srgbClr val="FF9933"/>
                </a:solidFill>
              </a:rPr>
              <a:t>Titolo, Autori, Dati di pubblicazione, Disponibilità (in breve)</a:t>
            </a:r>
          </a:p>
          <a:p>
            <a:pPr lvl="1">
              <a:buNone/>
            </a:pPr>
            <a:endParaRPr lang="it-IT" dirty="0" smtClean="0"/>
          </a:p>
          <a:p>
            <a:endParaRPr lang="it-IT" dirty="0" smtClean="0"/>
          </a:p>
          <a:p>
            <a:endParaRPr lang="it-IT" dirty="0"/>
          </a:p>
          <a:p>
            <a:endParaRPr lang="it-IT" dirty="0"/>
          </a:p>
        </p:txBody>
      </p:sp>
      <p:sp>
        <p:nvSpPr>
          <p:cNvPr id="4" name="Segnaposto data 3"/>
          <p:cNvSpPr>
            <a:spLocks noGrp="1"/>
          </p:cNvSpPr>
          <p:nvPr>
            <p:ph type="dt" sz="half" idx="10"/>
          </p:nvPr>
        </p:nvSpPr>
        <p:spPr/>
        <p:txBody>
          <a:bodyPr/>
          <a:lstStyle/>
          <a:p>
            <a:r>
              <a:rPr lang="it-IT" dirty="0"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dirty="0" smtClean="0"/>
              <a:t>UNO per tutti</a:t>
            </a:r>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
            </a:r>
            <a:br>
              <a:rPr lang="it-IT" sz="3600" dirty="0" smtClean="0"/>
            </a:br>
            <a:r>
              <a:rPr lang="it-IT" sz="3600" dirty="0" smtClean="0"/>
              <a:t>4. Ricerca base, Visualizzazione  breve dei risultati e azioni possibili </a:t>
            </a:r>
            <a:r>
              <a:rPr lang="it-IT" dirty="0" smtClean="0"/>
              <a:t/>
            </a:r>
            <a:br>
              <a:rPr lang="it-IT" dirty="0" smtClean="0"/>
            </a:br>
            <a:endParaRPr lang="it-IT" dirty="0"/>
          </a:p>
        </p:txBody>
      </p:sp>
      <p:sp>
        <p:nvSpPr>
          <p:cNvPr id="4" name="Segnaposto data 3"/>
          <p:cNvSpPr>
            <a:spLocks noGrp="1"/>
          </p:cNvSpPr>
          <p:nvPr>
            <p:ph type="dt" sz="half" idx="10"/>
          </p:nvPr>
        </p:nvSpPr>
        <p:spPr/>
        <p:txBody>
          <a:bodyPr/>
          <a:lstStyle/>
          <a:p>
            <a:r>
              <a:rPr lang="it-IT" dirty="0"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dirty="0" smtClean="0"/>
              <a:t>UNO per tutti</a:t>
            </a:r>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11</a:t>
            </a:fld>
            <a:endParaRPr lang="it-IT"/>
          </a:p>
        </p:txBody>
      </p:sp>
      <p:pic>
        <p:nvPicPr>
          <p:cNvPr id="2050" name="Picture 2"/>
          <p:cNvPicPr>
            <a:picLocks noGrp="1" noChangeAspect="1" noChangeArrowheads="1"/>
          </p:cNvPicPr>
          <p:nvPr>
            <p:ph idx="1"/>
          </p:nvPr>
        </p:nvPicPr>
        <p:blipFill>
          <a:blip r:embed="rId2" cstate="print"/>
          <a:srcRect/>
          <a:stretch>
            <a:fillRect/>
          </a:stretch>
        </p:blipFill>
        <p:spPr bwMode="auto">
          <a:xfrm>
            <a:off x="755576" y="1412776"/>
            <a:ext cx="5534025" cy="2752725"/>
          </a:xfrm>
          <a:prstGeom prst="rect">
            <a:avLst/>
          </a:prstGeom>
          <a:noFill/>
          <a:ln w="9525">
            <a:solidFill>
              <a:schemeClr val="accent1"/>
            </a:solid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27584" y="4293096"/>
            <a:ext cx="5457825" cy="2095500"/>
          </a:xfrm>
          <a:prstGeom prst="rect">
            <a:avLst/>
          </a:prstGeom>
          <a:noFill/>
          <a:ln w="9525">
            <a:solidFill>
              <a:srgbClr val="FF9933"/>
            </a:solidFill>
            <a:miter lim="800000"/>
            <a:headEnd/>
            <a:tailEnd/>
          </a:ln>
        </p:spPr>
      </p:pic>
      <p:sp>
        <p:nvSpPr>
          <p:cNvPr id="8" name="CasellaDiTesto 7"/>
          <p:cNvSpPr txBox="1"/>
          <p:nvPr/>
        </p:nvSpPr>
        <p:spPr>
          <a:xfrm>
            <a:off x="6516216" y="2348880"/>
            <a:ext cx="1991251" cy="307777"/>
          </a:xfrm>
          <a:prstGeom prst="rect">
            <a:avLst/>
          </a:prstGeom>
          <a:solidFill>
            <a:srgbClr val="336699"/>
          </a:solidFill>
        </p:spPr>
        <p:txBody>
          <a:bodyPr wrap="none" rtlCol="0">
            <a:spAutoFit/>
          </a:bodyPr>
          <a:lstStyle/>
          <a:p>
            <a:r>
              <a:rPr lang="it-IT" dirty="0" smtClean="0"/>
              <a:t>Risorse dal catalogo</a:t>
            </a:r>
            <a:endParaRPr lang="it-IT" dirty="0"/>
          </a:p>
        </p:txBody>
      </p:sp>
      <p:sp>
        <p:nvSpPr>
          <p:cNvPr id="9" name="CasellaDiTesto 8"/>
          <p:cNvSpPr txBox="1"/>
          <p:nvPr/>
        </p:nvSpPr>
        <p:spPr>
          <a:xfrm>
            <a:off x="6516216" y="4509120"/>
            <a:ext cx="2263264" cy="523220"/>
          </a:xfrm>
          <a:prstGeom prst="rect">
            <a:avLst/>
          </a:prstGeom>
          <a:solidFill>
            <a:srgbClr val="FF9933"/>
          </a:solidFill>
        </p:spPr>
        <p:txBody>
          <a:bodyPr wrap="square" rtlCol="0">
            <a:spAutoFit/>
          </a:bodyPr>
          <a:lstStyle/>
          <a:p>
            <a:r>
              <a:rPr lang="it-IT" dirty="0" smtClean="0"/>
              <a:t>Risorse online da Primo </a:t>
            </a:r>
            <a:r>
              <a:rPr lang="it-IT" dirty="0" err="1" smtClean="0"/>
              <a:t>Central</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12</a:t>
            </a:fld>
            <a:endParaRPr lang="it-IT"/>
          </a:p>
        </p:txBody>
      </p:sp>
      <p:pic>
        <p:nvPicPr>
          <p:cNvPr id="2052" name="Picture 4"/>
          <p:cNvPicPr>
            <a:picLocks noGrp="1" noChangeAspect="1" noChangeArrowheads="1"/>
          </p:cNvPicPr>
          <p:nvPr>
            <p:ph idx="1"/>
          </p:nvPr>
        </p:nvPicPr>
        <p:blipFill>
          <a:blip r:embed="rId2" cstate="print"/>
          <a:srcRect t="7287"/>
          <a:stretch>
            <a:fillRect/>
          </a:stretch>
        </p:blipFill>
        <p:spPr bwMode="auto">
          <a:xfrm>
            <a:off x="0" y="0"/>
            <a:ext cx="9144000" cy="6858000"/>
          </a:xfrm>
          <a:prstGeom prst="rect">
            <a:avLst/>
          </a:prstGeom>
          <a:noFill/>
          <a:ln w="9525">
            <a:noFill/>
            <a:miter lim="800000"/>
            <a:headEnd/>
            <a:tailEnd/>
          </a:ln>
          <a:effectLst/>
        </p:spPr>
      </p:pic>
      <p:sp>
        <p:nvSpPr>
          <p:cNvPr id="7" name="Rettangolo arrotondato 6"/>
          <p:cNvSpPr/>
          <p:nvPr/>
        </p:nvSpPr>
        <p:spPr>
          <a:xfrm>
            <a:off x="2285984" y="4643446"/>
            <a:ext cx="4143404" cy="785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
            </a:r>
            <a:br>
              <a:rPr lang="it-IT" sz="3600" dirty="0" smtClean="0"/>
            </a:br>
            <a:r>
              <a:rPr lang="it-IT" sz="3600" dirty="0" smtClean="0"/>
              <a:t>4. Ricerca base, Visualizzazione  breve dei risultati e azioni possibili </a:t>
            </a:r>
            <a:r>
              <a:rPr lang="it-IT" dirty="0" smtClean="0"/>
              <a:t/>
            </a:r>
            <a:br>
              <a:rPr lang="it-IT" dirty="0" smtClean="0"/>
            </a:br>
            <a:endParaRPr lang="it-IT" dirty="0"/>
          </a:p>
        </p:txBody>
      </p:sp>
      <p:sp>
        <p:nvSpPr>
          <p:cNvPr id="3" name="Segnaposto contenuto 2"/>
          <p:cNvSpPr>
            <a:spLocks noGrp="1"/>
          </p:cNvSpPr>
          <p:nvPr>
            <p:ph idx="1"/>
          </p:nvPr>
        </p:nvSpPr>
        <p:spPr>
          <a:xfrm>
            <a:off x="285720" y="1571612"/>
            <a:ext cx="8229600" cy="4972072"/>
          </a:xfrm>
        </p:spPr>
        <p:txBody>
          <a:bodyPr>
            <a:normAutofit lnSpcReduction="10000"/>
          </a:bodyPr>
          <a:lstStyle/>
          <a:p>
            <a:pPr>
              <a:buNone/>
            </a:pPr>
            <a:r>
              <a:rPr lang="it-IT" u="sng" dirty="0" smtClean="0"/>
              <a:t>Per le risorse del catalogo</a:t>
            </a:r>
            <a:endParaRPr lang="it-IT" u="sng" dirty="0" smtClean="0">
              <a:solidFill>
                <a:srgbClr val="FF9933"/>
              </a:solidFill>
            </a:endParaRPr>
          </a:p>
          <a:p>
            <a:r>
              <a:rPr lang="it-IT" b="1" dirty="0" smtClean="0"/>
              <a:t>NB: se ci sono + copie dello stesso documento la visualizzazione breve ne indica in dettaglio solo una.</a:t>
            </a:r>
            <a:r>
              <a:rPr lang="it-IT" dirty="0" smtClean="0"/>
              <a:t> </a:t>
            </a:r>
            <a:r>
              <a:rPr lang="it-IT" b="1" dirty="0" smtClean="0"/>
              <a:t>Per visualizzare le altre cliccare la TAB Localizzazioni</a:t>
            </a:r>
          </a:p>
          <a:p>
            <a:endParaRPr lang="it-IT" b="1" dirty="0" smtClean="0"/>
          </a:p>
          <a:p>
            <a:r>
              <a:rPr lang="it-IT" dirty="0" smtClean="0"/>
              <a:t>Se nel formato breve non si visualizza nessuna collocazione, ma compare la scritta “</a:t>
            </a:r>
            <a:r>
              <a:rPr lang="it-IT" b="1" dirty="0" smtClean="0"/>
              <a:t>Controlla nei dettagli + Link</a:t>
            </a:r>
            <a:r>
              <a:rPr lang="it-IT" dirty="0" smtClean="0"/>
              <a:t>” può trattarsi:</a:t>
            </a:r>
          </a:p>
          <a:p>
            <a:pPr lvl="1"/>
            <a:r>
              <a:rPr lang="it-IT" b="1" dirty="0" smtClean="0">
                <a:solidFill>
                  <a:schemeClr val="bg1">
                    <a:lumMod val="50000"/>
                  </a:schemeClr>
                </a:solidFill>
              </a:rPr>
              <a:t>Di un record a livelli (in cui le copie sono sui figli) (000858420 tutte le opere svevo)</a:t>
            </a:r>
          </a:p>
          <a:p>
            <a:pPr lvl="1"/>
            <a:r>
              <a:rPr lang="it-IT" b="1" dirty="0" smtClean="0">
                <a:solidFill>
                  <a:schemeClr val="bg1">
                    <a:lumMod val="50000"/>
                  </a:schemeClr>
                </a:solidFill>
              </a:rPr>
              <a:t>Di un record privo di copie</a:t>
            </a:r>
          </a:p>
          <a:p>
            <a:pPr lvl="1"/>
            <a:endParaRPr lang="it-IT" dirty="0" smtClean="0"/>
          </a:p>
          <a:p>
            <a:endParaRPr lang="it-IT" dirty="0" smtClean="0"/>
          </a:p>
          <a:p>
            <a:endParaRPr lang="it-IT" dirty="0"/>
          </a:p>
          <a:p>
            <a:endParaRPr lang="it-IT" dirty="0"/>
          </a:p>
        </p:txBody>
      </p:sp>
      <p:sp>
        <p:nvSpPr>
          <p:cNvPr id="4" name="Segnaposto data 3"/>
          <p:cNvSpPr>
            <a:spLocks noGrp="1"/>
          </p:cNvSpPr>
          <p:nvPr>
            <p:ph type="dt" sz="half" idx="10"/>
          </p:nvPr>
        </p:nvSpPr>
        <p:spPr/>
        <p:txBody>
          <a:bodyPr/>
          <a:lstStyle/>
          <a:p>
            <a:r>
              <a:rPr lang="it-IT" dirty="0"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dirty="0" smtClean="0"/>
              <a:t>UNO per tutti</a:t>
            </a:r>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13</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
            </a:r>
            <a:br>
              <a:rPr lang="it-IT" sz="3600" dirty="0" smtClean="0"/>
            </a:br>
            <a:r>
              <a:rPr lang="it-IT" sz="3600" dirty="0" smtClean="0"/>
              <a:t>4. Ricerca base, Visualizzazione  breve dei risultati e azioni possibili </a:t>
            </a:r>
            <a:r>
              <a:rPr lang="it-IT" dirty="0" smtClean="0"/>
              <a:t/>
            </a:r>
            <a:br>
              <a:rPr lang="it-IT" dirty="0" smtClean="0"/>
            </a:br>
            <a:endParaRPr lang="it-IT" dirty="0"/>
          </a:p>
        </p:txBody>
      </p:sp>
      <p:sp>
        <p:nvSpPr>
          <p:cNvPr id="3" name="Segnaposto contenuto 2"/>
          <p:cNvSpPr>
            <a:spLocks noGrp="1"/>
          </p:cNvSpPr>
          <p:nvPr>
            <p:ph idx="1"/>
          </p:nvPr>
        </p:nvSpPr>
        <p:spPr>
          <a:xfrm>
            <a:off x="428596" y="1428736"/>
            <a:ext cx="8229600" cy="5257800"/>
          </a:xfrm>
        </p:spPr>
        <p:txBody>
          <a:bodyPr>
            <a:normAutofit fontScale="85000" lnSpcReduction="20000"/>
          </a:bodyPr>
          <a:lstStyle/>
          <a:p>
            <a:r>
              <a:rPr lang="it-IT" dirty="0" smtClean="0"/>
              <a:t>E’ possibile:</a:t>
            </a:r>
          </a:p>
          <a:p>
            <a:pPr lvl="1"/>
            <a:r>
              <a:rPr lang="it-IT" b="1" dirty="0" smtClean="0">
                <a:solidFill>
                  <a:srgbClr val="002060"/>
                </a:solidFill>
              </a:rPr>
              <a:t>Restringere i risultati alle sole risorse online oppure alle sole risorse presenti nel catalogo</a:t>
            </a:r>
            <a:br>
              <a:rPr lang="it-IT" b="1" dirty="0" smtClean="0">
                <a:solidFill>
                  <a:srgbClr val="002060"/>
                </a:solidFill>
              </a:rPr>
            </a:br>
            <a:endParaRPr lang="it-IT" b="1" dirty="0" smtClean="0">
              <a:solidFill>
                <a:srgbClr val="002060"/>
              </a:solidFill>
            </a:endParaRPr>
          </a:p>
          <a:p>
            <a:pPr lvl="1"/>
            <a:r>
              <a:rPr lang="it-IT" b="1" dirty="0" smtClean="0">
                <a:solidFill>
                  <a:srgbClr val="002060"/>
                </a:solidFill>
              </a:rPr>
              <a:t>Filtrare i risultati in base alle faccette sulla sinistra </a:t>
            </a:r>
            <a:r>
              <a:rPr lang="it-IT" sz="2400" dirty="0" smtClean="0">
                <a:solidFill>
                  <a:srgbClr val="002060"/>
                </a:solidFill>
              </a:rPr>
              <a:t>(Tipo di risorsa, Argomento, Autore, Data di pubblicazione, Biblioteca o collezione editoriale, Lingua, Titolo della rivista)</a:t>
            </a:r>
            <a:r>
              <a:rPr lang="it-IT" dirty="0" smtClean="0"/>
              <a:t/>
            </a:r>
            <a:br>
              <a:rPr lang="it-IT" dirty="0" smtClean="0"/>
            </a:br>
            <a:r>
              <a:rPr lang="it-IT" sz="2400" dirty="0" smtClean="0"/>
              <a:t>NB: le faccette sono dinamiche: sono visualizzate in base ai risultati della ricerca. Le opzioni di filtro, in ogni faccetta, sono ordinate in base alla quantità di risultati trovati. In caso di ricerche molto estese, possono non essere tutte presenti </a:t>
            </a:r>
            <a:br>
              <a:rPr lang="it-IT" sz="2400" dirty="0" smtClean="0"/>
            </a:br>
            <a:endParaRPr lang="it-IT" sz="2400" dirty="0" smtClean="0"/>
          </a:p>
          <a:p>
            <a:pPr lvl="1"/>
            <a:r>
              <a:rPr lang="it-IT" b="1" dirty="0" smtClean="0">
                <a:solidFill>
                  <a:srgbClr val="002060"/>
                </a:solidFill>
              </a:rPr>
              <a:t>Effettuare una nuova ricerca </a:t>
            </a:r>
            <a:r>
              <a:rPr lang="it-IT" dirty="0" smtClean="0">
                <a:solidFill>
                  <a:srgbClr val="002060"/>
                </a:solidFill>
              </a:rPr>
              <a:t>a partire da uno degli autori o soggetti elencati nella colonna di sinistra in basso</a:t>
            </a:r>
            <a:br>
              <a:rPr lang="it-IT" dirty="0" smtClean="0">
                <a:solidFill>
                  <a:srgbClr val="002060"/>
                </a:solidFill>
              </a:rPr>
            </a:br>
            <a:endParaRPr lang="it-IT" dirty="0" smtClean="0">
              <a:solidFill>
                <a:srgbClr val="002060"/>
              </a:solidFill>
            </a:endParaRPr>
          </a:p>
          <a:p>
            <a:pPr lvl="1"/>
            <a:r>
              <a:rPr lang="it-IT" b="1" dirty="0" smtClean="0">
                <a:solidFill>
                  <a:srgbClr val="002060"/>
                </a:solidFill>
              </a:rPr>
              <a:t>Attivare una delle TAB disponibili</a:t>
            </a:r>
            <a:br>
              <a:rPr lang="it-IT" b="1" dirty="0" smtClean="0">
                <a:solidFill>
                  <a:srgbClr val="002060"/>
                </a:solidFill>
              </a:rPr>
            </a:br>
            <a:r>
              <a:rPr lang="it-IT" sz="2400" dirty="0" smtClean="0">
                <a:solidFill>
                  <a:srgbClr val="002060"/>
                </a:solidFill>
              </a:rPr>
              <a:t>Risorsa online/Dettagli e link</a:t>
            </a:r>
            <a:br>
              <a:rPr lang="it-IT" sz="2400" dirty="0" smtClean="0">
                <a:solidFill>
                  <a:srgbClr val="002060"/>
                </a:solidFill>
              </a:rPr>
            </a:br>
            <a:r>
              <a:rPr lang="it-IT" sz="2400" dirty="0" smtClean="0">
                <a:solidFill>
                  <a:srgbClr val="002060"/>
                </a:solidFill>
              </a:rPr>
              <a:t>Localizzazione, </a:t>
            </a:r>
            <a:r>
              <a:rPr lang="it-IT" sz="2400" dirty="0" err="1" smtClean="0">
                <a:solidFill>
                  <a:srgbClr val="002060"/>
                </a:solidFill>
              </a:rPr>
              <a:t>Dettagli+Link</a:t>
            </a:r>
            <a:r>
              <a:rPr lang="it-IT" sz="2400" dirty="0" smtClean="0">
                <a:solidFill>
                  <a:srgbClr val="002060"/>
                </a:solidFill>
              </a:rPr>
              <a:t>, Vicini sullo scaffale</a:t>
            </a:r>
          </a:p>
          <a:p>
            <a:pPr lvl="1"/>
            <a:endParaRPr lang="it-IT" dirty="0"/>
          </a:p>
          <a:p>
            <a:endParaRPr lang="it-IT" dirty="0"/>
          </a:p>
        </p:txBody>
      </p:sp>
      <p:sp>
        <p:nvSpPr>
          <p:cNvPr id="4" name="Segnaposto data 3"/>
          <p:cNvSpPr>
            <a:spLocks noGrp="1"/>
          </p:cNvSpPr>
          <p:nvPr>
            <p:ph type="dt" sz="half" idx="10"/>
          </p:nvPr>
        </p:nvSpPr>
        <p:spPr/>
        <p:txBody>
          <a:bodyPr/>
          <a:lstStyle/>
          <a:p>
            <a:r>
              <a:rPr lang="it-IT" dirty="0"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14</a:t>
            </a:fld>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15</a:t>
            </a:fld>
            <a:endParaRPr lang="it-IT"/>
          </a:p>
        </p:txBody>
      </p:sp>
      <p:pic>
        <p:nvPicPr>
          <p:cNvPr id="5122" name="Picture 2"/>
          <p:cNvPicPr>
            <a:picLocks noGrp="1" noChangeAspect="1" noChangeArrowheads="1"/>
          </p:cNvPicPr>
          <p:nvPr>
            <p:ph idx="1"/>
          </p:nvPr>
        </p:nvPicPr>
        <p:blipFill>
          <a:blip r:embed="rId2" cstate="print"/>
          <a:srcRect t="7087"/>
          <a:stretch>
            <a:fillRect/>
          </a:stretch>
        </p:blipFill>
        <p:spPr bwMode="auto">
          <a:xfrm>
            <a:off x="1" y="0"/>
            <a:ext cx="9143999" cy="6858000"/>
          </a:xfrm>
          <a:prstGeom prst="rect">
            <a:avLst/>
          </a:prstGeom>
          <a:noFill/>
          <a:ln w="9525">
            <a:noFill/>
            <a:miter lim="800000"/>
            <a:headEnd/>
            <a:tailEnd/>
          </a:ln>
          <a:effectLst/>
        </p:spPr>
      </p:pic>
      <p:sp>
        <p:nvSpPr>
          <p:cNvPr id="8" name="Rettangolo arrotondato 7"/>
          <p:cNvSpPr/>
          <p:nvPr/>
        </p:nvSpPr>
        <p:spPr>
          <a:xfrm>
            <a:off x="0" y="1000108"/>
            <a:ext cx="2000232" cy="5357850"/>
          </a:xfrm>
          <a:prstGeom prst="round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p:nvPr/>
        </p:nvPicPr>
        <p:blipFill>
          <a:blip r:embed="rId3" cstate="print"/>
          <a:srcRect l="20669" t="24290" r="20669" b="24290"/>
          <a:stretch>
            <a:fillRect/>
          </a:stretch>
        </p:blipFill>
        <p:spPr bwMode="auto">
          <a:xfrm>
            <a:off x="5357818" y="3286124"/>
            <a:ext cx="3590783" cy="3000396"/>
          </a:xfrm>
          <a:prstGeom prst="rect">
            <a:avLst/>
          </a:prstGeom>
          <a:noFill/>
          <a:ln w="9525">
            <a:solidFill>
              <a:schemeClr val="accent1"/>
            </a:solidFill>
            <a:miter lim="800000"/>
            <a:headEnd/>
            <a:tailEnd/>
          </a:ln>
        </p:spPr>
      </p:pic>
      <p:sp>
        <p:nvSpPr>
          <p:cNvPr id="10" name="CasellaDiTesto 9"/>
          <p:cNvSpPr txBox="1"/>
          <p:nvPr/>
        </p:nvSpPr>
        <p:spPr>
          <a:xfrm>
            <a:off x="5000629" y="2071678"/>
            <a:ext cx="4143372" cy="738664"/>
          </a:xfrm>
          <a:prstGeom prst="rect">
            <a:avLst/>
          </a:prstGeom>
          <a:solidFill>
            <a:srgbClr val="FF9933"/>
          </a:solidFill>
        </p:spPr>
        <p:txBody>
          <a:bodyPr wrap="square" rtlCol="0">
            <a:spAutoFit/>
          </a:bodyPr>
          <a:lstStyle/>
          <a:p>
            <a:r>
              <a:rPr lang="it-IT" dirty="0" smtClean="0">
                <a:solidFill>
                  <a:srgbClr val="002060"/>
                </a:solidFill>
              </a:rPr>
              <a:t>AFFINA</a:t>
            </a:r>
          </a:p>
          <a:p>
            <a:r>
              <a:rPr lang="it-IT" dirty="0" smtClean="0">
                <a:solidFill>
                  <a:srgbClr val="002060"/>
                </a:solidFill>
              </a:rPr>
              <a:t>Per tornare alla lista non filtrata cliccare su X</a:t>
            </a:r>
            <a:endParaRPr lang="it-IT" dirty="0">
              <a:solidFill>
                <a:srgbClr val="002060"/>
              </a:solidFill>
            </a:endParaRPr>
          </a:p>
        </p:txBody>
      </p:sp>
      <p:sp>
        <p:nvSpPr>
          <p:cNvPr id="11" name="Rettangolo arrotondato 10"/>
          <p:cNvSpPr/>
          <p:nvPr/>
        </p:nvSpPr>
        <p:spPr>
          <a:xfrm>
            <a:off x="2071670" y="1285860"/>
            <a:ext cx="4714908" cy="4286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7619352" y="1214422"/>
            <a:ext cx="1524648" cy="307777"/>
          </a:xfrm>
          <a:prstGeom prst="rect">
            <a:avLst/>
          </a:prstGeom>
          <a:solidFill>
            <a:srgbClr val="336699"/>
          </a:solidFill>
        </p:spPr>
        <p:txBody>
          <a:bodyPr wrap="none" rtlCol="0">
            <a:spAutoFit/>
          </a:bodyPr>
          <a:lstStyle/>
          <a:p>
            <a:r>
              <a:rPr lang="it-IT" dirty="0" smtClean="0"/>
              <a:t>MOSTRA SOLO</a:t>
            </a:r>
            <a:endParaRPr lang="it-IT" dirty="0"/>
          </a:p>
        </p:txBody>
      </p:sp>
      <p:sp>
        <p:nvSpPr>
          <p:cNvPr id="13" name="Freccia a sinistra 12"/>
          <p:cNvSpPr/>
          <p:nvPr/>
        </p:nvSpPr>
        <p:spPr>
          <a:xfrm>
            <a:off x="7000892" y="1142984"/>
            <a:ext cx="428628"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sinistra 13"/>
          <p:cNvSpPr/>
          <p:nvPr/>
        </p:nvSpPr>
        <p:spPr>
          <a:xfrm>
            <a:off x="3000364" y="2143116"/>
            <a:ext cx="978408" cy="484632"/>
          </a:xfrm>
          <a:prstGeom prst="leftArrow">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
            </a:r>
            <a:br>
              <a:rPr lang="it-IT" sz="3600" dirty="0" smtClean="0"/>
            </a:br>
            <a:r>
              <a:rPr lang="it-IT" sz="3600" dirty="0" smtClean="0"/>
              <a:t> 4. Ricerca base, Visualizzazione  breve dei risultati e azioni possibili </a:t>
            </a:r>
            <a:r>
              <a:rPr lang="it-IT" dirty="0" smtClean="0"/>
              <a:t/>
            </a:r>
            <a:br>
              <a:rPr lang="it-IT" dirty="0" smtClean="0"/>
            </a:br>
            <a:endParaRPr lang="it-IT" dirty="0"/>
          </a:p>
        </p:txBody>
      </p:sp>
      <p:sp>
        <p:nvSpPr>
          <p:cNvPr id="3" name="Segnaposto contenuto 2"/>
          <p:cNvSpPr>
            <a:spLocks noGrp="1"/>
          </p:cNvSpPr>
          <p:nvPr>
            <p:ph idx="1"/>
          </p:nvPr>
        </p:nvSpPr>
        <p:spPr>
          <a:xfrm>
            <a:off x="457200" y="1600200"/>
            <a:ext cx="8229600" cy="4925144"/>
          </a:xfrm>
        </p:spPr>
        <p:txBody>
          <a:bodyPr>
            <a:normAutofit fontScale="77500" lnSpcReduction="20000"/>
          </a:bodyPr>
          <a:lstStyle/>
          <a:p>
            <a:pPr>
              <a:buNone/>
            </a:pPr>
            <a:r>
              <a:rPr lang="it-IT" dirty="0" smtClean="0"/>
              <a:t>A partire dalla visualizzazione breve  è possibile:</a:t>
            </a:r>
          </a:p>
          <a:p>
            <a:pPr>
              <a:buNone/>
            </a:pPr>
            <a:endParaRPr lang="it-IT" dirty="0" smtClean="0"/>
          </a:p>
          <a:p>
            <a:r>
              <a:rPr lang="it-IT" b="1" dirty="0" smtClean="0"/>
              <a:t>Salvare i risultati nello scaffale elettronico </a:t>
            </a:r>
            <a:r>
              <a:rPr lang="it-IT" dirty="0" smtClean="0"/>
              <a:t>cliccando sulla freccia a fianco di ciascun titolo</a:t>
            </a:r>
          </a:p>
          <a:p>
            <a:r>
              <a:rPr lang="it-IT" b="1" dirty="0" smtClean="0"/>
              <a:t>Accedere al full-text se si tratta di una risorsa online </a:t>
            </a:r>
            <a:r>
              <a:rPr lang="it-IT" dirty="0" smtClean="0"/>
              <a:t>(in questo caso è visualizzato il pallino verde </a:t>
            </a:r>
            <a:r>
              <a:rPr lang="it-IT" dirty="0" err="1" smtClean="0"/>
              <a:t>Full-text</a:t>
            </a:r>
            <a:r>
              <a:rPr lang="it-IT" dirty="0" smtClean="0"/>
              <a:t> disponibile)</a:t>
            </a:r>
          </a:p>
          <a:p>
            <a:r>
              <a:rPr lang="it-IT" b="1" dirty="0" smtClean="0"/>
              <a:t>Verificare se la copia è disponibile o no per le risorse a catalogo </a:t>
            </a:r>
            <a:r>
              <a:rPr lang="it-IT" dirty="0" smtClean="0"/>
              <a:t>(in questo caso il pallino verde è accompagnato dalla scritta </a:t>
            </a:r>
          </a:p>
          <a:p>
            <a:pPr lvl="1"/>
            <a:r>
              <a:rPr lang="it-IT" b="1" dirty="0" smtClean="0"/>
              <a:t>Disponibile in </a:t>
            </a:r>
            <a:r>
              <a:rPr lang="it-IT" dirty="0" smtClean="0"/>
              <a:t>…</a:t>
            </a:r>
            <a:r>
              <a:rPr lang="it-IT" b="1" dirty="0" smtClean="0"/>
              <a:t> </a:t>
            </a:r>
            <a:r>
              <a:rPr lang="it-IT" dirty="0" smtClean="0"/>
              <a:t>(C.155.6 )</a:t>
            </a:r>
            <a:r>
              <a:rPr lang="it-IT" b="1" dirty="0" smtClean="0"/>
              <a:t> e in altre biblioteche</a:t>
            </a:r>
            <a:endParaRPr lang="it-IT" dirty="0" smtClean="0"/>
          </a:p>
          <a:p>
            <a:r>
              <a:rPr lang="it-IT" b="1" dirty="0" smtClean="0"/>
              <a:t>NB: Per vedere le altre copie è necessario cliccare sulla TAB Localizzazioni</a:t>
            </a:r>
          </a:p>
          <a:p>
            <a:r>
              <a:rPr lang="it-IT" dirty="0" smtClean="0"/>
              <a:t>Se compare la scritta “</a:t>
            </a:r>
            <a:r>
              <a:rPr lang="it-IT" b="1" dirty="0" smtClean="0"/>
              <a:t>Non disponibile in</a:t>
            </a:r>
            <a:r>
              <a:rPr lang="it-IT" dirty="0" smtClean="0"/>
              <a:t>” significa che la copia è in prestito oppure in ordinazione/catalogazione</a:t>
            </a:r>
          </a:p>
          <a:p>
            <a:r>
              <a:rPr lang="it-IT" dirty="0" smtClean="0"/>
              <a:t>Se compare “</a:t>
            </a:r>
            <a:r>
              <a:rPr lang="it-IT" b="1" dirty="0" smtClean="0"/>
              <a:t>Controlla nei dettagli + Link</a:t>
            </a:r>
            <a:r>
              <a:rPr lang="it-IT" dirty="0" smtClean="0"/>
              <a:t>”-&gt;si tratta di record a livelli oppure record senza copia. Visualizzare ulteriori informazioni cliccando su </a:t>
            </a:r>
            <a:r>
              <a:rPr lang="it-IT" dirty="0" err="1" smtClean="0"/>
              <a:t>Dettagli+Link</a:t>
            </a:r>
            <a:endParaRPr lang="it-IT" dirty="0"/>
          </a:p>
          <a:p>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16</a:t>
            </a:fld>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17</a:t>
            </a:fld>
            <a:endParaRPr lang="it-IT"/>
          </a:p>
        </p:txBody>
      </p:sp>
      <p:sp>
        <p:nvSpPr>
          <p:cNvPr id="7" name="Segnaposto contenuto 6"/>
          <p:cNvSpPr>
            <a:spLocks noGrp="1"/>
          </p:cNvSpPr>
          <p:nvPr>
            <p:ph idx="1"/>
          </p:nvPr>
        </p:nvSpPr>
        <p:spPr/>
        <p:txBody>
          <a:bodyPr/>
          <a:lstStyle/>
          <a:p>
            <a:endParaRPr lang="it-IT"/>
          </a:p>
        </p:txBody>
      </p:sp>
      <p:pic>
        <p:nvPicPr>
          <p:cNvPr id="3074" name="Picture 2"/>
          <p:cNvPicPr>
            <a:picLocks noChangeAspect="1" noChangeArrowheads="1"/>
          </p:cNvPicPr>
          <p:nvPr/>
        </p:nvPicPr>
        <p:blipFill>
          <a:blip r:embed="rId2" cstate="print"/>
          <a:srcRect t="7087"/>
          <a:stretch>
            <a:fillRect/>
          </a:stretch>
        </p:blipFill>
        <p:spPr bwMode="auto">
          <a:xfrm>
            <a:off x="0" y="0"/>
            <a:ext cx="9144000" cy="6858000"/>
          </a:xfrm>
          <a:prstGeom prst="rect">
            <a:avLst/>
          </a:prstGeom>
          <a:noFill/>
          <a:ln w="9525">
            <a:noFill/>
            <a:miter lim="800000"/>
            <a:headEnd/>
            <a:tailEnd/>
          </a:ln>
          <a:effectLst/>
        </p:spPr>
      </p:pic>
      <p:sp>
        <p:nvSpPr>
          <p:cNvPr id="8" name="CasellaDiTesto 7"/>
          <p:cNvSpPr txBox="1"/>
          <p:nvPr/>
        </p:nvSpPr>
        <p:spPr>
          <a:xfrm>
            <a:off x="467544" y="908720"/>
            <a:ext cx="8447056" cy="738664"/>
          </a:xfrm>
          <a:prstGeom prst="rect">
            <a:avLst/>
          </a:prstGeom>
          <a:solidFill>
            <a:srgbClr val="336699"/>
          </a:solidFill>
        </p:spPr>
        <p:txBody>
          <a:bodyPr wrap="none" rtlCol="0">
            <a:spAutoFit/>
          </a:bodyPr>
          <a:lstStyle/>
          <a:p>
            <a:r>
              <a:rPr lang="it-IT" dirty="0" smtClean="0"/>
              <a:t>NB: Cliccando su Localizzazioni si vedono le altre copie, raggruppate per Biblioteca e Fondo</a:t>
            </a:r>
          </a:p>
          <a:p>
            <a:r>
              <a:rPr lang="it-IT" dirty="0" smtClean="0"/>
              <a:t>Per vederle tutte in dettaglio e porre una prenotazione</a:t>
            </a:r>
          </a:p>
          <a:p>
            <a:r>
              <a:rPr lang="it-IT" dirty="0" smtClean="0"/>
              <a:t>cliccare sul + di fianco al nome della biblioteca</a:t>
            </a:r>
            <a:endParaRPr lang="it-IT" dirty="0"/>
          </a:p>
        </p:txBody>
      </p:sp>
      <p:pic>
        <p:nvPicPr>
          <p:cNvPr id="9" name="Immagine 8"/>
          <p:cNvPicPr/>
          <p:nvPr/>
        </p:nvPicPr>
        <p:blipFill>
          <a:blip r:embed="rId3" cstate="print"/>
          <a:srcRect l="26575" t="48580" b="19432"/>
          <a:stretch>
            <a:fillRect/>
          </a:stretch>
        </p:blipFill>
        <p:spPr bwMode="auto">
          <a:xfrm>
            <a:off x="3286116" y="4572008"/>
            <a:ext cx="5857884" cy="1928826"/>
          </a:xfrm>
          <a:prstGeom prst="rect">
            <a:avLst/>
          </a:prstGeom>
          <a:noFill/>
          <a:ln w="9525">
            <a:solidFill>
              <a:srgbClr val="FF9933"/>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
            </a:r>
            <a:br>
              <a:rPr lang="it-IT" sz="3600" dirty="0" smtClean="0"/>
            </a:br>
            <a:r>
              <a:rPr lang="it-IT" sz="3600" dirty="0" smtClean="0"/>
              <a:t>4. Ricerca base, Visualizzazione  breve dei risultati e azioni possibili </a:t>
            </a:r>
            <a:r>
              <a:rPr lang="it-IT" dirty="0" smtClean="0"/>
              <a:t/>
            </a:r>
            <a:br>
              <a:rPr lang="it-IT" dirty="0" smtClean="0"/>
            </a:br>
            <a:endParaRPr lang="it-IT" dirty="0"/>
          </a:p>
        </p:txBody>
      </p:sp>
      <p:sp>
        <p:nvSpPr>
          <p:cNvPr id="3" name="Segnaposto contenuto 2"/>
          <p:cNvSpPr>
            <a:spLocks noGrp="1"/>
          </p:cNvSpPr>
          <p:nvPr>
            <p:ph idx="1"/>
          </p:nvPr>
        </p:nvSpPr>
        <p:spPr>
          <a:xfrm>
            <a:off x="428596" y="1428736"/>
            <a:ext cx="8229600" cy="5257800"/>
          </a:xfrm>
        </p:spPr>
        <p:txBody>
          <a:bodyPr>
            <a:normAutofit/>
          </a:bodyPr>
          <a:lstStyle/>
          <a:p>
            <a:r>
              <a:rPr lang="it-IT" b="1" dirty="0" smtClean="0"/>
              <a:t>Esempi di ricerca base: risorse online</a:t>
            </a:r>
          </a:p>
          <a:p>
            <a:pPr lvl="1"/>
            <a:r>
              <a:rPr lang="it-IT" b="1" dirty="0" smtClean="0">
                <a:solidFill>
                  <a:srgbClr val="002060"/>
                </a:solidFill>
              </a:rPr>
              <a:t>“</a:t>
            </a:r>
            <a:r>
              <a:rPr lang="it-IT" dirty="0" smtClean="0">
                <a:solidFill>
                  <a:srgbClr val="002060"/>
                </a:solidFill>
              </a:rPr>
              <a:t>Linguistica comparata” e poi restringere alle risorse online</a:t>
            </a:r>
          </a:p>
          <a:p>
            <a:pPr lvl="2"/>
            <a:r>
              <a:rPr lang="it-IT" dirty="0" smtClean="0">
                <a:solidFill>
                  <a:schemeClr val="tx1">
                    <a:lumMod val="75000"/>
                    <a:lumOff val="25000"/>
                  </a:schemeClr>
                </a:solidFill>
              </a:rPr>
              <a:t>Etrusco : una forma arcaica di inglese-&gt; e-book del Mulino (dal catalogo </a:t>
            </a:r>
            <a:r>
              <a:rPr lang="it-IT" dirty="0" err="1" smtClean="0">
                <a:solidFill>
                  <a:schemeClr val="tx1">
                    <a:lumMod val="75000"/>
                    <a:lumOff val="25000"/>
                  </a:schemeClr>
                </a:solidFill>
              </a:rPr>
              <a:t>Aleph</a:t>
            </a:r>
            <a:r>
              <a:rPr lang="it-IT" dirty="0" smtClean="0">
                <a:solidFill>
                  <a:schemeClr val="tx1">
                    <a:lumMod val="75000"/>
                    <a:lumOff val="25000"/>
                  </a:schemeClr>
                </a:solidFill>
              </a:rPr>
              <a:t>)-&gt;collegamento al full-text</a:t>
            </a:r>
          </a:p>
          <a:p>
            <a:pPr lvl="2"/>
            <a:r>
              <a:rPr lang="it-IT" dirty="0" smtClean="0">
                <a:solidFill>
                  <a:schemeClr val="tx1">
                    <a:lumMod val="75000"/>
                    <a:lumOff val="25000"/>
                  </a:schemeClr>
                </a:solidFill>
              </a:rPr>
              <a:t>Tra linguistica e storia-&gt;Il Mulino-&gt; collegamento al full-text</a:t>
            </a:r>
          </a:p>
          <a:p>
            <a:pPr lvl="2"/>
            <a:r>
              <a:rPr lang="it-IT" dirty="0" smtClean="0">
                <a:solidFill>
                  <a:schemeClr val="tx1">
                    <a:lumMod val="75000"/>
                    <a:lumOff val="25000"/>
                  </a:schemeClr>
                </a:solidFill>
              </a:rPr>
              <a:t>Memoria  e significato-&gt;</a:t>
            </a:r>
            <a:r>
              <a:rPr lang="it-IT" dirty="0" err="1" smtClean="0">
                <a:solidFill>
                  <a:schemeClr val="tx1">
                    <a:lumMod val="75000"/>
                    <a:lumOff val="25000"/>
                  </a:schemeClr>
                </a:solidFill>
              </a:rPr>
              <a:t>JSTOR-full-text</a:t>
            </a:r>
            <a:endParaRPr lang="it-IT" dirty="0" smtClean="0">
              <a:solidFill>
                <a:schemeClr val="tx1">
                  <a:lumMod val="75000"/>
                  <a:lumOff val="25000"/>
                </a:schemeClr>
              </a:solidFill>
            </a:endParaRPr>
          </a:p>
          <a:p>
            <a:pPr lvl="2"/>
            <a:r>
              <a:rPr lang="it-IT" dirty="0" smtClean="0">
                <a:solidFill>
                  <a:schemeClr val="tx1">
                    <a:lumMod val="75000"/>
                    <a:lumOff val="25000"/>
                  </a:schemeClr>
                </a:solidFill>
              </a:rPr>
              <a:t>Filtrando per data dal 2009 al 2009 Codificazione della lingua montenegrina -&gt;</a:t>
            </a:r>
            <a:r>
              <a:rPr lang="it-IT" dirty="0" err="1" smtClean="0">
                <a:solidFill>
                  <a:schemeClr val="tx1">
                    <a:lumMod val="75000"/>
                    <a:lumOff val="25000"/>
                  </a:schemeClr>
                </a:solidFill>
              </a:rPr>
              <a:t>ProQuest-</a:t>
            </a:r>
            <a:r>
              <a:rPr lang="it-IT" dirty="0" smtClean="0">
                <a:solidFill>
                  <a:schemeClr val="tx1">
                    <a:lumMod val="75000"/>
                    <a:lumOff val="25000"/>
                  </a:schemeClr>
                </a:solidFill>
              </a:rPr>
              <a:t>&gt;Full text</a:t>
            </a:r>
          </a:p>
          <a:p>
            <a:pPr lvl="1"/>
            <a:endParaRPr lang="it-IT" dirty="0"/>
          </a:p>
          <a:p>
            <a:endParaRPr lang="it-IT" dirty="0"/>
          </a:p>
        </p:txBody>
      </p:sp>
      <p:sp>
        <p:nvSpPr>
          <p:cNvPr id="4" name="Segnaposto data 3"/>
          <p:cNvSpPr>
            <a:spLocks noGrp="1"/>
          </p:cNvSpPr>
          <p:nvPr>
            <p:ph type="dt" sz="half" idx="10"/>
          </p:nvPr>
        </p:nvSpPr>
        <p:spPr/>
        <p:txBody>
          <a:bodyPr/>
          <a:lstStyle/>
          <a:p>
            <a:r>
              <a:rPr lang="it-IT" dirty="0"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18</a:t>
            </a:fld>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
            </a:r>
            <a:br>
              <a:rPr lang="it-IT" sz="3600" dirty="0" smtClean="0"/>
            </a:br>
            <a:r>
              <a:rPr lang="it-IT" sz="3600" dirty="0" smtClean="0"/>
              <a:t>4. Ricerca base, Visualizzazione  breve dei risultati e azioni possibili </a:t>
            </a:r>
            <a:r>
              <a:rPr lang="it-IT" dirty="0" smtClean="0"/>
              <a:t/>
            </a:r>
            <a:br>
              <a:rPr lang="it-IT" dirty="0" smtClean="0"/>
            </a:br>
            <a:endParaRPr lang="it-IT" dirty="0"/>
          </a:p>
        </p:txBody>
      </p:sp>
      <p:sp>
        <p:nvSpPr>
          <p:cNvPr id="3" name="Segnaposto contenuto 2"/>
          <p:cNvSpPr>
            <a:spLocks noGrp="1"/>
          </p:cNvSpPr>
          <p:nvPr>
            <p:ph idx="1"/>
          </p:nvPr>
        </p:nvSpPr>
        <p:spPr>
          <a:xfrm>
            <a:off x="428596" y="1428736"/>
            <a:ext cx="8229600" cy="5257800"/>
          </a:xfrm>
        </p:spPr>
        <p:txBody>
          <a:bodyPr>
            <a:normAutofit/>
          </a:bodyPr>
          <a:lstStyle/>
          <a:p>
            <a:r>
              <a:rPr lang="it-IT" b="1" dirty="0" smtClean="0"/>
              <a:t>Esempi di ricerca base: risorse del catalogo</a:t>
            </a:r>
          </a:p>
          <a:p>
            <a:pPr lvl="1"/>
            <a:r>
              <a:rPr lang="it-IT" b="1" dirty="0" smtClean="0">
                <a:solidFill>
                  <a:srgbClr val="002060"/>
                </a:solidFill>
              </a:rPr>
              <a:t>“</a:t>
            </a:r>
            <a:r>
              <a:rPr lang="it-IT" dirty="0" smtClean="0">
                <a:solidFill>
                  <a:srgbClr val="002060"/>
                </a:solidFill>
              </a:rPr>
              <a:t>Ambiente naturale” e poi restringere alle risorse disponibili in biblioteca (es. L’</a:t>
            </a:r>
            <a:r>
              <a:rPr lang="it-IT" dirty="0" err="1" smtClean="0">
                <a:solidFill>
                  <a:srgbClr val="002060"/>
                </a:solidFill>
              </a:rPr>
              <a:t>ecogeografia</a:t>
            </a:r>
            <a:r>
              <a:rPr lang="it-IT" dirty="0" smtClean="0">
                <a:solidFill>
                  <a:srgbClr val="002060"/>
                </a:solidFill>
              </a:rPr>
              <a:t>  </a:t>
            </a:r>
            <a:r>
              <a:rPr lang="it-IT" dirty="0" err="1" smtClean="0">
                <a:solidFill>
                  <a:srgbClr val="002060"/>
                </a:solidFill>
              </a:rPr>
              <a:t>ela</a:t>
            </a:r>
            <a:r>
              <a:rPr lang="it-IT" dirty="0" smtClean="0">
                <a:solidFill>
                  <a:srgbClr val="002060"/>
                </a:solidFill>
              </a:rPr>
              <a:t> pianificazione dell’ambiente naturale)</a:t>
            </a:r>
          </a:p>
          <a:p>
            <a:pPr lvl="1"/>
            <a:r>
              <a:rPr lang="it-IT" dirty="0" smtClean="0">
                <a:solidFill>
                  <a:srgbClr val="002060"/>
                </a:solidFill>
              </a:rPr>
              <a:t>Tutte le opere Svevo</a:t>
            </a:r>
          </a:p>
          <a:p>
            <a:pPr lvl="1"/>
            <a:r>
              <a:rPr lang="it-IT" dirty="0" smtClean="0">
                <a:solidFill>
                  <a:srgbClr val="002060"/>
                </a:solidFill>
              </a:rPr>
              <a:t>Opere Machiavelli 1997</a:t>
            </a:r>
          </a:p>
          <a:p>
            <a:pPr lvl="1"/>
            <a:r>
              <a:rPr lang="it-IT" dirty="0" smtClean="0">
                <a:solidFill>
                  <a:srgbClr val="002060"/>
                </a:solidFill>
              </a:rPr>
              <a:t>39GEN_Aleph_GEN01000858420</a:t>
            </a:r>
          </a:p>
          <a:p>
            <a:pPr lvl="1"/>
            <a:r>
              <a:rPr lang="it-IT" dirty="0" smtClean="0">
                <a:solidFill>
                  <a:srgbClr val="002060"/>
                </a:solidFill>
              </a:rPr>
              <a:t>Bollettino AIB</a:t>
            </a:r>
          </a:p>
          <a:p>
            <a:pPr lvl="1"/>
            <a:r>
              <a:rPr lang="it-IT" dirty="0" smtClean="0">
                <a:solidFill>
                  <a:srgbClr val="002060"/>
                </a:solidFill>
              </a:rPr>
              <a:t>Woody </a:t>
            </a:r>
            <a:r>
              <a:rPr lang="it-IT" dirty="0" err="1" smtClean="0">
                <a:solidFill>
                  <a:srgbClr val="002060"/>
                </a:solidFill>
              </a:rPr>
              <a:t>Allen-</a:t>
            </a:r>
            <a:r>
              <a:rPr lang="it-IT" dirty="0" smtClean="0">
                <a:solidFill>
                  <a:srgbClr val="002060"/>
                </a:solidFill>
              </a:rPr>
              <a:t>&gt;filtrare per audiovisivi</a:t>
            </a:r>
          </a:p>
          <a:p>
            <a:pPr lvl="1"/>
            <a:r>
              <a:rPr lang="ru-RU" dirty="0" smtClean="0">
                <a:solidFill>
                  <a:srgbClr val="002060"/>
                </a:solidFill>
              </a:rPr>
              <a:t>повести</a:t>
            </a:r>
            <a:endParaRPr lang="it-IT" dirty="0" smtClean="0">
              <a:solidFill>
                <a:srgbClr val="002060"/>
              </a:solidFill>
            </a:endParaRPr>
          </a:p>
          <a:p>
            <a:pPr lvl="1"/>
            <a:endParaRPr lang="it-IT" dirty="0"/>
          </a:p>
          <a:p>
            <a:endParaRPr lang="it-IT" dirty="0"/>
          </a:p>
        </p:txBody>
      </p:sp>
      <p:sp>
        <p:nvSpPr>
          <p:cNvPr id="4" name="Segnaposto data 3"/>
          <p:cNvSpPr>
            <a:spLocks noGrp="1"/>
          </p:cNvSpPr>
          <p:nvPr>
            <p:ph type="dt" sz="half" idx="10"/>
          </p:nvPr>
        </p:nvSpPr>
        <p:spPr/>
        <p:txBody>
          <a:bodyPr/>
          <a:lstStyle/>
          <a:p>
            <a:r>
              <a:rPr lang="it-IT" dirty="0"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19</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Indice</a:t>
            </a:r>
            <a:endParaRPr lang="it-IT" dirty="0"/>
          </a:p>
        </p:txBody>
      </p:sp>
      <p:sp>
        <p:nvSpPr>
          <p:cNvPr id="3" name="Segnaposto contenuto 2"/>
          <p:cNvSpPr>
            <a:spLocks noGrp="1"/>
          </p:cNvSpPr>
          <p:nvPr>
            <p:ph idx="1"/>
          </p:nvPr>
        </p:nvSpPr>
        <p:spPr>
          <a:xfrm>
            <a:off x="457200" y="1268760"/>
            <a:ext cx="8229600" cy="4857403"/>
          </a:xfrm>
        </p:spPr>
        <p:txBody>
          <a:bodyPr>
            <a:normAutofit fontScale="92500" lnSpcReduction="20000"/>
          </a:bodyPr>
          <a:lstStyle/>
          <a:p>
            <a:r>
              <a:rPr lang="it-IT" b="1" dirty="0" smtClean="0"/>
              <a:t>1.Cos’è UNO per tutti e a quali materiali dà accesso</a:t>
            </a:r>
          </a:p>
          <a:p>
            <a:r>
              <a:rPr lang="it-IT" b="1" dirty="0" smtClean="0"/>
              <a:t>2.Home </a:t>
            </a:r>
            <a:r>
              <a:rPr lang="it-IT" b="1" dirty="0" err="1" smtClean="0"/>
              <a:t>page</a:t>
            </a:r>
            <a:r>
              <a:rPr lang="it-IT" b="1" dirty="0" smtClean="0"/>
              <a:t> e barre funzionali </a:t>
            </a:r>
          </a:p>
          <a:p>
            <a:r>
              <a:rPr lang="it-IT" b="1" dirty="0" smtClean="0"/>
              <a:t>3.La ricerca in UNO per tutti</a:t>
            </a:r>
          </a:p>
          <a:p>
            <a:r>
              <a:rPr lang="it-IT" b="1" dirty="0" smtClean="0"/>
              <a:t>4.Ricerca base, Visualizzazione  breve dei risultati e Azioni possibili (filtri, faccette,nuove ricerche suggerite)</a:t>
            </a:r>
          </a:p>
          <a:p>
            <a:r>
              <a:rPr lang="it-IT" b="1" dirty="0" smtClean="0"/>
              <a:t>5.Tab: Risorsa online, Localizzazioni, Dettagli e link, Vicini sullo scaffale</a:t>
            </a:r>
          </a:p>
          <a:p>
            <a:r>
              <a:rPr lang="it-IT" b="1" dirty="0" smtClean="0"/>
              <a:t>6.Benefit: </a:t>
            </a:r>
          </a:p>
          <a:p>
            <a:pPr lvl="1"/>
            <a:r>
              <a:rPr lang="it-IT" b="1" dirty="0" smtClean="0"/>
              <a:t>Salvare nello scaffale elettronico, inviare per mail, stampare, </a:t>
            </a:r>
            <a:r>
              <a:rPr lang="it-IT" b="1" dirty="0" err="1" smtClean="0"/>
              <a:t>permalink</a:t>
            </a:r>
            <a:r>
              <a:rPr lang="it-IT" b="1" dirty="0" smtClean="0"/>
              <a:t>, esportare citazioni</a:t>
            </a:r>
          </a:p>
          <a:p>
            <a:pPr lvl="1"/>
            <a:r>
              <a:rPr lang="it-IT" b="1" dirty="0" smtClean="0"/>
              <a:t>Il servizio Trova citazione</a:t>
            </a:r>
          </a:p>
          <a:p>
            <a:r>
              <a:rPr lang="it-IT" b="1" dirty="0" smtClean="0"/>
              <a:t>7. La ricerca avanzata e la ricerca per scorrimento</a:t>
            </a:r>
          </a:p>
          <a:p>
            <a:r>
              <a:rPr lang="it-IT" b="1" dirty="0" smtClean="0"/>
              <a:t>8. L’utente autenticato: cosa può fare</a:t>
            </a:r>
          </a:p>
        </p:txBody>
      </p:sp>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714356"/>
          </a:xfrm>
        </p:spPr>
        <p:txBody>
          <a:bodyPr/>
          <a:lstStyle/>
          <a:p>
            <a:r>
              <a:rPr lang="it-IT" sz="3600" dirty="0" smtClean="0"/>
              <a:t/>
            </a:r>
            <a:br>
              <a:rPr lang="it-IT" sz="3600" dirty="0" smtClean="0"/>
            </a:br>
            <a:r>
              <a:rPr lang="it-IT" sz="3600" dirty="0" smtClean="0"/>
              <a:t/>
            </a:r>
            <a:br>
              <a:rPr lang="it-IT" sz="3600" dirty="0" smtClean="0"/>
            </a:br>
            <a:r>
              <a:rPr lang="it-IT" sz="3600" dirty="0" smtClean="0"/>
              <a:t>4. Ricerca base, Visualizzazione  breve …</a:t>
            </a:r>
            <a:r>
              <a:rPr lang="it-IT" dirty="0" smtClean="0"/>
              <a:t/>
            </a:r>
            <a:br>
              <a:rPr lang="it-IT" dirty="0" smtClean="0"/>
            </a:br>
            <a:endParaRPr lang="it-IT" dirty="0"/>
          </a:p>
        </p:txBody>
      </p:sp>
      <p:sp>
        <p:nvSpPr>
          <p:cNvPr id="3" name="Segnaposto contenuto 2"/>
          <p:cNvSpPr>
            <a:spLocks noGrp="1"/>
          </p:cNvSpPr>
          <p:nvPr>
            <p:ph idx="1"/>
          </p:nvPr>
        </p:nvSpPr>
        <p:spPr>
          <a:xfrm>
            <a:off x="500034" y="785794"/>
            <a:ext cx="8229600" cy="4525963"/>
          </a:xfrm>
        </p:spPr>
        <p:txBody>
          <a:bodyPr>
            <a:normAutofit/>
          </a:bodyPr>
          <a:lstStyle/>
          <a:p>
            <a:pPr>
              <a:buNone/>
            </a:pPr>
            <a:r>
              <a:rPr lang="it-IT" sz="2400" b="1" dirty="0" smtClean="0"/>
              <a:t>Se esistono più edizioni dello stesso documento</a:t>
            </a:r>
          </a:p>
          <a:p>
            <a:pPr>
              <a:buNone/>
            </a:pPr>
            <a:r>
              <a:rPr lang="it-IT" sz="2400" b="1" dirty="0" smtClean="0">
                <a:solidFill>
                  <a:srgbClr val="FF9933"/>
                </a:solidFill>
              </a:rPr>
              <a:t>il sistema raggruppa i risultati in una visualizzazione unica</a:t>
            </a:r>
          </a:p>
          <a:p>
            <a:pPr>
              <a:buNone/>
            </a:pPr>
            <a:r>
              <a:rPr lang="it-IT" sz="2400" dirty="0" smtClean="0"/>
              <a:t>Cliccare sul Titolo per vedere le diverse edizioni</a:t>
            </a:r>
          </a:p>
          <a:p>
            <a:pPr>
              <a:buNone/>
            </a:pPr>
            <a:r>
              <a:rPr lang="it-IT" sz="2400" dirty="0" smtClean="0"/>
              <a:t>Per tornare alla visualizzazione lista risultati cliccare su X per annullare il filtro</a:t>
            </a:r>
          </a:p>
          <a:p>
            <a:pPr>
              <a:buNone/>
            </a:pPr>
            <a:endParaRPr lang="it-IT" sz="2400" dirty="0" smtClean="0"/>
          </a:p>
          <a:p>
            <a:pPr>
              <a:buNone/>
            </a:pPr>
            <a:endParaRPr lang="it-IT" dirty="0" smtClean="0"/>
          </a:p>
          <a:p>
            <a:pPr>
              <a:buNone/>
            </a:pPr>
            <a:endParaRPr lang="it-IT" dirty="0" smtClean="0"/>
          </a:p>
          <a:p>
            <a:pPr lvl="1"/>
            <a:endParaRPr lang="it-IT" dirty="0"/>
          </a:p>
          <a:p>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20</a:t>
            </a:fld>
            <a:endParaRPr lang="it-IT"/>
          </a:p>
        </p:txBody>
      </p:sp>
      <p:pic>
        <p:nvPicPr>
          <p:cNvPr id="7" name="Immagine 6"/>
          <p:cNvPicPr/>
          <p:nvPr/>
        </p:nvPicPr>
        <p:blipFill>
          <a:blip r:embed="rId2" cstate="print"/>
          <a:srcRect l="20669" t="36435" r="23622" b="31577"/>
          <a:stretch>
            <a:fillRect/>
          </a:stretch>
        </p:blipFill>
        <p:spPr bwMode="auto">
          <a:xfrm>
            <a:off x="214282" y="2830971"/>
            <a:ext cx="8286808" cy="1999840"/>
          </a:xfrm>
          <a:prstGeom prst="rect">
            <a:avLst/>
          </a:prstGeom>
          <a:noFill/>
          <a:ln w="9525">
            <a:solidFill>
              <a:srgbClr val="FF3300"/>
            </a:solidFill>
            <a:miter lim="800000"/>
            <a:headEnd/>
            <a:tailEnd/>
          </a:ln>
        </p:spPr>
      </p:pic>
      <p:pic>
        <p:nvPicPr>
          <p:cNvPr id="9" name="Picture 2"/>
          <p:cNvPicPr>
            <a:picLocks noChangeAspect="1" noChangeArrowheads="1"/>
          </p:cNvPicPr>
          <p:nvPr/>
        </p:nvPicPr>
        <p:blipFill>
          <a:blip r:embed="rId3" cstate="print"/>
          <a:srcRect l="20669" t="35433" r="20669" b="23622"/>
          <a:stretch>
            <a:fillRect/>
          </a:stretch>
        </p:blipFill>
        <p:spPr bwMode="auto">
          <a:xfrm>
            <a:off x="1991990" y="3737959"/>
            <a:ext cx="7152010" cy="3120041"/>
          </a:xfrm>
          <a:prstGeom prst="rect">
            <a:avLst/>
          </a:prstGeom>
          <a:noFill/>
          <a:ln w="9525">
            <a:solidFill>
              <a:schemeClr val="accent1"/>
            </a:solid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928670"/>
          </a:xfrm>
        </p:spPr>
        <p:txBody>
          <a:bodyPr/>
          <a:lstStyle/>
          <a:p>
            <a:r>
              <a:rPr lang="it-IT" sz="3600" dirty="0" smtClean="0"/>
              <a:t/>
            </a:r>
            <a:br>
              <a:rPr lang="it-IT" sz="3600" dirty="0" smtClean="0"/>
            </a:br>
            <a:r>
              <a:rPr lang="it-IT" sz="3600" dirty="0" smtClean="0"/>
              <a:t/>
            </a:r>
            <a:br>
              <a:rPr lang="it-IT" sz="3600" dirty="0" smtClean="0"/>
            </a:br>
            <a:r>
              <a:rPr lang="it-IT" sz="3600" dirty="0" smtClean="0"/>
              <a:t> 4. Ricerca base, Visualizzazione  breve dei risultati e azioni possibili </a:t>
            </a:r>
            <a:r>
              <a:rPr lang="it-IT" dirty="0" smtClean="0"/>
              <a:t/>
            </a:r>
            <a:br>
              <a:rPr lang="it-IT" dirty="0" smtClean="0"/>
            </a:br>
            <a:endParaRPr lang="it-IT" dirty="0"/>
          </a:p>
        </p:txBody>
      </p:sp>
      <p:sp>
        <p:nvSpPr>
          <p:cNvPr id="3" name="Segnaposto contenuto 2"/>
          <p:cNvSpPr>
            <a:spLocks noGrp="1"/>
          </p:cNvSpPr>
          <p:nvPr>
            <p:ph idx="1"/>
          </p:nvPr>
        </p:nvSpPr>
        <p:spPr>
          <a:xfrm>
            <a:off x="428596" y="1142984"/>
            <a:ext cx="8229600" cy="4883153"/>
          </a:xfrm>
        </p:spPr>
        <p:txBody>
          <a:bodyPr>
            <a:normAutofit/>
          </a:bodyPr>
          <a:lstStyle/>
          <a:p>
            <a:pPr>
              <a:buNone/>
            </a:pPr>
            <a:r>
              <a:rPr lang="it-IT" sz="2400" b="1" dirty="0" smtClean="0"/>
              <a:t>Se il record che ci interessa è un record “padre” </a:t>
            </a:r>
            <a:r>
              <a:rPr lang="it-IT" sz="2400" dirty="0" smtClean="0"/>
              <a:t>la visualizzazione breve non mostra la disponibilità, ma invita a </a:t>
            </a:r>
            <a:r>
              <a:rPr lang="it-IT" sz="2400" b="1" dirty="0" smtClean="0">
                <a:solidFill>
                  <a:srgbClr val="FF9933"/>
                </a:solidFill>
              </a:rPr>
              <a:t>controllare nei Dettagli più link</a:t>
            </a:r>
            <a:r>
              <a:rPr lang="it-IT" sz="2400" dirty="0" smtClean="0"/>
              <a:t>, da cui sarà possibile navigare nei link dei titoli collegati</a:t>
            </a:r>
          </a:p>
          <a:p>
            <a:pPr>
              <a:buNone/>
            </a:pPr>
            <a:endParaRPr lang="it-IT" sz="2400" dirty="0" smtClean="0"/>
          </a:p>
          <a:p>
            <a:pPr>
              <a:buNone/>
            </a:pPr>
            <a:endParaRPr lang="it-IT" dirty="0" smtClean="0"/>
          </a:p>
          <a:p>
            <a:pPr>
              <a:buNone/>
            </a:pPr>
            <a:endParaRPr lang="it-IT" dirty="0" smtClean="0"/>
          </a:p>
          <a:p>
            <a:pPr lvl="1"/>
            <a:endParaRPr lang="it-IT" dirty="0"/>
          </a:p>
          <a:p>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21</a:t>
            </a:fld>
            <a:endParaRPr lang="it-IT"/>
          </a:p>
        </p:txBody>
      </p:sp>
      <p:pic>
        <p:nvPicPr>
          <p:cNvPr id="5" name="Immagine 4"/>
          <p:cNvPicPr/>
          <p:nvPr/>
        </p:nvPicPr>
        <p:blipFill>
          <a:blip r:embed="rId2" cstate="print"/>
          <a:srcRect l="20669" t="24290" r="26575" b="34006"/>
          <a:stretch>
            <a:fillRect/>
          </a:stretch>
        </p:blipFill>
        <p:spPr bwMode="auto">
          <a:xfrm>
            <a:off x="285720" y="2786058"/>
            <a:ext cx="4714908" cy="2714644"/>
          </a:xfrm>
          <a:prstGeom prst="rect">
            <a:avLst/>
          </a:prstGeom>
          <a:noFill/>
          <a:ln w="9525">
            <a:solidFill>
              <a:srgbClr val="336699"/>
            </a:solidFill>
            <a:miter lim="800000"/>
            <a:headEnd/>
            <a:tailEnd/>
          </a:ln>
        </p:spPr>
      </p:pic>
      <p:pic>
        <p:nvPicPr>
          <p:cNvPr id="7" name="Immagine 6"/>
          <p:cNvPicPr/>
          <p:nvPr/>
        </p:nvPicPr>
        <p:blipFill>
          <a:blip r:embed="rId3" cstate="print"/>
          <a:srcRect l="20669" t="38864" r="8858" b="9716"/>
          <a:stretch>
            <a:fillRect/>
          </a:stretch>
        </p:blipFill>
        <p:spPr bwMode="auto">
          <a:xfrm>
            <a:off x="3071802" y="3714752"/>
            <a:ext cx="5572164" cy="3143248"/>
          </a:xfrm>
          <a:prstGeom prst="rect">
            <a:avLst/>
          </a:prstGeom>
          <a:noFill/>
          <a:ln w="9525">
            <a:solidFill>
              <a:srgbClr val="FF9933"/>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54032"/>
          </a:xfrm>
        </p:spPr>
        <p:txBody>
          <a:bodyPr/>
          <a:lstStyle/>
          <a:p>
            <a:r>
              <a:rPr lang="it-IT" sz="3600" dirty="0" smtClean="0"/>
              <a:t/>
            </a:r>
            <a:br>
              <a:rPr lang="it-IT" sz="3600" dirty="0" smtClean="0"/>
            </a:br>
            <a:r>
              <a:rPr lang="it-IT" sz="3600" dirty="0" smtClean="0"/>
              <a:t/>
            </a:r>
            <a:br>
              <a:rPr lang="it-IT" sz="3600" dirty="0" smtClean="0"/>
            </a:br>
            <a:r>
              <a:rPr lang="it-IT" sz="3600" dirty="0" smtClean="0"/>
              <a:t> 4. Ricerca base, Visualizzazione  breve …</a:t>
            </a:r>
            <a:r>
              <a:rPr lang="it-IT" dirty="0" smtClean="0"/>
              <a:t/>
            </a:r>
            <a:br>
              <a:rPr lang="it-IT" dirty="0" smtClean="0"/>
            </a:br>
            <a:endParaRPr lang="it-IT" dirty="0"/>
          </a:p>
        </p:txBody>
      </p:sp>
      <p:sp>
        <p:nvSpPr>
          <p:cNvPr id="3" name="Segnaposto contenuto 2"/>
          <p:cNvSpPr>
            <a:spLocks noGrp="1"/>
          </p:cNvSpPr>
          <p:nvPr>
            <p:ph idx="1"/>
          </p:nvPr>
        </p:nvSpPr>
        <p:spPr>
          <a:xfrm>
            <a:off x="428596" y="1142984"/>
            <a:ext cx="8229600" cy="4883153"/>
          </a:xfrm>
        </p:spPr>
        <p:txBody>
          <a:bodyPr>
            <a:normAutofit/>
          </a:bodyPr>
          <a:lstStyle/>
          <a:p>
            <a:pPr>
              <a:buNone/>
            </a:pPr>
            <a:r>
              <a:rPr lang="it-IT" sz="2400" dirty="0" smtClean="0"/>
              <a:t>E’ anche possibile che le copie siano sul padre e anche sui figli. In questo caso la visualizzazione è questa</a:t>
            </a:r>
          </a:p>
          <a:p>
            <a:pPr>
              <a:buNone/>
            </a:pPr>
            <a:endParaRPr lang="it-IT" sz="2400" dirty="0" smtClean="0"/>
          </a:p>
          <a:p>
            <a:pPr>
              <a:buNone/>
            </a:pPr>
            <a:endParaRPr lang="it-IT" sz="2400" dirty="0" smtClean="0"/>
          </a:p>
          <a:p>
            <a:pPr>
              <a:buNone/>
            </a:pPr>
            <a:endParaRPr lang="it-IT" sz="2400" dirty="0" smtClean="0"/>
          </a:p>
          <a:p>
            <a:pPr>
              <a:buNone/>
            </a:pPr>
            <a:endParaRPr lang="it-IT" dirty="0" smtClean="0"/>
          </a:p>
          <a:p>
            <a:pPr>
              <a:buNone/>
            </a:pPr>
            <a:endParaRPr lang="it-IT" dirty="0" smtClean="0"/>
          </a:p>
          <a:p>
            <a:pPr lvl="1"/>
            <a:endParaRPr lang="it-IT" dirty="0"/>
          </a:p>
          <a:p>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22</a:t>
            </a:fld>
            <a:endParaRPr lang="it-IT"/>
          </a:p>
        </p:txBody>
      </p:sp>
      <p:pic>
        <p:nvPicPr>
          <p:cNvPr id="8" name="Immagine 7"/>
          <p:cNvPicPr/>
          <p:nvPr/>
        </p:nvPicPr>
        <p:blipFill>
          <a:blip r:embed="rId2" cstate="print"/>
          <a:srcRect l="23622" t="38864" r="5906" b="14574"/>
          <a:stretch>
            <a:fillRect/>
          </a:stretch>
        </p:blipFill>
        <p:spPr bwMode="auto">
          <a:xfrm>
            <a:off x="357158" y="2143116"/>
            <a:ext cx="8429684" cy="450059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426170"/>
          </a:xfrm>
        </p:spPr>
        <p:txBody>
          <a:bodyPr/>
          <a:lstStyle/>
          <a:p>
            <a:r>
              <a:rPr lang="it-IT" sz="3600" dirty="0" smtClean="0"/>
              <a:t/>
            </a:r>
            <a:br>
              <a:rPr lang="it-IT" sz="3600" dirty="0" smtClean="0"/>
            </a:br>
            <a:r>
              <a:rPr lang="it-IT" sz="3600" dirty="0" smtClean="0"/>
              <a:t/>
            </a:r>
            <a:br>
              <a:rPr lang="it-IT" sz="3600" dirty="0" smtClean="0"/>
            </a:br>
            <a:r>
              <a:rPr lang="it-IT" sz="3600" dirty="0" smtClean="0"/>
              <a:t> 5.Tab: Risorsa online, Localizzazioni, Dettagli e link, Vicini sullo scaffale</a:t>
            </a:r>
            <a:br>
              <a:rPr lang="it-IT" sz="3600" dirty="0" smtClean="0"/>
            </a:br>
            <a:endParaRPr lang="it-IT" dirty="0"/>
          </a:p>
        </p:txBody>
      </p:sp>
      <p:sp>
        <p:nvSpPr>
          <p:cNvPr id="3" name="Segnaposto contenuto 2"/>
          <p:cNvSpPr>
            <a:spLocks noGrp="1"/>
          </p:cNvSpPr>
          <p:nvPr>
            <p:ph idx="1"/>
          </p:nvPr>
        </p:nvSpPr>
        <p:spPr>
          <a:xfrm>
            <a:off x="428596" y="1928802"/>
            <a:ext cx="8229600" cy="4525963"/>
          </a:xfrm>
        </p:spPr>
        <p:txBody>
          <a:bodyPr>
            <a:normAutofit/>
          </a:bodyPr>
          <a:lstStyle/>
          <a:p>
            <a:pPr>
              <a:buNone/>
            </a:pPr>
            <a:r>
              <a:rPr lang="it-IT" sz="2400" dirty="0" smtClean="0"/>
              <a:t>Le TAB disponibili a partire dalla visualizzazione breve</a:t>
            </a:r>
          </a:p>
          <a:p>
            <a:r>
              <a:rPr lang="it-IT" sz="2400" b="1" dirty="0" smtClean="0"/>
              <a:t>Risorsa online/Dettagli e link (per i documenti online)</a:t>
            </a:r>
          </a:p>
          <a:p>
            <a:r>
              <a:rPr lang="it-IT" sz="2400" b="1" dirty="0" smtClean="0"/>
              <a:t>Localizzazioni/Dettagli e link/Vicini sullo scaffale (per i documenti del catalogo)</a:t>
            </a:r>
          </a:p>
          <a:p>
            <a:r>
              <a:rPr lang="it-IT" sz="2400" b="1" dirty="0" smtClean="0"/>
              <a:t>Risorsa on line/Localizzazioni/Dettagli e link/Vicini sullo scaffale (per i documenti del catalogo che hanno anche un campo 856 per il collegamento alla risorsa online)</a:t>
            </a:r>
          </a:p>
          <a:p>
            <a:pPr>
              <a:buNone/>
            </a:pPr>
            <a:r>
              <a:rPr lang="it-IT" sz="2400" dirty="0" smtClean="0"/>
              <a:t>	</a:t>
            </a:r>
            <a:br>
              <a:rPr lang="it-IT" sz="2400" dirty="0" smtClean="0"/>
            </a:br>
            <a:endParaRPr lang="it-IT" sz="2400" dirty="0" smtClean="0"/>
          </a:p>
          <a:p>
            <a:pPr>
              <a:buNone/>
            </a:pPr>
            <a:endParaRPr lang="it-IT" sz="2400" dirty="0" smtClean="0"/>
          </a:p>
          <a:p>
            <a:pPr>
              <a:buNone/>
            </a:pPr>
            <a:endParaRPr lang="it-IT" dirty="0" smtClean="0"/>
          </a:p>
          <a:p>
            <a:pPr>
              <a:buNone/>
            </a:pPr>
            <a:endParaRPr lang="it-IT" dirty="0" smtClean="0"/>
          </a:p>
          <a:p>
            <a:pPr lvl="1"/>
            <a:endParaRPr lang="it-IT" dirty="0"/>
          </a:p>
          <a:p>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23</a:t>
            </a:fld>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082660"/>
          </a:xfrm>
        </p:spPr>
        <p:txBody>
          <a:bodyPr/>
          <a:lstStyle/>
          <a:p>
            <a:r>
              <a:rPr lang="it-IT" sz="3600" dirty="0" smtClean="0"/>
              <a:t/>
            </a:r>
            <a:br>
              <a:rPr lang="it-IT" sz="3600" dirty="0" smtClean="0"/>
            </a:br>
            <a:r>
              <a:rPr lang="it-IT" sz="3600" dirty="0" smtClean="0"/>
              <a:t/>
            </a:r>
            <a:br>
              <a:rPr lang="it-IT" sz="3600" dirty="0" smtClean="0"/>
            </a:br>
            <a:r>
              <a:rPr lang="it-IT" sz="3600" dirty="0" smtClean="0"/>
              <a:t> 5.Tab: </a:t>
            </a:r>
            <a:r>
              <a:rPr lang="it-IT" sz="3600" u="sng" dirty="0" smtClean="0"/>
              <a:t>Risorsa online</a:t>
            </a:r>
            <a:r>
              <a:rPr lang="it-IT" sz="3600" dirty="0" smtClean="0"/>
              <a:t>, Localizzazioni, Dettagli e link, Vicini sullo scaffale</a:t>
            </a:r>
            <a:br>
              <a:rPr lang="it-IT" sz="3600" dirty="0" smtClean="0"/>
            </a:br>
            <a:r>
              <a:rPr lang="it-IT" dirty="0" smtClean="0"/>
              <a:t/>
            </a:r>
            <a:br>
              <a:rPr lang="it-IT" dirty="0" smtClean="0"/>
            </a:br>
            <a:endParaRPr lang="it-IT" dirty="0"/>
          </a:p>
        </p:txBody>
      </p:sp>
      <p:sp>
        <p:nvSpPr>
          <p:cNvPr id="3" name="Segnaposto contenuto 2"/>
          <p:cNvSpPr>
            <a:spLocks noGrp="1"/>
          </p:cNvSpPr>
          <p:nvPr>
            <p:ph idx="1"/>
          </p:nvPr>
        </p:nvSpPr>
        <p:spPr>
          <a:xfrm>
            <a:off x="428596" y="1268760"/>
            <a:ext cx="8229600" cy="5186005"/>
          </a:xfrm>
        </p:spPr>
        <p:txBody>
          <a:bodyPr>
            <a:normAutofit/>
          </a:bodyPr>
          <a:lstStyle/>
          <a:p>
            <a:r>
              <a:rPr lang="it-IT" sz="2400" b="1" dirty="0" smtClean="0"/>
              <a:t>Risorsa online/Dettagli e link (per i documenti online)</a:t>
            </a:r>
          </a:p>
          <a:p>
            <a:pPr>
              <a:buNone/>
            </a:pPr>
            <a:r>
              <a:rPr lang="it-IT" sz="2400" dirty="0" smtClean="0"/>
              <a:t>	</a:t>
            </a:r>
            <a:br>
              <a:rPr lang="it-IT" sz="2400" dirty="0" smtClean="0"/>
            </a:br>
            <a:endParaRPr lang="it-IT" sz="2400" dirty="0" smtClean="0"/>
          </a:p>
          <a:p>
            <a:pPr>
              <a:buNone/>
            </a:pPr>
            <a:endParaRPr lang="it-IT" sz="2400" dirty="0" smtClean="0"/>
          </a:p>
          <a:p>
            <a:pPr>
              <a:buNone/>
            </a:pPr>
            <a:endParaRPr lang="it-IT" sz="2400" dirty="0" smtClean="0"/>
          </a:p>
          <a:p>
            <a:pPr>
              <a:buNone/>
            </a:pPr>
            <a:endParaRPr lang="it-IT" dirty="0" smtClean="0"/>
          </a:p>
          <a:p>
            <a:pPr lvl="1"/>
            <a:endParaRPr lang="it-IT" dirty="0"/>
          </a:p>
          <a:p>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24</a:t>
            </a:fld>
            <a:endParaRPr lang="it-IT"/>
          </a:p>
        </p:txBody>
      </p:sp>
      <p:pic>
        <p:nvPicPr>
          <p:cNvPr id="3076" name="Picture 4"/>
          <p:cNvPicPr>
            <a:picLocks noChangeAspect="1" noChangeArrowheads="1"/>
          </p:cNvPicPr>
          <p:nvPr/>
        </p:nvPicPr>
        <p:blipFill>
          <a:blip r:embed="rId2" cstate="print"/>
          <a:srcRect/>
          <a:stretch>
            <a:fillRect/>
          </a:stretch>
        </p:blipFill>
        <p:spPr bwMode="auto">
          <a:xfrm>
            <a:off x="539552" y="2852936"/>
            <a:ext cx="5057775" cy="2867025"/>
          </a:xfrm>
          <a:prstGeom prst="rect">
            <a:avLst/>
          </a:prstGeom>
          <a:noFill/>
          <a:ln w="9525">
            <a:noFill/>
            <a:miter lim="800000"/>
            <a:headEnd/>
            <a:tailEnd/>
          </a:ln>
        </p:spPr>
      </p:pic>
      <p:sp>
        <p:nvSpPr>
          <p:cNvPr id="8" name="CasellaDiTesto 7"/>
          <p:cNvSpPr txBox="1"/>
          <p:nvPr/>
        </p:nvSpPr>
        <p:spPr>
          <a:xfrm>
            <a:off x="5868144" y="2924944"/>
            <a:ext cx="2844824" cy="738664"/>
          </a:xfrm>
          <a:prstGeom prst="rect">
            <a:avLst/>
          </a:prstGeom>
          <a:solidFill>
            <a:srgbClr val="336699"/>
          </a:solidFill>
        </p:spPr>
        <p:txBody>
          <a:bodyPr wrap="square" rtlCol="0">
            <a:spAutoFit/>
          </a:bodyPr>
          <a:lstStyle/>
          <a:p>
            <a:r>
              <a:rPr lang="it-IT" dirty="0" smtClean="0"/>
              <a:t>Cliccando su Risorsa online si apre la pagina dei servizi SFX per accedere al full-text</a:t>
            </a:r>
            <a:endParaRPr lang="it-IT" dirty="0"/>
          </a:p>
        </p:txBody>
      </p:sp>
      <p:sp>
        <p:nvSpPr>
          <p:cNvPr id="9" name="Rettangolo arrotondato 8"/>
          <p:cNvSpPr/>
          <p:nvPr/>
        </p:nvSpPr>
        <p:spPr>
          <a:xfrm>
            <a:off x="1259632" y="4797152"/>
            <a:ext cx="4176464" cy="648072"/>
          </a:xfrm>
          <a:prstGeom prst="round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082660"/>
          </a:xfrm>
        </p:spPr>
        <p:txBody>
          <a:bodyPr/>
          <a:lstStyle/>
          <a:p>
            <a:r>
              <a:rPr lang="it-IT" sz="3600" dirty="0" smtClean="0"/>
              <a:t/>
            </a:r>
            <a:br>
              <a:rPr lang="it-IT" sz="3600" dirty="0" smtClean="0"/>
            </a:br>
            <a:r>
              <a:rPr lang="it-IT" sz="3600" dirty="0" smtClean="0"/>
              <a:t/>
            </a:r>
            <a:br>
              <a:rPr lang="it-IT" sz="3600" dirty="0" smtClean="0"/>
            </a:br>
            <a:r>
              <a:rPr lang="it-IT" sz="3600" dirty="0" smtClean="0"/>
              <a:t> 5.Tab: </a:t>
            </a:r>
            <a:r>
              <a:rPr lang="it-IT" sz="3600" u="sng" dirty="0" smtClean="0"/>
              <a:t>Risorsa online</a:t>
            </a:r>
            <a:r>
              <a:rPr lang="it-IT" sz="3600" dirty="0" smtClean="0"/>
              <a:t>, Localizzazioni, Dettagli e link, Vicini sullo scaffale</a:t>
            </a:r>
            <a:br>
              <a:rPr lang="it-IT" sz="3600" dirty="0" smtClean="0"/>
            </a:br>
            <a:r>
              <a:rPr lang="it-IT" dirty="0" smtClean="0"/>
              <a:t/>
            </a:r>
            <a:br>
              <a:rPr lang="it-IT" dirty="0" smtClean="0"/>
            </a:br>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25</a:t>
            </a:fld>
            <a:endParaRPr lang="it-IT"/>
          </a:p>
        </p:txBody>
      </p:sp>
      <p:sp>
        <p:nvSpPr>
          <p:cNvPr id="8" name="CasellaDiTesto 7"/>
          <p:cNvSpPr txBox="1"/>
          <p:nvPr/>
        </p:nvSpPr>
        <p:spPr>
          <a:xfrm>
            <a:off x="467544" y="1556792"/>
            <a:ext cx="7812360" cy="738664"/>
          </a:xfrm>
          <a:prstGeom prst="rect">
            <a:avLst/>
          </a:prstGeom>
          <a:solidFill>
            <a:srgbClr val="336699"/>
          </a:solidFill>
        </p:spPr>
        <p:txBody>
          <a:bodyPr wrap="square" rtlCol="0">
            <a:spAutoFit/>
          </a:bodyPr>
          <a:lstStyle/>
          <a:p>
            <a:r>
              <a:rPr lang="it-IT" dirty="0" smtClean="0"/>
              <a:t>In alternativa cliccare sul titolo oppure su dettagli e link e cliccare sul menu a destra che porta al full-text</a:t>
            </a:r>
          </a:p>
          <a:p>
            <a:endParaRPr lang="it-IT"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539552" y="2852936"/>
            <a:ext cx="8229600" cy="2308407"/>
          </a:xfrm>
          <a:prstGeom prst="rect">
            <a:avLst/>
          </a:prstGeom>
          <a:noFill/>
          <a:ln w="9525">
            <a:noFill/>
            <a:miter lim="800000"/>
            <a:headEnd/>
            <a:tailEnd/>
          </a:ln>
        </p:spPr>
      </p:pic>
      <p:sp>
        <p:nvSpPr>
          <p:cNvPr id="9" name="Rettangolo arrotondato 8"/>
          <p:cNvSpPr/>
          <p:nvPr/>
        </p:nvSpPr>
        <p:spPr>
          <a:xfrm>
            <a:off x="6012160" y="3789040"/>
            <a:ext cx="2808312" cy="1008112"/>
          </a:xfrm>
          <a:prstGeom prst="round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26</a:t>
            </a:fld>
            <a:endParaRPr lang="it-IT"/>
          </a:p>
        </p:txBody>
      </p:sp>
      <p:sp>
        <p:nvSpPr>
          <p:cNvPr id="8" name="Segnaposto contenuto 7"/>
          <p:cNvSpPr>
            <a:spLocks noGrp="1"/>
          </p:cNvSpPr>
          <p:nvPr>
            <p:ph idx="1"/>
          </p:nvPr>
        </p:nvSpPr>
        <p:spPr>
          <a:xfrm>
            <a:off x="428596" y="1214422"/>
            <a:ext cx="8391876" cy="5411807"/>
          </a:xfrm>
        </p:spPr>
        <p:txBody>
          <a:bodyPr>
            <a:normAutofit/>
          </a:bodyPr>
          <a:lstStyle/>
          <a:p>
            <a:pPr>
              <a:buNone/>
            </a:pPr>
            <a:r>
              <a:rPr lang="it-IT" sz="2000" b="1" dirty="0" smtClean="0"/>
              <a:t>Risorse del catalogo: Per vedere tutte le copie di un documento cliccare sulla TAB Localizzazioni. I n prima battuta le copie sono raggruppate per Biblioteca e Fondo</a:t>
            </a:r>
          </a:p>
        </p:txBody>
      </p:sp>
      <p:pic>
        <p:nvPicPr>
          <p:cNvPr id="1026" name="Picture 2"/>
          <p:cNvPicPr>
            <a:picLocks noChangeAspect="1" noChangeArrowheads="1"/>
          </p:cNvPicPr>
          <p:nvPr/>
        </p:nvPicPr>
        <p:blipFill>
          <a:blip r:embed="rId2" cstate="print"/>
          <a:srcRect l="20669" t="47244" r="23622" b="23622"/>
          <a:stretch>
            <a:fillRect/>
          </a:stretch>
        </p:blipFill>
        <p:spPr bwMode="auto">
          <a:xfrm>
            <a:off x="0" y="2428868"/>
            <a:ext cx="6791978" cy="2219998"/>
          </a:xfrm>
          <a:prstGeom prst="rect">
            <a:avLst/>
          </a:prstGeom>
          <a:noFill/>
          <a:ln w="9525">
            <a:solidFill>
              <a:srgbClr val="FF9933"/>
            </a:solidFill>
            <a:miter lim="800000"/>
            <a:headEnd/>
            <a:tailEnd/>
          </a:ln>
          <a:effectLst/>
        </p:spPr>
      </p:pic>
      <p:sp>
        <p:nvSpPr>
          <p:cNvPr id="9" name="Titolo 1"/>
          <p:cNvSpPr>
            <a:spLocks noGrp="1"/>
          </p:cNvSpPr>
          <p:nvPr>
            <p:ph type="title"/>
          </p:nvPr>
        </p:nvSpPr>
        <p:spPr>
          <a:xfrm>
            <a:off x="428596" y="0"/>
            <a:ext cx="8229600" cy="1143000"/>
          </a:xfrm>
        </p:spPr>
        <p:txBody>
          <a:bodyPr/>
          <a:lstStyle/>
          <a:p>
            <a:r>
              <a:rPr lang="it-IT" sz="3600" dirty="0" smtClean="0"/>
              <a:t> </a:t>
            </a:r>
            <a:r>
              <a:rPr lang="it-IT" sz="3200" dirty="0" smtClean="0"/>
              <a:t>5.Tab: Risorsa online, </a:t>
            </a:r>
            <a:r>
              <a:rPr lang="it-IT" sz="3200" u="sng" dirty="0" smtClean="0"/>
              <a:t>Localizzazioni</a:t>
            </a:r>
            <a:r>
              <a:rPr lang="it-IT" sz="3200" dirty="0" smtClean="0"/>
              <a:t>, Dettagli e link, Vicini sullo scaffale</a:t>
            </a:r>
            <a:endParaRPr lang="it-IT" sz="3200" dirty="0"/>
          </a:p>
        </p:txBody>
      </p:sp>
      <p:sp>
        <p:nvSpPr>
          <p:cNvPr id="10" name="Rettangolo arrotondato 9"/>
          <p:cNvSpPr/>
          <p:nvPr/>
        </p:nvSpPr>
        <p:spPr>
          <a:xfrm>
            <a:off x="827584" y="4005064"/>
            <a:ext cx="500066" cy="500066"/>
          </a:xfrm>
          <a:prstGeom prst="round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Segnaposto contenuto 11"/>
          <p:cNvPicPr>
            <a:picLocks/>
          </p:cNvPicPr>
          <p:nvPr/>
        </p:nvPicPr>
        <p:blipFill>
          <a:blip r:embed="rId3" cstate="print"/>
          <a:srcRect l="20669" t="51969" b="14173"/>
          <a:stretch>
            <a:fillRect/>
          </a:stretch>
        </p:blipFill>
        <p:spPr bwMode="auto">
          <a:xfrm>
            <a:off x="914400" y="4662784"/>
            <a:ext cx="8229600" cy="2195216"/>
          </a:xfrm>
          <a:prstGeom prst="rect">
            <a:avLst/>
          </a:prstGeom>
          <a:noFill/>
          <a:ln w="9525">
            <a:solidFill>
              <a:srgbClr val="336699"/>
            </a:solidFill>
            <a:miter lim="800000"/>
            <a:headEnd/>
            <a:tailEnd/>
          </a:ln>
        </p:spPr>
      </p:pic>
      <p:sp>
        <p:nvSpPr>
          <p:cNvPr id="14" name="CasellaDiTesto 13"/>
          <p:cNvSpPr txBox="1"/>
          <p:nvPr/>
        </p:nvSpPr>
        <p:spPr>
          <a:xfrm>
            <a:off x="7092280" y="2204864"/>
            <a:ext cx="1656184" cy="2462213"/>
          </a:xfrm>
          <a:prstGeom prst="rect">
            <a:avLst/>
          </a:prstGeom>
          <a:solidFill>
            <a:srgbClr val="336699"/>
          </a:solidFill>
        </p:spPr>
        <p:txBody>
          <a:bodyPr wrap="square" rtlCol="0">
            <a:spAutoFit/>
          </a:bodyPr>
          <a:lstStyle/>
          <a:p>
            <a:r>
              <a:rPr lang="it-IT" dirty="0" smtClean="0"/>
              <a:t>I n prima battuta le copie sono raggruppate per Biblioteca e Fondo. Per vedere effettivamente le copie </a:t>
            </a:r>
            <a:r>
              <a:rPr lang="it-IT" dirty="0" err="1" smtClean="0"/>
              <a:t>cliccare+</a:t>
            </a:r>
            <a:r>
              <a:rPr lang="it-IT" dirty="0" smtClean="0"/>
              <a:t> sul +</a:t>
            </a:r>
          </a:p>
          <a:p>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0"/>
            <a:ext cx="8229600" cy="1124744"/>
          </a:xfrm>
        </p:spPr>
        <p:txBody>
          <a:bodyPr/>
          <a:lstStyle/>
          <a:p>
            <a:r>
              <a:rPr lang="it-IT" sz="3600" dirty="0" smtClean="0"/>
              <a:t/>
            </a:r>
            <a:br>
              <a:rPr lang="it-IT" sz="3600" dirty="0" smtClean="0"/>
            </a:br>
            <a:r>
              <a:rPr lang="it-IT" sz="3600" dirty="0" smtClean="0"/>
              <a:t> 5.Tab: Risorsa online, </a:t>
            </a:r>
            <a:r>
              <a:rPr lang="it-IT" sz="3600" u="sng" dirty="0" smtClean="0"/>
              <a:t>Localizzazioni</a:t>
            </a:r>
            <a:r>
              <a:rPr lang="it-IT" sz="3600" dirty="0" smtClean="0"/>
              <a:t>, Dettagli e link, Vicini sullo scaffale</a:t>
            </a:r>
            <a:endParaRPr lang="it-IT" dirty="0"/>
          </a:p>
        </p:txBody>
      </p:sp>
      <p:sp>
        <p:nvSpPr>
          <p:cNvPr id="3" name="Segnaposto contenuto 2"/>
          <p:cNvSpPr>
            <a:spLocks noGrp="1"/>
          </p:cNvSpPr>
          <p:nvPr>
            <p:ph idx="1"/>
          </p:nvPr>
        </p:nvSpPr>
        <p:spPr>
          <a:xfrm>
            <a:off x="457200" y="1428736"/>
            <a:ext cx="8229600" cy="5143536"/>
          </a:xfrm>
        </p:spPr>
        <p:txBody>
          <a:bodyPr>
            <a:normAutofit/>
          </a:bodyPr>
          <a:lstStyle/>
          <a:p>
            <a:endParaRPr lang="it-IT" sz="2400" b="1" dirty="0" smtClean="0"/>
          </a:p>
          <a:p>
            <a:r>
              <a:rPr lang="it-IT" sz="2400" b="1" dirty="0" smtClean="0"/>
              <a:t>Dalla TAB Localizzazioni è possibile porre una prenotazione su una copia, a patto di:</a:t>
            </a:r>
          </a:p>
          <a:p>
            <a:r>
              <a:rPr lang="it-IT" sz="2400" b="1" dirty="0" smtClean="0"/>
              <a:t>Procedere all’autenticazione</a:t>
            </a:r>
          </a:p>
          <a:p>
            <a:r>
              <a:rPr lang="it-IT" sz="2400" b="1" dirty="0" smtClean="0"/>
              <a:t>Lo status della copia deve permettere la prenotazione</a:t>
            </a:r>
          </a:p>
          <a:p>
            <a:r>
              <a:rPr lang="it-IT" sz="2400" b="1" dirty="0" smtClean="0"/>
              <a:t>Per esempio,possono essere prenotabili le copie attualmente in prestito e le copie a magazzino che abbiano uno status che prevede la </a:t>
            </a:r>
            <a:r>
              <a:rPr lang="it-IT" sz="2400" b="1" dirty="0" err="1" smtClean="0"/>
              <a:t>prenotabilità</a:t>
            </a:r>
            <a:r>
              <a:rPr lang="it-IT" sz="2400" b="1" dirty="0" smtClean="0"/>
              <a:t> (03, 05, 11, 43)</a:t>
            </a:r>
          </a:p>
          <a:p>
            <a:endParaRPr lang="it-IT" sz="2400" b="1" dirty="0" smtClean="0"/>
          </a:p>
          <a:p>
            <a:r>
              <a:rPr lang="it-IT" sz="2400" b="1" dirty="0" smtClean="0"/>
              <a:t>NB: è possibile autenticarsi all’inizio della sessione, oppure dopo aver effettuato la ricerca</a:t>
            </a:r>
          </a:p>
          <a:p>
            <a:endParaRPr lang="it-IT" sz="2400" b="1" dirty="0" smtClean="0"/>
          </a:p>
          <a:p>
            <a:endParaRPr lang="it-IT" dirty="0" smtClean="0"/>
          </a:p>
          <a:p>
            <a:endParaRPr lang="it-IT" dirty="0" smtClean="0"/>
          </a:p>
          <a:p>
            <a:endParaRPr lang="it-IT" dirty="0" smtClean="0"/>
          </a:p>
          <a:p>
            <a:endParaRPr lang="it-IT" dirty="0"/>
          </a:p>
        </p:txBody>
      </p:sp>
      <p:sp>
        <p:nvSpPr>
          <p:cNvPr id="4" name="Segnaposto data 3"/>
          <p:cNvSpPr>
            <a:spLocks noGrp="1"/>
          </p:cNvSpPr>
          <p:nvPr>
            <p:ph type="dt" sz="half" idx="10"/>
          </p:nvPr>
        </p:nvSpPr>
        <p:spPr/>
        <p:txBody>
          <a:bodyPr/>
          <a:lstStyle/>
          <a:p>
            <a:r>
              <a:rPr lang="it-IT" dirty="0"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27</a:t>
            </a:fld>
            <a:endParaRPr 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0"/>
            <a:ext cx="8229600" cy="1142984"/>
          </a:xfrm>
        </p:spPr>
        <p:txBody>
          <a:bodyPr/>
          <a:lstStyle/>
          <a:p>
            <a:r>
              <a:rPr lang="it-IT" sz="3600" dirty="0" smtClean="0"/>
              <a:t>5.Tab: Risorsa online, </a:t>
            </a:r>
            <a:r>
              <a:rPr lang="it-IT" sz="3600" u="sng" dirty="0" smtClean="0"/>
              <a:t>Localizzazioni</a:t>
            </a:r>
            <a:r>
              <a:rPr lang="it-IT" sz="3600" dirty="0" smtClean="0"/>
              <a:t>, Dettagli e link, Vicini sullo scaffale</a:t>
            </a:r>
            <a:endParaRPr lang="it-IT" dirty="0"/>
          </a:p>
        </p:txBody>
      </p:sp>
      <p:sp>
        <p:nvSpPr>
          <p:cNvPr id="3" name="Segnaposto contenuto 2"/>
          <p:cNvSpPr>
            <a:spLocks noGrp="1"/>
          </p:cNvSpPr>
          <p:nvPr>
            <p:ph idx="1"/>
          </p:nvPr>
        </p:nvSpPr>
        <p:spPr>
          <a:xfrm>
            <a:off x="428596" y="1071546"/>
            <a:ext cx="8229600" cy="5143536"/>
          </a:xfrm>
        </p:spPr>
        <p:txBody>
          <a:bodyPr>
            <a:normAutofit/>
          </a:bodyPr>
          <a:lstStyle/>
          <a:p>
            <a:r>
              <a:rPr lang="it-IT" sz="2400" b="1" dirty="0" smtClean="0"/>
              <a:t>Se si parte come utente generico non identificato:</a:t>
            </a:r>
          </a:p>
          <a:p>
            <a:endParaRPr lang="it-IT" sz="2400" b="1" dirty="0" smtClean="0"/>
          </a:p>
          <a:p>
            <a:endParaRPr lang="it-IT" sz="2400" b="1" dirty="0" smtClean="0"/>
          </a:p>
          <a:p>
            <a:endParaRPr lang="it-IT" dirty="0" smtClean="0"/>
          </a:p>
          <a:p>
            <a:endParaRPr lang="it-IT" dirty="0" smtClean="0"/>
          </a:p>
          <a:p>
            <a:endParaRPr lang="it-IT" dirty="0" smtClean="0"/>
          </a:p>
          <a:p>
            <a:endParaRPr lang="it-IT" dirty="0" smtClean="0"/>
          </a:p>
          <a:p>
            <a:endParaRPr lang="it-IT" dirty="0"/>
          </a:p>
        </p:txBody>
      </p:sp>
      <p:sp>
        <p:nvSpPr>
          <p:cNvPr id="4" name="Segnaposto data 3"/>
          <p:cNvSpPr>
            <a:spLocks noGrp="1"/>
          </p:cNvSpPr>
          <p:nvPr>
            <p:ph type="dt" sz="half" idx="10"/>
          </p:nvPr>
        </p:nvSpPr>
        <p:spPr/>
        <p:txBody>
          <a:bodyPr/>
          <a:lstStyle/>
          <a:p>
            <a:r>
              <a:rPr lang="it-IT" dirty="0"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28</a:t>
            </a:fld>
            <a:endParaRPr lang="it-IT"/>
          </a:p>
        </p:txBody>
      </p:sp>
      <p:pic>
        <p:nvPicPr>
          <p:cNvPr id="7" name="Immagine 6"/>
          <p:cNvPicPr/>
          <p:nvPr/>
        </p:nvPicPr>
        <p:blipFill>
          <a:blip r:embed="rId2" cstate="print"/>
          <a:srcRect l="20669" t="51969" b="14173"/>
          <a:stretch>
            <a:fillRect/>
          </a:stretch>
        </p:blipFill>
        <p:spPr bwMode="auto">
          <a:xfrm>
            <a:off x="0" y="1857364"/>
            <a:ext cx="7143800" cy="2571768"/>
          </a:xfrm>
          <a:prstGeom prst="rect">
            <a:avLst/>
          </a:prstGeom>
          <a:noFill/>
          <a:ln w="9525">
            <a:noFill/>
            <a:miter lim="800000"/>
            <a:headEnd/>
            <a:tailEnd/>
          </a:ln>
        </p:spPr>
      </p:pic>
      <p:pic>
        <p:nvPicPr>
          <p:cNvPr id="9" name="Immagine 8"/>
          <p:cNvPicPr/>
          <p:nvPr/>
        </p:nvPicPr>
        <p:blipFill>
          <a:blip r:embed="rId3" cstate="print"/>
          <a:srcRect l="1476" t="37795" r="11811" b="47244"/>
          <a:stretch>
            <a:fillRect/>
          </a:stretch>
        </p:blipFill>
        <p:spPr bwMode="auto">
          <a:xfrm>
            <a:off x="928662" y="4071942"/>
            <a:ext cx="6956477" cy="1071570"/>
          </a:xfrm>
          <a:prstGeom prst="rect">
            <a:avLst/>
          </a:prstGeom>
          <a:noFill/>
          <a:ln w="9525">
            <a:noFill/>
            <a:miter lim="800000"/>
            <a:headEnd/>
            <a:tailEnd/>
          </a:ln>
        </p:spPr>
      </p:pic>
      <p:pic>
        <p:nvPicPr>
          <p:cNvPr id="10" name="Immagine 9"/>
          <p:cNvPicPr/>
          <p:nvPr/>
        </p:nvPicPr>
        <p:blipFill>
          <a:blip r:embed="rId4" cstate="print"/>
          <a:srcRect t="18898" r="53150" b="33071"/>
          <a:stretch>
            <a:fillRect/>
          </a:stretch>
        </p:blipFill>
        <p:spPr bwMode="auto">
          <a:xfrm>
            <a:off x="571472" y="5022376"/>
            <a:ext cx="4214842" cy="1835624"/>
          </a:xfrm>
          <a:prstGeom prst="rect">
            <a:avLst/>
          </a:prstGeom>
          <a:noFill/>
          <a:ln w="9525">
            <a:noFill/>
            <a:miter lim="800000"/>
            <a:headEnd/>
            <a:tailEnd/>
          </a:ln>
        </p:spPr>
      </p:pic>
      <p:sp>
        <p:nvSpPr>
          <p:cNvPr id="11" name="Freccia a sinistra 10"/>
          <p:cNvSpPr/>
          <p:nvPr/>
        </p:nvSpPr>
        <p:spPr>
          <a:xfrm rot="19312736">
            <a:off x="6454037" y="3246410"/>
            <a:ext cx="501665"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7286644" y="3071810"/>
            <a:ext cx="1687385" cy="307777"/>
          </a:xfrm>
          <a:prstGeom prst="rect">
            <a:avLst/>
          </a:prstGeom>
          <a:solidFill>
            <a:srgbClr val="336699"/>
          </a:solidFill>
        </p:spPr>
        <p:txBody>
          <a:bodyPr wrap="none" rtlCol="0">
            <a:spAutoFit/>
          </a:bodyPr>
          <a:lstStyle/>
          <a:p>
            <a:r>
              <a:rPr lang="it-IT" dirty="0" smtClean="0"/>
              <a:t>1.Autenticazione</a:t>
            </a:r>
            <a:endParaRPr lang="it-IT" dirty="0"/>
          </a:p>
        </p:txBody>
      </p:sp>
      <p:sp>
        <p:nvSpPr>
          <p:cNvPr id="13" name="CasellaDiTesto 12"/>
          <p:cNvSpPr txBox="1"/>
          <p:nvPr/>
        </p:nvSpPr>
        <p:spPr>
          <a:xfrm>
            <a:off x="7572364" y="3500438"/>
            <a:ext cx="1571636" cy="523220"/>
          </a:xfrm>
          <a:prstGeom prst="rect">
            <a:avLst/>
          </a:prstGeom>
          <a:solidFill>
            <a:srgbClr val="FF9933"/>
          </a:solidFill>
        </p:spPr>
        <p:txBody>
          <a:bodyPr wrap="square" rtlCol="0">
            <a:spAutoFit/>
          </a:bodyPr>
          <a:lstStyle/>
          <a:p>
            <a:r>
              <a:rPr lang="it-IT" dirty="0" smtClean="0">
                <a:solidFill>
                  <a:srgbClr val="002060"/>
                </a:solidFill>
              </a:rPr>
              <a:t>2.Prenotazione. Fase 1</a:t>
            </a:r>
            <a:endParaRPr lang="it-IT" dirty="0">
              <a:solidFill>
                <a:srgbClr val="002060"/>
              </a:solidFill>
            </a:endParaRPr>
          </a:p>
        </p:txBody>
      </p:sp>
      <p:sp>
        <p:nvSpPr>
          <p:cNvPr id="14" name="Freccia a sinistra 13"/>
          <p:cNvSpPr/>
          <p:nvPr/>
        </p:nvSpPr>
        <p:spPr>
          <a:xfrm rot="19312736">
            <a:off x="7096979" y="4103665"/>
            <a:ext cx="501665" cy="484632"/>
          </a:xfrm>
          <a:prstGeom prst="leftArrow">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3500430" y="5929330"/>
            <a:ext cx="2238946" cy="307777"/>
          </a:xfrm>
          <a:prstGeom prst="rect">
            <a:avLst/>
          </a:prstGeom>
          <a:solidFill>
            <a:srgbClr val="FF9933"/>
          </a:solidFill>
        </p:spPr>
        <p:txBody>
          <a:bodyPr wrap="none" rtlCol="0">
            <a:spAutoFit/>
          </a:bodyPr>
          <a:lstStyle/>
          <a:p>
            <a:r>
              <a:rPr lang="it-IT" dirty="0" smtClean="0">
                <a:solidFill>
                  <a:srgbClr val="002060"/>
                </a:solidFill>
              </a:rPr>
              <a:t>3.Prenotazione. Fase 2</a:t>
            </a:r>
            <a:endParaRPr lang="it-IT" dirty="0">
              <a:solidFill>
                <a:srgbClr val="002060"/>
              </a:solidFill>
            </a:endParaRPr>
          </a:p>
        </p:txBody>
      </p:sp>
      <p:sp>
        <p:nvSpPr>
          <p:cNvPr id="16" name="Freccia a sinistra 15"/>
          <p:cNvSpPr/>
          <p:nvPr/>
        </p:nvSpPr>
        <p:spPr>
          <a:xfrm rot="19312736">
            <a:off x="2810699" y="6032492"/>
            <a:ext cx="501665" cy="484632"/>
          </a:xfrm>
          <a:prstGeom prst="leftArrow">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arrotondato 16"/>
          <p:cNvSpPr/>
          <p:nvPr/>
        </p:nvSpPr>
        <p:spPr>
          <a:xfrm>
            <a:off x="5500694" y="3786190"/>
            <a:ext cx="1428760" cy="500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arrotondato 17"/>
          <p:cNvSpPr/>
          <p:nvPr/>
        </p:nvSpPr>
        <p:spPr>
          <a:xfrm>
            <a:off x="6786578" y="4714884"/>
            <a:ext cx="1500198" cy="500066"/>
          </a:xfrm>
          <a:prstGeom prst="round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arrotondato 18"/>
          <p:cNvSpPr/>
          <p:nvPr/>
        </p:nvSpPr>
        <p:spPr>
          <a:xfrm>
            <a:off x="1928794" y="6429396"/>
            <a:ext cx="1071570" cy="428604"/>
          </a:xfrm>
          <a:prstGeom prst="round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0"/>
            <a:ext cx="8229600" cy="928670"/>
          </a:xfrm>
        </p:spPr>
        <p:txBody>
          <a:bodyPr/>
          <a:lstStyle/>
          <a:p>
            <a:r>
              <a:rPr lang="it-IT" sz="3600" dirty="0" smtClean="0"/>
              <a:t/>
            </a:r>
            <a:br>
              <a:rPr lang="it-IT" sz="3600" dirty="0" smtClean="0"/>
            </a:br>
            <a:r>
              <a:rPr lang="it-IT" sz="3600" dirty="0" smtClean="0"/>
              <a:t>5.Tab: Risorsa online, Localizzazioni, </a:t>
            </a:r>
            <a:r>
              <a:rPr lang="it-IT" sz="3600" u="sng" dirty="0" smtClean="0">
                <a:solidFill>
                  <a:srgbClr val="FF9933"/>
                </a:solidFill>
              </a:rPr>
              <a:t>Dettagli e link</a:t>
            </a:r>
            <a:r>
              <a:rPr lang="it-IT" sz="3600" dirty="0" smtClean="0">
                <a:solidFill>
                  <a:srgbClr val="FF9933"/>
                </a:solidFill>
              </a:rPr>
              <a:t>,</a:t>
            </a:r>
            <a:r>
              <a:rPr lang="it-IT" sz="3600" dirty="0" smtClean="0">
                <a:solidFill>
                  <a:srgbClr val="336699"/>
                </a:solidFill>
              </a:rPr>
              <a:t> </a:t>
            </a:r>
            <a:r>
              <a:rPr lang="it-IT" sz="3600" dirty="0" smtClean="0"/>
              <a:t>Vicini sullo scaffale</a:t>
            </a:r>
            <a:r>
              <a:rPr lang="it-IT" dirty="0" smtClean="0"/>
              <a:t/>
            </a:r>
            <a:br>
              <a:rPr lang="it-IT" dirty="0" smtClean="0"/>
            </a:br>
            <a:endParaRPr lang="it-IT" dirty="0"/>
          </a:p>
        </p:txBody>
      </p:sp>
      <p:sp>
        <p:nvSpPr>
          <p:cNvPr id="3" name="Segnaposto contenuto 2"/>
          <p:cNvSpPr>
            <a:spLocks noGrp="1"/>
          </p:cNvSpPr>
          <p:nvPr>
            <p:ph idx="1"/>
          </p:nvPr>
        </p:nvSpPr>
        <p:spPr>
          <a:xfrm>
            <a:off x="395536" y="1142960"/>
            <a:ext cx="8229600" cy="5094352"/>
          </a:xfrm>
        </p:spPr>
        <p:txBody>
          <a:bodyPr>
            <a:normAutofit lnSpcReduction="10000"/>
          </a:bodyPr>
          <a:lstStyle/>
          <a:p>
            <a:r>
              <a:rPr lang="it-IT" sz="2200" b="1" dirty="0" smtClean="0"/>
              <a:t>Cliccando sulla TAB Dettagli e link si visualizzano ulteriori informazioni del record e si attivano alcune funzioni sulla destra</a:t>
            </a:r>
          </a:p>
          <a:p>
            <a:r>
              <a:rPr lang="it-IT" sz="2200" b="1" dirty="0" smtClean="0"/>
              <a:t>Per  le risorse online si visualizzano di solito:</a:t>
            </a:r>
          </a:p>
          <a:p>
            <a:pPr lvl="1"/>
            <a:r>
              <a:rPr lang="it-IT" sz="2000" b="1" dirty="0" smtClean="0"/>
              <a:t>Titolo</a:t>
            </a:r>
          </a:p>
          <a:p>
            <a:pPr lvl="1"/>
            <a:r>
              <a:rPr lang="it-IT" sz="2000" b="1" dirty="0" smtClean="0"/>
              <a:t>Autore/i</a:t>
            </a:r>
          </a:p>
          <a:p>
            <a:pPr lvl="1"/>
            <a:r>
              <a:rPr lang="it-IT" sz="2000" b="1" dirty="0" smtClean="0"/>
              <a:t>Soggetti/TAG (se presenti)</a:t>
            </a:r>
          </a:p>
          <a:p>
            <a:pPr lvl="1"/>
            <a:r>
              <a:rPr lang="it-IT" sz="2000" b="1" dirty="0" smtClean="0"/>
              <a:t>Rivista di appartenenza ed estremi di volume, numero, anno, paginazione</a:t>
            </a:r>
          </a:p>
          <a:p>
            <a:pPr lvl="1"/>
            <a:r>
              <a:rPr lang="it-IT" sz="2000" b="1" dirty="0" smtClean="0"/>
              <a:t>Descrizione/</a:t>
            </a:r>
            <a:r>
              <a:rPr lang="it-IT" sz="2000" b="1" dirty="0" err="1" smtClean="0"/>
              <a:t>Abstract</a:t>
            </a:r>
            <a:r>
              <a:rPr lang="it-IT" sz="2000" b="1" dirty="0" smtClean="0"/>
              <a:t> (se presenti)</a:t>
            </a:r>
          </a:p>
          <a:p>
            <a:pPr lvl="1"/>
            <a:r>
              <a:rPr lang="it-IT" sz="2000" b="1" dirty="0" smtClean="0"/>
              <a:t>Lingua</a:t>
            </a:r>
          </a:p>
          <a:p>
            <a:pPr lvl="1"/>
            <a:r>
              <a:rPr lang="it-IT" sz="2000" b="1" dirty="0" smtClean="0"/>
              <a:t>ISSN</a:t>
            </a:r>
          </a:p>
          <a:p>
            <a:pPr lvl="1"/>
            <a:r>
              <a:rPr lang="it-IT" sz="2000" b="1" dirty="0" smtClean="0"/>
              <a:t>Fonte</a:t>
            </a:r>
          </a:p>
          <a:p>
            <a:r>
              <a:rPr lang="it-IT" sz="2200" b="1" dirty="0" smtClean="0"/>
              <a:t>Inoltre si attivano, a destra, le funzioni di collegamento al full-text o alla risorsa in una banca dati esterna</a:t>
            </a:r>
          </a:p>
          <a:p>
            <a:pPr lvl="1">
              <a:buNone/>
            </a:pPr>
            <a:endParaRPr lang="it-IT" sz="2400" b="1" dirty="0" smtClean="0"/>
          </a:p>
          <a:p>
            <a:endParaRPr lang="it-IT" dirty="0"/>
          </a:p>
        </p:txBody>
      </p:sp>
      <p:sp>
        <p:nvSpPr>
          <p:cNvPr id="4" name="Segnaposto data 3"/>
          <p:cNvSpPr>
            <a:spLocks noGrp="1"/>
          </p:cNvSpPr>
          <p:nvPr>
            <p:ph type="dt" sz="half" idx="10"/>
          </p:nvPr>
        </p:nvSpPr>
        <p:spPr/>
        <p:txBody>
          <a:bodyPr/>
          <a:lstStyle/>
          <a:p>
            <a:r>
              <a:rPr lang="it-IT" dirty="0"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dirty="0" smtClean="0"/>
              <a:t>UNO per tutti</a:t>
            </a:r>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29</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1.Cos’è UNO per </a:t>
            </a:r>
            <a:r>
              <a:rPr lang="it-IT" dirty="0" err="1" smtClean="0"/>
              <a:t>tutti*</a:t>
            </a:r>
            <a:endParaRPr lang="it-IT" dirty="0"/>
          </a:p>
        </p:txBody>
      </p:sp>
      <p:sp>
        <p:nvSpPr>
          <p:cNvPr id="3" name="Segnaposto contenuto 2"/>
          <p:cNvSpPr>
            <a:spLocks noGrp="1"/>
          </p:cNvSpPr>
          <p:nvPr>
            <p:ph idx="1"/>
          </p:nvPr>
        </p:nvSpPr>
        <p:spPr>
          <a:xfrm>
            <a:off x="457200" y="1357298"/>
            <a:ext cx="8229600" cy="4768865"/>
          </a:xfrm>
        </p:spPr>
        <p:txBody>
          <a:bodyPr>
            <a:normAutofit fontScale="85000" lnSpcReduction="20000"/>
          </a:bodyPr>
          <a:lstStyle/>
          <a:p>
            <a:r>
              <a:rPr lang="it-IT" b="1" dirty="0" smtClean="0">
                <a:solidFill>
                  <a:srgbClr val="FF9933"/>
                </a:solidFill>
              </a:rPr>
              <a:t>UNO per tutti</a:t>
            </a:r>
            <a:r>
              <a:rPr lang="it-IT" dirty="0" smtClean="0">
                <a:solidFill>
                  <a:srgbClr val="FF9933"/>
                </a:solidFill>
              </a:rPr>
              <a:t> </a:t>
            </a:r>
            <a:r>
              <a:rPr lang="it-IT" dirty="0" smtClean="0"/>
              <a:t>è un motore di ricerca che offre un unico punto di accesso a:</a:t>
            </a:r>
          </a:p>
          <a:p>
            <a:r>
              <a:rPr lang="it-IT" dirty="0" smtClean="0"/>
              <a:t>libri</a:t>
            </a:r>
          </a:p>
          <a:p>
            <a:r>
              <a:rPr lang="it-IT" dirty="0" smtClean="0"/>
              <a:t>articoli di riviste</a:t>
            </a:r>
          </a:p>
          <a:p>
            <a:r>
              <a:rPr lang="it-IT" dirty="0" smtClean="0"/>
              <a:t>e-book</a:t>
            </a:r>
          </a:p>
          <a:p>
            <a:r>
              <a:rPr lang="it-IT" dirty="0" smtClean="0"/>
              <a:t>e-journal</a:t>
            </a:r>
          </a:p>
          <a:p>
            <a:r>
              <a:rPr lang="it-IT" dirty="0" smtClean="0"/>
              <a:t>banche dati</a:t>
            </a:r>
          </a:p>
          <a:p>
            <a:r>
              <a:rPr lang="it-IT" dirty="0" smtClean="0"/>
              <a:t>audio e video </a:t>
            </a:r>
          </a:p>
          <a:p>
            <a:pPr>
              <a:buNone/>
            </a:pPr>
            <a:r>
              <a:rPr lang="it-IT" dirty="0" smtClean="0"/>
              <a:t>delle biblioteche dell'Università e del Comune di Genova e di altre biblioteche sul territorio </a:t>
            </a:r>
          </a:p>
          <a:p>
            <a:pPr>
              <a:buNone/>
            </a:pPr>
            <a:endParaRPr lang="it-IT" dirty="0" smtClean="0"/>
          </a:p>
          <a:p>
            <a:pPr>
              <a:buNone/>
            </a:pPr>
            <a:r>
              <a:rPr lang="it-IT" sz="2400" dirty="0" smtClean="0"/>
              <a:t>*</a:t>
            </a:r>
            <a:r>
              <a:rPr lang="it-IT" sz="2400" b="1" dirty="0" smtClean="0"/>
              <a:t>unopertutti.sbi.genova.it</a:t>
            </a:r>
            <a:r>
              <a:rPr lang="it-IT" sz="2400" b="1" dirty="0" smtClean="0">
                <a:solidFill>
                  <a:srgbClr val="F68748"/>
                </a:solidFill>
              </a:rPr>
              <a:t>	</a:t>
            </a:r>
            <a:r>
              <a:rPr lang="it-IT" sz="2400" b="1" dirty="0" smtClean="0"/>
              <a:t>	</a:t>
            </a:r>
            <a:r>
              <a:rPr lang="it-IT" sz="2400" dirty="0" smtClean="0"/>
              <a:t>	</a:t>
            </a:r>
            <a:r>
              <a:rPr lang="it-IT" sz="2400" i="1" dirty="0" smtClean="0"/>
              <a:t>oppure</a:t>
            </a:r>
          </a:p>
          <a:p>
            <a:pPr>
              <a:buNone/>
            </a:pPr>
            <a:r>
              <a:rPr lang="it-IT" sz="2400" dirty="0" smtClean="0"/>
              <a:t>*</a:t>
            </a:r>
            <a:r>
              <a:rPr lang="it-IT" sz="2400" b="1" dirty="0" smtClean="0"/>
              <a:t>genova-primo.hosted.exlibrisgroup.com</a:t>
            </a:r>
          </a:p>
          <a:p>
            <a:endParaRPr lang="it-IT" dirty="0" smtClean="0"/>
          </a:p>
          <a:p>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0"/>
            <a:ext cx="8229600" cy="928670"/>
          </a:xfrm>
        </p:spPr>
        <p:txBody>
          <a:bodyPr/>
          <a:lstStyle/>
          <a:p>
            <a:r>
              <a:rPr lang="it-IT" sz="3600" dirty="0" smtClean="0"/>
              <a:t/>
            </a:r>
            <a:br>
              <a:rPr lang="it-IT" sz="3600" dirty="0" smtClean="0"/>
            </a:br>
            <a:r>
              <a:rPr lang="it-IT" sz="3600" dirty="0" smtClean="0"/>
              <a:t>5.Tab: Risorsa online, Localizzazioni, </a:t>
            </a:r>
            <a:r>
              <a:rPr lang="it-IT" sz="3600" u="sng" dirty="0" smtClean="0">
                <a:solidFill>
                  <a:srgbClr val="FF9933"/>
                </a:solidFill>
              </a:rPr>
              <a:t>Dettagli e link</a:t>
            </a:r>
            <a:r>
              <a:rPr lang="it-IT" sz="3600" dirty="0" smtClean="0">
                <a:solidFill>
                  <a:srgbClr val="FF9933"/>
                </a:solidFill>
              </a:rPr>
              <a:t>,</a:t>
            </a:r>
            <a:r>
              <a:rPr lang="it-IT" sz="3600" dirty="0" smtClean="0">
                <a:solidFill>
                  <a:srgbClr val="336699"/>
                </a:solidFill>
              </a:rPr>
              <a:t> </a:t>
            </a:r>
            <a:r>
              <a:rPr lang="it-IT" sz="3600" dirty="0" smtClean="0"/>
              <a:t>Vicini sullo scaffale</a:t>
            </a:r>
            <a:r>
              <a:rPr lang="it-IT" dirty="0" smtClean="0"/>
              <a:t/>
            </a:r>
            <a:br>
              <a:rPr lang="it-IT" dirty="0" smtClean="0"/>
            </a:br>
            <a:endParaRPr lang="it-IT" dirty="0"/>
          </a:p>
        </p:txBody>
      </p:sp>
      <p:sp>
        <p:nvSpPr>
          <p:cNvPr id="3" name="Segnaposto contenuto 2"/>
          <p:cNvSpPr>
            <a:spLocks noGrp="1"/>
          </p:cNvSpPr>
          <p:nvPr>
            <p:ph idx="1"/>
          </p:nvPr>
        </p:nvSpPr>
        <p:spPr>
          <a:xfrm>
            <a:off x="395536" y="1142960"/>
            <a:ext cx="8229600" cy="5094352"/>
          </a:xfrm>
        </p:spPr>
        <p:txBody>
          <a:bodyPr>
            <a:normAutofit/>
          </a:bodyPr>
          <a:lstStyle/>
          <a:p>
            <a:endParaRPr lang="it-IT" sz="2000" b="1" dirty="0" smtClean="0"/>
          </a:p>
          <a:p>
            <a:pPr lvl="1">
              <a:buNone/>
            </a:pPr>
            <a:endParaRPr lang="it-IT" sz="2400" b="1" dirty="0" smtClean="0"/>
          </a:p>
          <a:p>
            <a:endParaRPr lang="it-IT" dirty="0"/>
          </a:p>
        </p:txBody>
      </p:sp>
      <p:sp>
        <p:nvSpPr>
          <p:cNvPr id="4" name="Segnaposto data 3"/>
          <p:cNvSpPr>
            <a:spLocks noGrp="1"/>
          </p:cNvSpPr>
          <p:nvPr>
            <p:ph type="dt" sz="half" idx="10"/>
          </p:nvPr>
        </p:nvSpPr>
        <p:spPr/>
        <p:txBody>
          <a:bodyPr/>
          <a:lstStyle/>
          <a:p>
            <a:r>
              <a:rPr lang="it-IT" dirty="0"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dirty="0" smtClean="0"/>
              <a:t>UNO per tutti</a:t>
            </a:r>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30</a:t>
            </a:fld>
            <a:endParaRPr lang="it-IT"/>
          </a:p>
        </p:txBody>
      </p:sp>
      <p:pic>
        <p:nvPicPr>
          <p:cNvPr id="5122" name="Picture 2"/>
          <p:cNvPicPr>
            <a:picLocks noChangeAspect="1" noChangeArrowheads="1"/>
          </p:cNvPicPr>
          <p:nvPr/>
        </p:nvPicPr>
        <p:blipFill>
          <a:blip r:embed="rId2" cstate="print"/>
          <a:srcRect/>
          <a:stretch>
            <a:fillRect/>
          </a:stretch>
        </p:blipFill>
        <p:spPr bwMode="auto">
          <a:xfrm>
            <a:off x="38100" y="980728"/>
            <a:ext cx="9105900" cy="3762375"/>
          </a:xfrm>
          <a:prstGeom prst="rect">
            <a:avLst/>
          </a:prstGeom>
          <a:noFill/>
          <a:ln w="9525">
            <a:solidFill>
              <a:srgbClr val="336699"/>
            </a:solidFill>
            <a:miter lim="800000"/>
            <a:headEnd/>
            <a:tailEnd/>
          </a:ln>
        </p:spPr>
      </p:pic>
      <p:sp>
        <p:nvSpPr>
          <p:cNvPr id="8" name="Rettangolo arrotondato 7"/>
          <p:cNvSpPr/>
          <p:nvPr/>
        </p:nvSpPr>
        <p:spPr>
          <a:xfrm>
            <a:off x="6444208" y="1916832"/>
            <a:ext cx="2483768"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123" name="Picture 3"/>
          <p:cNvPicPr>
            <a:picLocks noChangeAspect="1" noChangeArrowheads="1"/>
          </p:cNvPicPr>
          <p:nvPr/>
        </p:nvPicPr>
        <p:blipFill>
          <a:blip r:embed="rId3" cstate="print"/>
          <a:srcRect/>
          <a:stretch>
            <a:fillRect/>
          </a:stretch>
        </p:blipFill>
        <p:spPr bwMode="auto">
          <a:xfrm>
            <a:off x="2555776" y="4077072"/>
            <a:ext cx="6296025" cy="2400300"/>
          </a:xfrm>
          <a:prstGeom prst="rect">
            <a:avLst/>
          </a:prstGeom>
          <a:noFill/>
          <a:ln w="9525">
            <a:solidFill>
              <a:srgbClr val="FF9933"/>
            </a:solidFill>
            <a:miter lim="800000"/>
            <a:headEnd/>
            <a:tailEnd/>
          </a:ln>
        </p:spPr>
      </p:pic>
      <p:sp>
        <p:nvSpPr>
          <p:cNvPr id="10" name="Rettangolo arrotondato 9"/>
          <p:cNvSpPr/>
          <p:nvPr/>
        </p:nvSpPr>
        <p:spPr>
          <a:xfrm>
            <a:off x="6948264" y="5373216"/>
            <a:ext cx="1872208"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928670"/>
          </a:xfrm>
        </p:spPr>
        <p:txBody>
          <a:bodyPr/>
          <a:lstStyle/>
          <a:p>
            <a:r>
              <a:rPr lang="it-IT" sz="3600" dirty="0" smtClean="0"/>
              <a:t/>
            </a:r>
            <a:br>
              <a:rPr lang="it-IT" sz="3600" dirty="0" smtClean="0"/>
            </a:br>
            <a:r>
              <a:rPr lang="it-IT" sz="3600" dirty="0" smtClean="0"/>
              <a:t>5.Tab: Risorsa online, Localizzazioni, </a:t>
            </a:r>
            <a:r>
              <a:rPr lang="it-IT" sz="3600" u="sng" dirty="0" smtClean="0">
                <a:solidFill>
                  <a:srgbClr val="FF9933"/>
                </a:solidFill>
              </a:rPr>
              <a:t>Dettagli e link</a:t>
            </a:r>
            <a:r>
              <a:rPr lang="it-IT" sz="3600" dirty="0" smtClean="0">
                <a:solidFill>
                  <a:srgbClr val="FF9933"/>
                </a:solidFill>
              </a:rPr>
              <a:t>,</a:t>
            </a:r>
            <a:r>
              <a:rPr lang="it-IT" sz="3600" dirty="0" smtClean="0">
                <a:solidFill>
                  <a:srgbClr val="336699"/>
                </a:solidFill>
              </a:rPr>
              <a:t> </a:t>
            </a:r>
            <a:r>
              <a:rPr lang="it-IT" sz="3600" dirty="0" smtClean="0"/>
              <a:t>Vicini sullo scaffale</a:t>
            </a:r>
            <a:r>
              <a:rPr lang="it-IT" dirty="0" smtClean="0"/>
              <a:t/>
            </a:r>
            <a:br>
              <a:rPr lang="it-IT" dirty="0" smtClean="0"/>
            </a:br>
            <a:endParaRPr lang="it-IT" dirty="0"/>
          </a:p>
        </p:txBody>
      </p:sp>
      <p:sp>
        <p:nvSpPr>
          <p:cNvPr id="3" name="Segnaposto contenuto 2"/>
          <p:cNvSpPr>
            <a:spLocks noGrp="1"/>
          </p:cNvSpPr>
          <p:nvPr>
            <p:ph idx="1"/>
          </p:nvPr>
        </p:nvSpPr>
        <p:spPr>
          <a:xfrm>
            <a:off x="395536" y="1142960"/>
            <a:ext cx="8229600" cy="5715040"/>
          </a:xfrm>
        </p:spPr>
        <p:txBody>
          <a:bodyPr>
            <a:noAutofit/>
          </a:bodyPr>
          <a:lstStyle/>
          <a:p>
            <a:r>
              <a:rPr lang="it-IT" sz="1900" dirty="0" smtClean="0"/>
              <a:t>Per le risorse del catalogo si visualizzano di solito:</a:t>
            </a:r>
          </a:p>
          <a:p>
            <a:r>
              <a:rPr lang="it-IT" sz="1900" b="1" dirty="0" smtClean="0">
                <a:solidFill>
                  <a:srgbClr val="FF9933"/>
                </a:solidFill>
              </a:rPr>
              <a:t>Titolo, Autori,  Dati editoriali, Formato, Soggetto, CDD, Lingua, Collana, Titolo uniforme, alcune Note (300, 327, 330, 337), ISBN/ISSN, eventuali Link UP/DN, PAR)</a:t>
            </a:r>
          </a:p>
          <a:p>
            <a:r>
              <a:rPr lang="it-IT" sz="1900" b="1" dirty="0" smtClean="0">
                <a:solidFill>
                  <a:srgbClr val="FF9933"/>
                </a:solidFill>
              </a:rPr>
              <a:t>In caso di periodici del catalogo si visualizzano anche le annate possedute dalle biblioteche (campo 958)</a:t>
            </a:r>
          </a:p>
          <a:p>
            <a:r>
              <a:rPr lang="it-IT" sz="1900" b="1" dirty="0" smtClean="0"/>
              <a:t>NON</a:t>
            </a:r>
            <a:r>
              <a:rPr lang="it-IT" sz="1900" dirty="0" smtClean="0"/>
              <a:t> sono visualizzati altri tipi di note, titoli varianti, altri 4xxx, etichette 205, 207, i campi proprietari </a:t>
            </a:r>
            <a:r>
              <a:rPr lang="it-IT" sz="1900" dirty="0" err="1" smtClean="0"/>
              <a:t>Aleph</a:t>
            </a:r>
            <a:r>
              <a:rPr lang="it-IT" sz="1900" dirty="0" smtClean="0"/>
              <a:t>.</a:t>
            </a:r>
          </a:p>
          <a:p>
            <a:r>
              <a:rPr lang="it-IT" sz="1900" b="1" dirty="0" smtClean="0"/>
              <a:t>Il titolo originale NON è visualizzato, ma è ricercabile </a:t>
            </a:r>
            <a:r>
              <a:rPr lang="it-IT" sz="1900" dirty="0" smtClean="0"/>
              <a:t>(es. Stalin’s </a:t>
            </a:r>
            <a:r>
              <a:rPr lang="it-IT" sz="1900" dirty="0" err="1" smtClean="0"/>
              <a:t>ghost</a:t>
            </a:r>
            <a:r>
              <a:rPr lang="it-IT" sz="1900" dirty="0" smtClean="0"/>
              <a:t> 001004480)</a:t>
            </a:r>
          </a:p>
          <a:p>
            <a:endParaRPr lang="it-IT" sz="1900" dirty="0" smtClean="0"/>
          </a:p>
          <a:p>
            <a:r>
              <a:rPr lang="it-IT" sz="1900" dirty="0" smtClean="0"/>
              <a:t>NB: alcune note (327, 330) sono visualizzate come “Descrizione”; la nota 300 è visualizzata come “Nota”; la nota 337 come “Formato” (vicino alla descrizione fisica)</a:t>
            </a:r>
          </a:p>
          <a:p>
            <a:pPr lvl="1"/>
            <a:r>
              <a:rPr lang="it-IT" sz="1400" dirty="0" smtClean="0"/>
              <a:t>Esempi di visualizzazione: video (</a:t>
            </a:r>
            <a:r>
              <a:rPr lang="it-IT" sz="1400" dirty="0" err="1" smtClean="0"/>
              <a:t>woody</a:t>
            </a:r>
            <a:r>
              <a:rPr lang="it-IT" sz="1400" dirty="0" smtClean="0"/>
              <a:t> </a:t>
            </a:r>
            <a:r>
              <a:rPr lang="it-IT" sz="1400" dirty="0" err="1" smtClean="0"/>
              <a:t>allen</a:t>
            </a:r>
            <a:r>
              <a:rPr lang="it-IT" sz="1400" dirty="0" smtClean="0"/>
              <a:t> </a:t>
            </a:r>
            <a:r>
              <a:rPr lang="it-IT" sz="1400" dirty="0" err="1" smtClean="0"/>
              <a:t>stardust</a:t>
            </a:r>
            <a:r>
              <a:rPr lang="it-IT" sz="1400" dirty="0" smtClean="0"/>
              <a:t> </a:t>
            </a:r>
            <a:r>
              <a:rPr lang="it-IT" sz="1400" dirty="0" err="1" smtClean="0"/>
              <a:t>memories</a:t>
            </a:r>
            <a:r>
              <a:rPr lang="it-IT" sz="1400" dirty="0" smtClean="0"/>
              <a:t>)</a:t>
            </a:r>
          </a:p>
          <a:p>
            <a:pPr lvl="1"/>
            <a:r>
              <a:rPr lang="it-IT" sz="1400" dirty="0" smtClean="0"/>
              <a:t>Testo 000533434 (opere </a:t>
            </a:r>
            <a:r>
              <a:rPr lang="it-IT" sz="1400" dirty="0" err="1" smtClean="0"/>
              <a:t>machiavelli</a:t>
            </a:r>
            <a:r>
              <a:rPr lang="it-IT" sz="1400" dirty="0" smtClean="0"/>
              <a:t> 1997)</a:t>
            </a:r>
          </a:p>
          <a:p>
            <a:pPr lvl="1"/>
            <a:r>
              <a:rPr lang="it-IT" sz="1400" dirty="0" smtClean="0"/>
              <a:t>Periodico 000138100 (bollettino </a:t>
            </a:r>
            <a:r>
              <a:rPr lang="it-IT" sz="1400" dirty="0" err="1" smtClean="0"/>
              <a:t>aib</a:t>
            </a:r>
            <a:r>
              <a:rPr lang="it-IT" sz="1400" dirty="0" smtClean="0"/>
              <a:t>)</a:t>
            </a:r>
          </a:p>
          <a:p>
            <a:r>
              <a:rPr lang="it-IT" sz="1600" dirty="0" smtClean="0"/>
              <a:t>Audio 000078512 (Il misterioso manoscritto di </a:t>
            </a:r>
            <a:r>
              <a:rPr lang="it-IT" sz="1600" dirty="0" err="1" smtClean="0"/>
              <a:t>Nostratopus</a:t>
            </a:r>
            <a:r>
              <a:rPr lang="it-IT" sz="1600" dirty="0" smtClean="0"/>
              <a:t>)</a:t>
            </a:r>
            <a:endParaRPr lang="it-IT" sz="1600" dirty="0"/>
          </a:p>
        </p:txBody>
      </p:sp>
      <p:sp>
        <p:nvSpPr>
          <p:cNvPr id="4" name="Segnaposto data 3"/>
          <p:cNvSpPr>
            <a:spLocks noGrp="1"/>
          </p:cNvSpPr>
          <p:nvPr>
            <p:ph type="dt" sz="half" idx="10"/>
          </p:nvPr>
        </p:nvSpPr>
        <p:spPr/>
        <p:txBody>
          <a:bodyPr/>
          <a:lstStyle/>
          <a:p>
            <a:r>
              <a:rPr lang="it-IT" dirty="0"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dirty="0" smtClean="0"/>
              <a:t>UNO per tutti</a:t>
            </a:r>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31</a:t>
            </a:fld>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60648"/>
            <a:ext cx="8229600" cy="1072686"/>
          </a:xfrm>
        </p:spPr>
        <p:txBody>
          <a:bodyPr/>
          <a:lstStyle/>
          <a:p>
            <a:r>
              <a:rPr lang="it-IT" sz="3600" dirty="0" smtClean="0"/>
              <a:t/>
            </a:r>
            <a:br>
              <a:rPr lang="it-IT" sz="3600" dirty="0" smtClean="0"/>
            </a:br>
            <a:r>
              <a:rPr lang="it-IT" sz="3600" dirty="0" smtClean="0"/>
              <a:t>5.Tab: Risorsa online, Localizzazioni, </a:t>
            </a:r>
            <a:r>
              <a:rPr lang="it-IT" sz="3600" u="sng" dirty="0" smtClean="0">
                <a:solidFill>
                  <a:srgbClr val="FF9933"/>
                </a:solidFill>
              </a:rPr>
              <a:t>Dettagli e link</a:t>
            </a:r>
            <a:r>
              <a:rPr lang="it-IT" sz="3600" dirty="0" smtClean="0">
                <a:solidFill>
                  <a:srgbClr val="FF9933"/>
                </a:solidFill>
              </a:rPr>
              <a:t>,</a:t>
            </a:r>
            <a:r>
              <a:rPr lang="it-IT" sz="3600" dirty="0" smtClean="0">
                <a:solidFill>
                  <a:srgbClr val="336699"/>
                </a:solidFill>
              </a:rPr>
              <a:t> </a:t>
            </a:r>
            <a:r>
              <a:rPr lang="it-IT" sz="3600" dirty="0" smtClean="0"/>
              <a:t>Vicini sullo scaffale</a:t>
            </a:r>
            <a:r>
              <a:rPr lang="it-IT" dirty="0" smtClean="0"/>
              <a:t/>
            </a:r>
            <a:br>
              <a:rPr lang="it-IT" dirty="0" smtClean="0"/>
            </a:br>
            <a:endParaRPr lang="it-IT" dirty="0"/>
          </a:p>
        </p:txBody>
      </p:sp>
      <p:sp>
        <p:nvSpPr>
          <p:cNvPr id="3" name="Segnaposto contenuto 2"/>
          <p:cNvSpPr>
            <a:spLocks noGrp="1"/>
          </p:cNvSpPr>
          <p:nvPr>
            <p:ph idx="1"/>
          </p:nvPr>
        </p:nvSpPr>
        <p:spPr>
          <a:xfrm>
            <a:off x="457200" y="857232"/>
            <a:ext cx="8229600" cy="5715040"/>
          </a:xfrm>
        </p:spPr>
        <p:txBody>
          <a:bodyPr>
            <a:normAutofit/>
          </a:bodyPr>
          <a:lstStyle/>
          <a:p>
            <a:endParaRPr lang="it-IT" dirty="0" smtClean="0"/>
          </a:p>
          <a:p>
            <a:endParaRPr lang="it-IT" dirty="0" smtClean="0"/>
          </a:p>
          <a:p>
            <a:endParaRPr lang="it-IT" dirty="0" smtClean="0"/>
          </a:p>
          <a:p>
            <a:endParaRPr lang="it-IT" dirty="0"/>
          </a:p>
        </p:txBody>
      </p:sp>
      <p:sp>
        <p:nvSpPr>
          <p:cNvPr id="4" name="Segnaposto data 3"/>
          <p:cNvSpPr>
            <a:spLocks noGrp="1"/>
          </p:cNvSpPr>
          <p:nvPr>
            <p:ph type="dt" sz="half" idx="10"/>
          </p:nvPr>
        </p:nvSpPr>
        <p:spPr/>
        <p:txBody>
          <a:bodyPr/>
          <a:lstStyle/>
          <a:p>
            <a:r>
              <a:rPr lang="it-IT" dirty="0"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32</a:t>
            </a:fld>
            <a:endParaRPr lang="it-IT"/>
          </a:p>
        </p:txBody>
      </p:sp>
      <p:pic>
        <p:nvPicPr>
          <p:cNvPr id="8" name="Immagine 7"/>
          <p:cNvPicPr/>
          <p:nvPr/>
        </p:nvPicPr>
        <p:blipFill>
          <a:blip r:embed="rId2" cstate="print"/>
          <a:srcRect l="20669" t="28346" r="2953" b="14173"/>
          <a:stretch>
            <a:fillRect/>
          </a:stretch>
        </p:blipFill>
        <p:spPr bwMode="auto">
          <a:xfrm>
            <a:off x="0" y="1556792"/>
            <a:ext cx="8572560" cy="5037060"/>
          </a:xfrm>
          <a:prstGeom prst="rect">
            <a:avLst/>
          </a:prstGeom>
          <a:noFill/>
          <a:ln w="9525">
            <a:solidFill>
              <a:srgbClr val="336699"/>
            </a:solidFill>
            <a:miter lim="800000"/>
            <a:headEnd/>
            <a:tailEnd/>
          </a:ln>
        </p:spPr>
      </p:pic>
      <p:sp>
        <p:nvSpPr>
          <p:cNvPr id="9" name="CasellaDiTesto 8"/>
          <p:cNvSpPr txBox="1"/>
          <p:nvPr/>
        </p:nvSpPr>
        <p:spPr>
          <a:xfrm>
            <a:off x="4867316" y="5085184"/>
            <a:ext cx="4212307" cy="307777"/>
          </a:xfrm>
          <a:prstGeom prst="rect">
            <a:avLst/>
          </a:prstGeom>
          <a:solidFill>
            <a:srgbClr val="336699"/>
          </a:solidFill>
        </p:spPr>
        <p:txBody>
          <a:bodyPr wrap="none" rtlCol="0">
            <a:spAutoFit/>
          </a:bodyPr>
          <a:lstStyle/>
          <a:p>
            <a:r>
              <a:rPr lang="it-IT" dirty="0" smtClean="0"/>
              <a:t>Autori, Soggetti, CDD e LINK sono navigabili</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0"/>
            <a:ext cx="8229600" cy="928670"/>
          </a:xfrm>
        </p:spPr>
        <p:txBody>
          <a:bodyPr/>
          <a:lstStyle/>
          <a:p>
            <a:r>
              <a:rPr lang="it-IT" sz="3600" dirty="0" smtClean="0"/>
              <a:t/>
            </a:r>
            <a:br>
              <a:rPr lang="it-IT" sz="3600" dirty="0" smtClean="0"/>
            </a:br>
            <a:r>
              <a:rPr lang="it-IT" sz="3600" dirty="0" smtClean="0"/>
              <a:t>5.Tab: Risorsa online, Localizzazioni, </a:t>
            </a:r>
            <a:r>
              <a:rPr lang="it-IT" sz="3600" u="sng" dirty="0" smtClean="0">
                <a:solidFill>
                  <a:srgbClr val="FF9933"/>
                </a:solidFill>
              </a:rPr>
              <a:t>Dettagli e link</a:t>
            </a:r>
            <a:r>
              <a:rPr lang="it-IT" sz="3600" dirty="0" smtClean="0">
                <a:solidFill>
                  <a:srgbClr val="FF9933"/>
                </a:solidFill>
              </a:rPr>
              <a:t>,</a:t>
            </a:r>
            <a:r>
              <a:rPr lang="it-IT" sz="3600" dirty="0" smtClean="0">
                <a:solidFill>
                  <a:srgbClr val="336699"/>
                </a:solidFill>
              </a:rPr>
              <a:t> </a:t>
            </a:r>
            <a:r>
              <a:rPr lang="it-IT" sz="3600" dirty="0" smtClean="0"/>
              <a:t>Vicini sullo scaffale</a:t>
            </a:r>
            <a:br>
              <a:rPr lang="it-IT" sz="3600" dirty="0" smtClean="0"/>
            </a:br>
            <a:endParaRPr lang="it-IT" dirty="0"/>
          </a:p>
        </p:txBody>
      </p:sp>
      <p:sp>
        <p:nvSpPr>
          <p:cNvPr id="3" name="Segnaposto contenuto 2"/>
          <p:cNvSpPr>
            <a:spLocks noGrp="1"/>
          </p:cNvSpPr>
          <p:nvPr>
            <p:ph idx="1"/>
          </p:nvPr>
        </p:nvSpPr>
        <p:spPr>
          <a:xfrm>
            <a:off x="457200" y="857232"/>
            <a:ext cx="8229600" cy="5715040"/>
          </a:xfrm>
          <a:ln>
            <a:solidFill>
              <a:srgbClr val="FF9933"/>
            </a:solidFill>
          </a:ln>
        </p:spPr>
        <p:txBody>
          <a:bodyPr>
            <a:normAutofit/>
          </a:bodyPr>
          <a:lstStyle/>
          <a:p>
            <a:endParaRPr lang="it-IT" sz="2000" dirty="0" smtClean="0"/>
          </a:p>
          <a:p>
            <a:r>
              <a:rPr lang="it-IT" sz="2000" dirty="0" smtClean="0"/>
              <a:t>E’ anche possibile </a:t>
            </a:r>
            <a:r>
              <a:rPr lang="it-IT" sz="2000" b="1" dirty="0" smtClean="0"/>
              <a:t>visualizzare il record nell’OPAC </a:t>
            </a:r>
            <a:r>
              <a:rPr lang="it-IT" sz="2000" b="1" dirty="0" err="1" smtClean="0"/>
              <a:t>Aleph</a:t>
            </a:r>
            <a:r>
              <a:rPr lang="it-IT" sz="2000" b="1" dirty="0" smtClean="0"/>
              <a:t> </a:t>
            </a:r>
            <a:r>
              <a:rPr lang="it-IT" sz="2000" dirty="0" smtClean="0"/>
              <a:t>per vedere ulteriori dettagli (titolo completo, altre note, edizione, numerazione ecc.)</a:t>
            </a:r>
          </a:p>
          <a:p>
            <a:r>
              <a:rPr lang="it-IT" sz="2000" dirty="0" smtClean="0"/>
              <a:t>Oppure </a:t>
            </a:r>
            <a:r>
              <a:rPr lang="it-IT" sz="2000" b="1" dirty="0" smtClean="0"/>
              <a:t>passare a </a:t>
            </a:r>
            <a:r>
              <a:rPr lang="it-IT" sz="2000" b="1" dirty="0" err="1" smtClean="0"/>
              <a:t>WorldCat</a:t>
            </a:r>
            <a:endParaRPr lang="it-IT" sz="2000" b="1" dirty="0" smtClean="0"/>
          </a:p>
          <a:p>
            <a:r>
              <a:rPr lang="it-IT" sz="2000" dirty="0" smtClean="0"/>
              <a:t>Se il record ha un campo 856 si visualizza il sottocampo </a:t>
            </a:r>
            <a:r>
              <a:rPr lang="it-IT" sz="2000" dirty="0" err="1" smtClean="0"/>
              <a:t>$z</a:t>
            </a:r>
            <a:r>
              <a:rPr lang="it-IT" sz="2000" dirty="0" smtClean="0"/>
              <a:t> per l’accesso on line</a:t>
            </a:r>
          </a:p>
          <a:p>
            <a:endParaRPr lang="it-IT" dirty="0" smtClean="0"/>
          </a:p>
          <a:p>
            <a:endParaRPr lang="it-IT" dirty="0" smtClean="0"/>
          </a:p>
          <a:p>
            <a:endParaRPr lang="it-IT" dirty="0" smtClean="0"/>
          </a:p>
          <a:p>
            <a:endParaRPr lang="it-IT" dirty="0"/>
          </a:p>
        </p:txBody>
      </p:sp>
      <p:sp>
        <p:nvSpPr>
          <p:cNvPr id="4" name="Segnaposto data 3"/>
          <p:cNvSpPr>
            <a:spLocks noGrp="1"/>
          </p:cNvSpPr>
          <p:nvPr>
            <p:ph type="dt" sz="half" idx="10"/>
          </p:nvPr>
        </p:nvSpPr>
        <p:spPr/>
        <p:txBody>
          <a:bodyPr/>
          <a:lstStyle/>
          <a:p>
            <a:r>
              <a:rPr lang="it-IT" dirty="0"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33</a:t>
            </a:fld>
            <a:endParaRPr lang="it-IT"/>
          </a:p>
        </p:txBody>
      </p:sp>
      <p:pic>
        <p:nvPicPr>
          <p:cNvPr id="8" name="Immagine 7"/>
          <p:cNvPicPr/>
          <p:nvPr/>
        </p:nvPicPr>
        <p:blipFill>
          <a:blip r:embed="rId2" cstate="print"/>
          <a:srcRect l="20669" t="23622" r="2953" b="14173"/>
          <a:stretch>
            <a:fillRect/>
          </a:stretch>
        </p:blipFill>
        <p:spPr bwMode="auto">
          <a:xfrm>
            <a:off x="285720" y="2666838"/>
            <a:ext cx="8001056" cy="4191162"/>
          </a:xfrm>
          <a:prstGeom prst="rect">
            <a:avLst/>
          </a:prstGeom>
          <a:noFill/>
          <a:ln w="9525">
            <a:noFill/>
            <a:miter lim="800000"/>
            <a:headEnd/>
            <a:tailEnd/>
          </a:ln>
        </p:spPr>
      </p:pic>
      <p:sp>
        <p:nvSpPr>
          <p:cNvPr id="9" name="Rettangolo arrotondato 8"/>
          <p:cNvSpPr/>
          <p:nvPr/>
        </p:nvSpPr>
        <p:spPr>
          <a:xfrm>
            <a:off x="5857884" y="4714884"/>
            <a:ext cx="2786082" cy="1643074"/>
          </a:xfrm>
          <a:prstGeom prst="round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5.Tab: Risorsa online, Localizzazioni, </a:t>
            </a:r>
            <a:r>
              <a:rPr lang="it-IT" sz="3600" u="sng" dirty="0" smtClean="0">
                <a:solidFill>
                  <a:srgbClr val="FF9933"/>
                </a:solidFill>
              </a:rPr>
              <a:t>Dettagli e link</a:t>
            </a:r>
            <a:r>
              <a:rPr lang="it-IT" sz="3600" dirty="0" smtClean="0">
                <a:solidFill>
                  <a:srgbClr val="FF9933"/>
                </a:solidFill>
              </a:rPr>
              <a:t>,</a:t>
            </a:r>
            <a:r>
              <a:rPr lang="it-IT" sz="3600" dirty="0" smtClean="0">
                <a:solidFill>
                  <a:srgbClr val="336699"/>
                </a:solidFill>
              </a:rPr>
              <a:t> </a:t>
            </a:r>
            <a:r>
              <a:rPr lang="it-IT" sz="3600" dirty="0" smtClean="0"/>
              <a:t>Vicini sullo scaffale</a:t>
            </a:r>
            <a:endParaRPr lang="it-IT" sz="3600" dirty="0"/>
          </a:p>
        </p:txBody>
      </p:sp>
      <p:sp>
        <p:nvSpPr>
          <p:cNvPr id="3" name="Segnaposto contenuto 2"/>
          <p:cNvSpPr>
            <a:spLocks noGrp="1"/>
          </p:cNvSpPr>
          <p:nvPr>
            <p:ph idx="1"/>
          </p:nvPr>
        </p:nvSpPr>
        <p:spPr/>
        <p:txBody>
          <a:bodyPr>
            <a:normAutofit/>
          </a:bodyPr>
          <a:lstStyle/>
          <a:p>
            <a:r>
              <a:rPr lang="it-IT" sz="2400" dirty="0" smtClean="0"/>
              <a:t>Se il record è collegato ad altri record da un rapporto gerarchico o di successione temporale nei </a:t>
            </a:r>
            <a:r>
              <a:rPr lang="it-IT" sz="2400" dirty="0" err="1" smtClean="0"/>
              <a:t>Dettagli+Link</a:t>
            </a:r>
            <a:r>
              <a:rPr lang="it-IT" sz="2400" dirty="0" smtClean="0"/>
              <a:t> </a:t>
            </a:r>
            <a:r>
              <a:rPr lang="it-IT" sz="2400" b="1" dirty="0" smtClean="0"/>
              <a:t>si visualizzano i link</a:t>
            </a:r>
          </a:p>
          <a:p>
            <a:r>
              <a:rPr lang="it-IT" sz="2400" b="1" dirty="0" smtClean="0"/>
              <a:t>I link sono navigabili</a:t>
            </a:r>
          </a:p>
          <a:p>
            <a:endParaRPr lang="it-IT" sz="2400" dirty="0" smtClean="0"/>
          </a:p>
          <a:p>
            <a:endParaRPr lang="it-IT" sz="2400" dirty="0" smtClean="0"/>
          </a:p>
          <a:p>
            <a:endParaRPr lang="it-IT" dirty="0" smtClean="0"/>
          </a:p>
          <a:p>
            <a:endParaRPr lang="it-IT" dirty="0" smtClean="0"/>
          </a:p>
          <a:p>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34</a:t>
            </a:fld>
            <a:endParaRPr lang="it-IT"/>
          </a:p>
        </p:txBody>
      </p:sp>
      <p:pic>
        <p:nvPicPr>
          <p:cNvPr id="11" name="Immagine 10"/>
          <p:cNvPicPr/>
          <p:nvPr/>
        </p:nvPicPr>
        <p:blipFill>
          <a:blip r:embed="rId2" cstate="print"/>
          <a:srcRect l="20669" t="38864" r="8858" b="9716"/>
          <a:stretch>
            <a:fillRect/>
          </a:stretch>
        </p:blipFill>
        <p:spPr bwMode="auto">
          <a:xfrm>
            <a:off x="571472" y="3357562"/>
            <a:ext cx="7500990"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8229600" cy="868346"/>
          </a:xfrm>
        </p:spPr>
        <p:txBody>
          <a:bodyPr/>
          <a:lstStyle/>
          <a:p>
            <a:r>
              <a:rPr lang="it-IT" sz="3600" dirty="0" smtClean="0"/>
              <a:t>5.Tab: Risorsa online, Localizzazioni, </a:t>
            </a:r>
            <a:r>
              <a:rPr lang="it-IT" sz="3600" u="sng" dirty="0" smtClean="0">
                <a:solidFill>
                  <a:srgbClr val="FF9933"/>
                </a:solidFill>
              </a:rPr>
              <a:t>Dettagli e link</a:t>
            </a:r>
            <a:r>
              <a:rPr lang="it-IT" sz="3600" dirty="0" smtClean="0">
                <a:solidFill>
                  <a:srgbClr val="FF9933"/>
                </a:solidFill>
              </a:rPr>
              <a:t>,</a:t>
            </a:r>
            <a:r>
              <a:rPr lang="it-IT" sz="3600" dirty="0" smtClean="0">
                <a:solidFill>
                  <a:srgbClr val="336699"/>
                </a:solidFill>
              </a:rPr>
              <a:t> </a:t>
            </a:r>
            <a:r>
              <a:rPr lang="it-IT" sz="3600" dirty="0" smtClean="0"/>
              <a:t>Vicini sullo scaffale</a:t>
            </a:r>
            <a:endParaRPr lang="it-IT" sz="3600" dirty="0"/>
          </a:p>
        </p:txBody>
      </p:sp>
      <p:sp>
        <p:nvSpPr>
          <p:cNvPr id="3" name="Segnaposto contenuto 2"/>
          <p:cNvSpPr>
            <a:spLocks noGrp="1"/>
          </p:cNvSpPr>
          <p:nvPr>
            <p:ph idx="1"/>
          </p:nvPr>
        </p:nvSpPr>
        <p:spPr>
          <a:xfrm>
            <a:off x="457200" y="1000108"/>
            <a:ext cx="8229600" cy="5126055"/>
          </a:xfrm>
        </p:spPr>
        <p:txBody>
          <a:bodyPr>
            <a:normAutofit/>
          </a:bodyPr>
          <a:lstStyle/>
          <a:p>
            <a:r>
              <a:rPr lang="it-IT" sz="2400" b="1" dirty="0" smtClean="0"/>
              <a:t>Per le riviste del catalogo unificato </a:t>
            </a:r>
            <a:r>
              <a:rPr lang="it-IT" sz="2400" dirty="0" smtClean="0"/>
              <a:t>la visualizzazione Dettagli </a:t>
            </a:r>
            <a:r>
              <a:rPr lang="it-IT" sz="2400" dirty="0" err="1" smtClean="0"/>
              <a:t>+Link</a:t>
            </a:r>
            <a:r>
              <a:rPr lang="it-IT" sz="2400" dirty="0" smtClean="0"/>
              <a:t> mostra inoltre le </a:t>
            </a:r>
            <a:r>
              <a:rPr lang="it-IT" sz="2400" b="1" dirty="0" smtClean="0">
                <a:solidFill>
                  <a:srgbClr val="FF9933"/>
                </a:solidFill>
              </a:rPr>
              <a:t>annate possedute (campo 958)</a:t>
            </a:r>
          </a:p>
          <a:p>
            <a:r>
              <a:rPr lang="it-IT" sz="2400" dirty="0" smtClean="0"/>
              <a:t>Inoltre, se esistono dei link, vengono visualizzati</a:t>
            </a:r>
          </a:p>
          <a:p>
            <a:endParaRPr lang="it-IT" sz="2400" dirty="0" smtClean="0"/>
          </a:p>
          <a:p>
            <a:endParaRPr lang="it-IT" dirty="0" smtClean="0"/>
          </a:p>
          <a:p>
            <a:endParaRPr lang="it-IT" dirty="0" smtClean="0"/>
          </a:p>
          <a:p>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35</a:t>
            </a:fld>
            <a:endParaRPr lang="it-IT" dirty="0"/>
          </a:p>
        </p:txBody>
      </p:sp>
      <p:pic>
        <p:nvPicPr>
          <p:cNvPr id="9" name="Immagine 8"/>
          <p:cNvPicPr/>
          <p:nvPr/>
        </p:nvPicPr>
        <p:blipFill>
          <a:blip r:embed="rId2" cstate="print"/>
          <a:srcRect l="20669" t="24290" b="14574"/>
          <a:stretch>
            <a:fillRect/>
          </a:stretch>
        </p:blipFill>
        <p:spPr bwMode="auto">
          <a:xfrm>
            <a:off x="428596" y="2143116"/>
            <a:ext cx="8358246" cy="3286148"/>
          </a:xfrm>
          <a:prstGeom prst="rect">
            <a:avLst/>
          </a:prstGeom>
          <a:noFill/>
          <a:ln w="9525">
            <a:noFill/>
            <a:miter lim="800000"/>
            <a:headEnd/>
            <a:tailEnd/>
          </a:ln>
        </p:spPr>
      </p:pic>
      <p:pic>
        <p:nvPicPr>
          <p:cNvPr id="10" name="Immagine 9"/>
          <p:cNvPicPr/>
          <p:nvPr/>
        </p:nvPicPr>
        <p:blipFill>
          <a:blip r:embed="rId3" cstate="print"/>
          <a:srcRect l="23622" t="53438" b="14574"/>
          <a:stretch>
            <a:fillRect/>
          </a:stretch>
        </p:blipFill>
        <p:spPr bwMode="auto">
          <a:xfrm>
            <a:off x="698702" y="5286388"/>
            <a:ext cx="8072494" cy="1571612"/>
          </a:xfrm>
          <a:prstGeom prst="rect">
            <a:avLst/>
          </a:prstGeom>
          <a:noFill/>
          <a:ln w="9525">
            <a:noFill/>
            <a:miter lim="800000"/>
            <a:headEnd/>
            <a:tailEnd/>
          </a:ln>
        </p:spPr>
      </p:pic>
      <p:sp>
        <p:nvSpPr>
          <p:cNvPr id="11" name="Rettangolo arrotondato 10"/>
          <p:cNvSpPr/>
          <p:nvPr/>
        </p:nvSpPr>
        <p:spPr>
          <a:xfrm>
            <a:off x="1071538" y="5214950"/>
            <a:ext cx="4000528" cy="785818"/>
          </a:xfrm>
          <a:prstGeom prst="round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arrotondato 11"/>
          <p:cNvSpPr/>
          <p:nvPr/>
        </p:nvSpPr>
        <p:spPr>
          <a:xfrm>
            <a:off x="1081062" y="6000768"/>
            <a:ext cx="4000528" cy="43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5.Tab: Risorsa online, Localizzazioni, </a:t>
            </a:r>
            <a:r>
              <a:rPr lang="it-IT" sz="3600" dirty="0" smtClean="0">
                <a:solidFill>
                  <a:srgbClr val="FF9933"/>
                </a:solidFill>
              </a:rPr>
              <a:t>Dettagli e link,</a:t>
            </a:r>
            <a:r>
              <a:rPr lang="it-IT" sz="3600" dirty="0" smtClean="0">
                <a:solidFill>
                  <a:srgbClr val="336699"/>
                </a:solidFill>
              </a:rPr>
              <a:t> </a:t>
            </a:r>
            <a:r>
              <a:rPr lang="it-IT" sz="3600" u="sng" dirty="0" smtClean="0"/>
              <a:t>Vicini sullo scaffale</a:t>
            </a:r>
            <a:endParaRPr lang="it-IT" sz="3600" u="sng" dirty="0"/>
          </a:p>
        </p:txBody>
      </p:sp>
      <p:sp>
        <p:nvSpPr>
          <p:cNvPr id="3" name="Segnaposto contenuto 2"/>
          <p:cNvSpPr>
            <a:spLocks noGrp="1"/>
          </p:cNvSpPr>
          <p:nvPr>
            <p:ph idx="1"/>
          </p:nvPr>
        </p:nvSpPr>
        <p:spPr/>
        <p:txBody>
          <a:bodyPr>
            <a:normAutofit/>
          </a:bodyPr>
          <a:lstStyle/>
          <a:p>
            <a:endParaRPr lang="it-IT" dirty="0" smtClean="0"/>
          </a:p>
          <a:p>
            <a:endParaRPr lang="it-IT" dirty="0" smtClean="0"/>
          </a:p>
          <a:p>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36</a:t>
            </a:fld>
            <a:endParaRPr lang="it-IT"/>
          </a:p>
        </p:txBody>
      </p:sp>
      <p:sp>
        <p:nvSpPr>
          <p:cNvPr id="8" name="CasellaDiTesto 7"/>
          <p:cNvSpPr txBox="1"/>
          <p:nvPr/>
        </p:nvSpPr>
        <p:spPr>
          <a:xfrm>
            <a:off x="3500431" y="5500703"/>
            <a:ext cx="5143536" cy="1169551"/>
          </a:xfrm>
          <a:prstGeom prst="rect">
            <a:avLst/>
          </a:prstGeom>
          <a:solidFill>
            <a:srgbClr val="336699"/>
          </a:solidFill>
        </p:spPr>
        <p:txBody>
          <a:bodyPr wrap="square" rtlCol="0">
            <a:spAutoFit/>
          </a:bodyPr>
          <a:lstStyle/>
          <a:p>
            <a:r>
              <a:rPr lang="it-IT" dirty="0" smtClean="0"/>
              <a:t>In questo caso più biblioteche usano lo stesso tipo di collocazione (</a:t>
            </a:r>
            <a:r>
              <a:rPr lang="it-IT" dirty="0" err="1" smtClean="0"/>
              <a:t>Dewey</a:t>
            </a:r>
            <a:r>
              <a:rPr lang="it-IT" dirty="0" smtClean="0"/>
              <a:t>). Le copie “vicine sullo scaffale”appartengono a biblioteche diverse (la prima alla Bruschi, la seconda  alla Sede di Lettere, la quarta alla sede di Scienze politiche, la settima alla Benzi</a:t>
            </a:r>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0" y="1743075"/>
            <a:ext cx="9143999"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5.Tab: Risorsa online, Localizzazioni, </a:t>
            </a:r>
            <a:r>
              <a:rPr lang="it-IT" sz="3600" dirty="0" smtClean="0">
                <a:solidFill>
                  <a:srgbClr val="FF9933"/>
                </a:solidFill>
              </a:rPr>
              <a:t>Dettagli e link,</a:t>
            </a:r>
            <a:r>
              <a:rPr lang="it-IT" sz="3600" dirty="0" smtClean="0">
                <a:solidFill>
                  <a:srgbClr val="336699"/>
                </a:solidFill>
              </a:rPr>
              <a:t> </a:t>
            </a:r>
            <a:r>
              <a:rPr lang="it-IT" sz="3600" u="sng" dirty="0" smtClean="0"/>
              <a:t>Vicini sullo scaffale</a:t>
            </a:r>
            <a:endParaRPr lang="it-IT" sz="3600" dirty="0"/>
          </a:p>
        </p:txBody>
      </p:sp>
      <p:sp>
        <p:nvSpPr>
          <p:cNvPr id="3" name="Segnaposto contenuto 2"/>
          <p:cNvSpPr>
            <a:spLocks noGrp="1"/>
          </p:cNvSpPr>
          <p:nvPr>
            <p:ph idx="1"/>
          </p:nvPr>
        </p:nvSpPr>
        <p:spPr/>
        <p:txBody>
          <a:bodyPr>
            <a:normAutofit/>
          </a:bodyPr>
          <a:lstStyle/>
          <a:p>
            <a:endParaRPr lang="it-IT" dirty="0" smtClean="0"/>
          </a:p>
          <a:p>
            <a:endParaRPr lang="it-IT" dirty="0" smtClean="0"/>
          </a:p>
          <a:p>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37</a:t>
            </a:fld>
            <a:endParaRPr lang="it-IT"/>
          </a:p>
        </p:txBody>
      </p:sp>
      <p:pic>
        <p:nvPicPr>
          <p:cNvPr id="2050" name="Picture 2"/>
          <p:cNvPicPr>
            <a:picLocks noChangeAspect="1" noChangeArrowheads="1"/>
          </p:cNvPicPr>
          <p:nvPr/>
        </p:nvPicPr>
        <p:blipFill>
          <a:blip r:embed="rId2" cstate="print"/>
          <a:srcRect l="20079" t="30709" r="11811" b="14173"/>
          <a:stretch>
            <a:fillRect/>
          </a:stretch>
        </p:blipFill>
        <p:spPr bwMode="auto">
          <a:xfrm>
            <a:off x="214282" y="1500174"/>
            <a:ext cx="8303951" cy="4200033"/>
          </a:xfrm>
          <a:prstGeom prst="rect">
            <a:avLst/>
          </a:prstGeom>
          <a:noFill/>
          <a:ln w="9525">
            <a:noFill/>
            <a:miter lim="800000"/>
            <a:headEnd/>
            <a:tailEnd/>
          </a:ln>
          <a:effectLst/>
        </p:spPr>
      </p:pic>
      <p:sp>
        <p:nvSpPr>
          <p:cNvPr id="8" name="CasellaDiTesto 7"/>
          <p:cNvSpPr txBox="1"/>
          <p:nvPr/>
        </p:nvSpPr>
        <p:spPr>
          <a:xfrm>
            <a:off x="405646" y="5786454"/>
            <a:ext cx="7952568" cy="523220"/>
          </a:xfrm>
          <a:prstGeom prst="rect">
            <a:avLst/>
          </a:prstGeom>
          <a:solidFill>
            <a:srgbClr val="336699"/>
          </a:solidFill>
        </p:spPr>
        <p:txBody>
          <a:bodyPr wrap="square" rtlCol="0">
            <a:spAutoFit/>
          </a:bodyPr>
          <a:lstStyle/>
          <a:p>
            <a:r>
              <a:rPr lang="it-IT" dirty="0" smtClean="0"/>
              <a:t>In questo caso la collocazione mostrata è proprietaria, quindi si scorrono le solo le copie di una biblioteca</a:t>
            </a: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936104"/>
          </a:xfrm>
        </p:spPr>
        <p:txBody>
          <a:bodyPr/>
          <a:lstStyle/>
          <a:p>
            <a:r>
              <a:rPr lang="it-IT" sz="3200" dirty="0" smtClean="0"/>
              <a:t>5.Tab: Risorsa online, Localizzazioni, </a:t>
            </a:r>
            <a:r>
              <a:rPr lang="it-IT" sz="3200" dirty="0" smtClean="0">
                <a:solidFill>
                  <a:srgbClr val="FF9933"/>
                </a:solidFill>
              </a:rPr>
              <a:t>Dettagli e link,</a:t>
            </a:r>
            <a:r>
              <a:rPr lang="it-IT" sz="3200" dirty="0" smtClean="0">
                <a:solidFill>
                  <a:srgbClr val="336699"/>
                </a:solidFill>
              </a:rPr>
              <a:t> </a:t>
            </a:r>
            <a:r>
              <a:rPr lang="it-IT" sz="3200" dirty="0" smtClean="0"/>
              <a:t>Vicini sullo scaffale, </a:t>
            </a:r>
            <a:r>
              <a:rPr lang="it-IT" sz="3200" u="sng" dirty="0" err="1" smtClean="0"/>
              <a:t>Num</a:t>
            </a:r>
            <a:r>
              <a:rPr lang="it-IT" sz="3200" u="sng" dirty="0" smtClean="0"/>
              <a:t>. Citazioni</a:t>
            </a:r>
            <a:endParaRPr lang="it-IT" sz="3200" u="sng" dirty="0"/>
          </a:p>
        </p:txBody>
      </p:sp>
      <p:sp>
        <p:nvSpPr>
          <p:cNvPr id="3" name="Segnaposto contenuto 2"/>
          <p:cNvSpPr>
            <a:spLocks noGrp="1"/>
          </p:cNvSpPr>
          <p:nvPr>
            <p:ph idx="1"/>
          </p:nvPr>
        </p:nvSpPr>
        <p:spPr/>
        <p:txBody>
          <a:bodyPr>
            <a:normAutofit/>
          </a:bodyPr>
          <a:lstStyle/>
          <a:p>
            <a:endParaRPr lang="it-IT" dirty="0" smtClean="0"/>
          </a:p>
          <a:p>
            <a:endParaRPr lang="it-IT" dirty="0" smtClean="0"/>
          </a:p>
          <a:p>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38</a:t>
            </a:fld>
            <a:endParaRPr lang="it-IT"/>
          </a:p>
        </p:txBody>
      </p:sp>
      <p:sp>
        <p:nvSpPr>
          <p:cNvPr id="8" name="CasellaDiTesto 7"/>
          <p:cNvSpPr txBox="1"/>
          <p:nvPr/>
        </p:nvSpPr>
        <p:spPr>
          <a:xfrm>
            <a:off x="405646" y="5786454"/>
            <a:ext cx="7952568" cy="523220"/>
          </a:xfrm>
          <a:prstGeom prst="rect">
            <a:avLst/>
          </a:prstGeom>
          <a:solidFill>
            <a:srgbClr val="336699"/>
          </a:solidFill>
        </p:spPr>
        <p:txBody>
          <a:bodyPr wrap="square" rtlCol="0">
            <a:spAutoFit/>
          </a:bodyPr>
          <a:lstStyle/>
          <a:p>
            <a:r>
              <a:rPr lang="it-IT" dirty="0" smtClean="0"/>
              <a:t>Per le risorse di Web </a:t>
            </a:r>
            <a:r>
              <a:rPr lang="it-IT" dirty="0" err="1" smtClean="0"/>
              <a:t>of</a:t>
            </a:r>
            <a:r>
              <a:rPr lang="it-IT" dirty="0" smtClean="0"/>
              <a:t> science/</a:t>
            </a:r>
            <a:r>
              <a:rPr lang="it-IT" dirty="0" err="1" smtClean="0"/>
              <a:t>Scopus</a:t>
            </a:r>
            <a:r>
              <a:rPr lang="it-IT" dirty="0" smtClean="0"/>
              <a:t> è disponibile anche una ulteriore TAB </a:t>
            </a:r>
            <a:r>
              <a:rPr lang="it-IT" dirty="0" err="1" smtClean="0"/>
              <a:t>Num</a:t>
            </a:r>
            <a:r>
              <a:rPr lang="it-IT" dirty="0" smtClean="0"/>
              <a:t>. Citazioni, che permette di passare alle citazioni che la risorsa ha ricevuto</a:t>
            </a:r>
            <a:endParaRPr lang="it-IT" dirty="0"/>
          </a:p>
        </p:txBody>
      </p:sp>
      <p:pic>
        <p:nvPicPr>
          <p:cNvPr id="6147" name="Picture 3"/>
          <p:cNvPicPr>
            <a:picLocks noChangeAspect="1" noChangeArrowheads="1"/>
          </p:cNvPicPr>
          <p:nvPr/>
        </p:nvPicPr>
        <p:blipFill>
          <a:blip r:embed="rId2" cstate="print"/>
          <a:srcRect/>
          <a:stretch>
            <a:fillRect/>
          </a:stretch>
        </p:blipFill>
        <p:spPr bwMode="auto">
          <a:xfrm>
            <a:off x="251520" y="1124744"/>
            <a:ext cx="7632848" cy="3761903"/>
          </a:xfrm>
          <a:prstGeom prst="rect">
            <a:avLst/>
          </a:prstGeom>
          <a:noFill/>
          <a:ln w="9525">
            <a:solidFill>
              <a:srgbClr val="FF9933"/>
            </a:solidFill>
            <a:miter lim="800000"/>
            <a:headEnd/>
            <a:tailEnd/>
          </a:ln>
        </p:spPr>
      </p:pic>
      <p:pic>
        <p:nvPicPr>
          <p:cNvPr id="6148" name="Picture 4"/>
          <p:cNvPicPr>
            <a:picLocks noChangeAspect="1" noChangeArrowheads="1"/>
          </p:cNvPicPr>
          <p:nvPr/>
        </p:nvPicPr>
        <p:blipFill>
          <a:blip r:embed="rId3" cstate="print"/>
          <a:srcRect r="21068"/>
          <a:stretch>
            <a:fillRect/>
          </a:stretch>
        </p:blipFill>
        <p:spPr bwMode="auto">
          <a:xfrm>
            <a:off x="4860032" y="3501008"/>
            <a:ext cx="4046335" cy="2154555"/>
          </a:xfrm>
          <a:prstGeom prst="rect">
            <a:avLst/>
          </a:prstGeom>
          <a:noFill/>
          <a:ln w="9525">
            <a:solidFill>
              <a:srgbClr val="336699"/>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6. Benefit</a:t>
            </a:r>
            <a:endParaRPr lang="it-IT" sz="3600" dirty="0"/>
          </a:p>
        </p:txBody>
      </p:sp>
      <p:sp>
        <p:nvSpPr>
          <p:cNvPr id="3" name="Segnaposto contenuto 2"/>
          <p:cNvSpPr>
            <a:spLocks noGrp="1"/>
          </p:cNvSpPr>
          <p:nvPr>
            <p:ph idx="1"/>
          </p:nvPr>
        </p:nvSpPr>
        <p:spPr/>
        <p:txBody>
          <a:bodyPr>
            <a:normAutofit fontScale="92500" lnSpcReduction="10000"/>
          </a:bodyPr>
          <a:lstStyle/>
          <a:p>
            <a:r>
              <a:rPr lang="it-IT" sz="2400" b="1" dirty="0" smtClean="0"/>
              <a:t>Salvare nello scaffale elettronico</a:t>
            </a:r>
          </a:p>
          <a:p>
            <a:pPr lvl="1"/>
            <a:r>
              <a:rPr lang="it-IT" sz="2200" dirty="0" smtClean="0"/>
              <a:t>Per salvare nello scaffale elettronico basta cliccare sulla freccia a fianco del titolo nella visualizzazione breve</a:t>
            </a:r>
          </a:p>
          <a:p>
            <a:r>
              <a:rPr lang="it-IT" sz="2400" b="1" dirty="0" smtClean="0"/>
              <a:t>Usare una delle azioni previste a partire dalla visualizzazione </a:t>
            </a:r>
            <a:r>
              <a:rPr lang="it-IT" sz="2400" b="1" dirty="0" err="1" smtClean="0"/>
              <a:t>Dettagli+Link</a:t>
            </a:r>
            <a:r>
              <a:rPr lang="it-IT" sz="2400" dirty="0" smtClean="0"/>
              <a:t> (invio per mail, stampa, produzione citazione, invio del record a uno strumento di gestione delle citazioni</a:t>
            </a:r>
          </a:p>
          <a:p>
            <a:pPr lvl="1"/>
            <a:r>
              <a:rPr lang="it-IT" sz="2200" dirty="0" smtClean="0"/>
              <a:t>NB: Non è necessario essere autenticati per salvare nello scaffale elettronico, stampare o inviare via mail, estrarre una citazione</a:t>
            </a:r>
          </a:p>
          <a:p>
            <a:pPr lvl="1"/>
            <a:r>
              <a:rPr lang="it-IT" sz="2200" dirty="0" smtClean="0"/>
              <a:t>Se però si desidera salvare i risultati in modo permanente nel proprio spazio personale/inviare la citazione a </a:t>
            </a:r>
            <a:r>
              <a:rPr lang="it-IT" sz="2200" dirty="0" err="1" smtClean="0"/>
              <a:t>Endnote</a:t>
            </a:r>
            <a:r>
              <a:rPr lang="it-IT" sz="2200" dirty="0" smtClean="0"/>
              <a:t> o </a:t>
            </a:r>
            <a:r>
              <a:rPr lang="it-IT" sz="2200" dirty="0" err="1" smtClean="0"/>
              <a:t>Refworks</a:t>
            </a:r>
            <a:r>
              <a:rPr lang="it-IT" sz="2200" dirty="0" smtClean="0"/>
              <a:t>/</a:t>
            </a:r>
            <a:r>
              <a:rPr lang="it-IT" sz="2200" dirty="0" err="1" smtClean="0"/>
              <a:t>Delicious</a:t>
            </a:r>
            <a:r>
              <a:rPr lang="it-IT" sz="2200" dirty="0" smtClean="0"/>
              <a:t> bisogna autenticarsi</a:t>
            </a:r>
          </a:p>
          <a:p>
            <a:r>
              <a:rPr lang="it-IT" sz="2400" b="1" dirty="0" smtClean="0"/>
              <a:t>Trovare un documento e accedere al full-text a partire dalla citazione</a:t>
            </a:r>
          </a:p>
          <a:p>
            <a:endParaRPr lang="it-IT" dirty="0" smtClean="0"/>
          </a:p>
          <a:p>
            <a:endParaRPr lang="it-IT" dirty="0" smtClean="0"/>
          </a:p>
          <a:p>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39</a:t>
            </a:fld>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t="3307" b="2362"/>
          <a:stretch>
            <a:fillRect/>
          </a:stretch>
        </p:blipFill>
        <p:spPr bwMode="auto">
          <a:xfrm>
            <a:off x="0" y="714356"/>
            <a:ext cx="9144000" cy="5938220"/>
          </a:xfrm>
          <a:prstGeom prst="rect">
            <a:avLst/>
          </a:prstGeom>
          <a:noFill/>
          <a:ln w="9525">
            <a:noFill/>
            <a:miter lim="800000"/>
            <a:headEnd/>
            <a:tailEnd/>
          </a:ln>
          <a:effectLst/>
        </p:spPr>
      </p:pic>
      <p:sp>
        <p:nvSpPr>
          <p:cNvPr id="2" name="Titolo 1"/>
          <p:cNvSpPr>
            <a:spLocks noGrp="1"/>
          </p:cNvSpPr>
          <p:nvPr>
            <p:ph type="title"/>
          </p:nvPr>
        </p:nvSpPr>
        <p:spPr>
          <a:xfrm>
            <a:off x="428596" y="0"/>
            <a:ext cx="8229600" cy="582594"/>
          </a:xfrm>
        </p:spPr>
        <p:txBody>
          <a:bodyPr/>
          <a:lstStyle/>
          <a:p>
            <a:r>
              <a:rPr lang="it-IT" dirty="0" smtClean="0"/>
              <a:t>2.Home </a:t>
            </a:r>
            <a:r>
              <a:rPr lang="it-IT" dirty="0" err="1" smtClean="0"/>
              <a:t>page</a:t>
            </a:r>
            <a:r>
              <a:rPr lang="it-IT" dirty="0" smtClean="0"/>
              <a:t> e barre funzionali</a:t>
            </a:r>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4</a:t>
            </a:fld>
            <a:endParaRPr lang="it-IT"/>
          </a:p>
        </p:txBody>
      </p:sp>
      <p:sp>
        <p:nvSpPr>
          <p:cNvPr id="8" name="CasellaDiTesto 7"/>
          <p:cNvSpPr txBox="1"/>
          <p:nvPr/>
        </p:nvSpPr>
        <p:spPr>
          <a:xfrm>
            <a:off x="7000892" y="2571744"/>
            <a:ext cx="1808508" cy="307777"/>
          </a:xfrm>
          <a:prstGeom prst="rect">
            <a:avLst/>
          </a:prstGeom>
          <a:solidFill>
            <a:srgbClr val="FF9933"/>
          </a:solidFill>
        </p:spPr>
        <p:txBody>
          <a:bodyPr wrap="none" rtlCol="0">
            <a:spAutoFit/>
          </a:bodyPr>
          <a:lstStyle/>
          <a:p>
            <a:r>
              <a:rPr lang="it-IT" dirty="0" smtClean="0"/>
              <a:t>Elenco biblioteche</a:t>
            </a:r>
            <a:endParaRPr lang="it-IT" dirty="0"/>
          </a:p>
        </p:txBody>
      </p:sp>
      <p:sp>
        <p:nvSpPr>
          <p:cNvPr id="9" name="Freccia a destra 8"/>
          <p:cNvSpPr/>
          <p:nvPr/>
        </p:nvSpPr>
        <p:spPr>
          <a:xfrm rot="19126443">
            <a:off x="7613488" y="2106802"/>
            <a:ext cx="431320" cy="286940"/>
          </a:xfrm>
          <a:prstGeom prst="right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p:cNvPicPr/>
          <p:nvPr/>
        </p:nvPicPr>
        <p:blipFill>
          <a:blip r:embed="rId3" cstate="print"/>
          <a:srcRect t="87444"/>
          <a:stretch>
            <a:fillRect/>
          </a:stretch>
        </p:blipFill>
        <p:spPr bwMode="auto">
          <a:xfrm>
            <a:off x="285720" y="6405466"/>
            <a:ext cx="8643998" cy="452534"/>
          </a:xfrm>
          <a:prstGeom prst="rect">
            <a:avLst/>
          </a:prstGeom>
          <a:noFill/>
          <a:ln w="9525">
            <a:noFill/>
            <a:miter lim="800000"/>
            <a:headEnd/>
            <a:tailEnd/>
          </a:ln>
        </p:spPr>
      </p:pic>
      <p:sp>
        <p:nvSpPr>
          <p:cNvPr id="11" name="CasellaDiTesto 10"/>
          <p:cNvSpPr txBox="1"/>
          <p:nvPr/>
        </p:nvSpPr>
        <p:spPr>
          <a:xfrm>
            <a:off x="357158" y="4143380"/>
            <a:ext cx="931665" cy="307777"/>
          </a:xfrm>
          <a:prstGeom prst="rect">
            <a:avLst/>
          </a:prstGeom>
          <a:solidFill>
            <a:srgbClr val="FF9933"/>
          </a:solidFill>
        </p:spPr>
        <p:txBody>
          <a:bodyPr wrap="none" rtlCol="0">
            <a:spAutoFit/>
          </a:bodyPr>
          <a:lstStyle/>
          <a:p>
            <a:r>
              <a:rPr lang="it-IT" dirty="0" smtClean="0"/>
              <a:t>Minihelp</a:t>
            </a:r>
            <a:endParaRPr lang="it-IT" dirty="0"/>
          </a:p>
        </p:txBody>
      </p:sp>
      <p:sp>
        <p:nvSpPr>
          <p:cNvPr id="12" name="Freccia a destra 11"/>
          <p:cNvSpPr/>
          <p:nvPr/>
        </p:nvSpPr>
        <p:spPr>
          <a:xfrm rot="19126443">
            <a:off x="552997" y="3615855"/>
            <a:ext cx="478400" cy="340672"/>
          </a:xfrm>
          <a:prstGeom prst="right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3857620" y="928670"/>
            <a:ext cx="1337289" cy="307777"/>
          </a:xfrm>
          <a:prstGeom prst="rect">
            <a:avLst/>
          </a:prstGeom>
          <a:solidFill>
            <a:srgbClr val="336699"/>
          </a:solidFill>
        </p:spPr>
        <p:txBody>
          <a:bodyPr wrap="none" rtlCol="0">
            <a:spAutoFit/>
          </a:bodyPr>
          <a:lstStyle/>
          <a:p>
            <a:r>
              <a:rPr lang="it-IT" dirty="0" smtClean="0"/>
              <a:t>Barra Utente</a:t>
            </a:r>
            <a:endParaRPr lang="it-IT" dirty="0"/>
          </a:p>
        </p:txBody>
      </p:sp>
      <p:sp>
        <p:nvSpPr>
          <p:cNvPr id="14" name="CasellaDiTesto 13"/>
          <p:cNvSpPr txBox="1"/>
          <p:nvPr/>
        </p:nvSpPr>
        <p:spPr>
          <a:xfrm>
            <a:off x="6072198" y="1571612"/>
            <a:ext cx="1388585" cy="307777"/>
          </a:xfrm>
          <a:prstGeom prst="rect">
            <a:avLst/>
          </a:prstGeom>
          <a:solidFill>
            <a:srgbClr val="336699"/>
          </a:solidFill>
        </p:spPr>
        <p:txBody>
          <a:bodyPr wrap="none" rtlCol="0">
            <a:spAutoFit/>
          </a:bodyPr>
          <a:lstStyle/>
          <a:p>
            <a:r>
              <a:rPr lang="it-IT" dirty="0" smtClean="0"/>
              <a:t>Barra Ricerca</a:t>
            </a:r>
            <a:endParaRPr lang="it-IT" dirty="0"/>
          </a:p>
        </p:txBody>
      </p:sp>
      <p:sp>
        <p:nvSpPr>
          <p:cNvPr id="15" name="Freccia a destra 14"/>
          <p:cNvSpPr/>
          <p:nvPr/>
        </p:nvSpPr>
        <p:spPr>
          <a:xfrm rot="10800000">
            <a:off x="5357818" y="1643050"/>
            <a:ext cx="654806" cy="2810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p:cNvSpPr/>
          <p:nvPr/>
        </p:nvSpPr>
        <p:spPr>
          <a:xfrm>
            <a:off x="5286380" y="1000108"/>
            <a:ext cx="451953" cy="247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arrotondato 16"/>
          <p:cNvSpPr/>
          <p:nvPr/>
        </p:nvSpPr>
        <p:spPr>
          <a:xfrm>
            <a:off x="357158" y="6500834"/>
            <a:ext cx="2643206" cy="357166"/>
          </a:xfrm>
          <a:prstGeom prst="round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4071934" y="6448111"/>
            <a:ext cx="2576603" cy="307777"/>
          </a:xfrm>
          <a:prstGeom prst="rect">
            <a:avLst/>
          </a:prstGeom>
          <a:solidFill>
            <a:srgbClr val="FF9933"/>
          </a:solidFill>
        </p:spPr>
        <p:txBody>
          <a:bodyPr wrap="none" rtlCol="0">
            <a:spAutoFit/>
          </a:bodyPr>
          <a:lstStyle/>
          <a:p>
            <a:r>
              <a:rPr lang="it-IT" dirty="0" smtClean="0"/>
              <a:t>FAQ, Contatti, OPAC </a:t>
            </a:r>
            <a:r>
              <a:rPr lang="it-IT" dirty="0" err="1" smtClean="0"/>
              <a:t>Aleph</a:t>
            </a:r>
            <a:endParaRPr lang="it-IT" dirty="0"/>
          </a:p>
        </p:txBody>
      </p:sp>
      <p:sp>
        <p:nvSpPr>
          <p:cNvPr id="19" name="Freccia a destra 18"/>
          <p:cNvSpPr/>
          <p:nvPr/>
        </p:nvSpPr>
        <p:spPr>
          <a:xfrm rot="10800000">
            <a:off x="3214678" y="6517328"/>
            <a:ext cx="478400" cy="340672"/>
          </a:xfrm>
          <a:prstGeom prst="right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2643174" y="1285860"/>
            <a:ext cx="1338893" cy="307777"/>
          </a:xfrm>
          <a:prstGeom prst="rect">
            <a:avLst/>
          </a:prstGeom>
          <a:solidFill>
            <a:srgbClr val="336699"/>
          </a:solidFill>
        </p:spPr>
        <p:txBody>
          <a:bodyPr wrap="none" rtlCol="0">
            <a:spAutoFit/>
          </a:bodyPr>
          <a:lstStyle/>
          <a:p>
            <a:r>
              <a:rPr lang="it-IT" dirty="0" smtClean="0"/>
              <a:t>Barra  Azioni</a:t>
            </a:r>
            <a:endParaRPr lang="it-IT" dirty="0"/>
          </a:p>
        </p:txBody>
      </p:sp>
      <p:sp>
        <p:nvSpPr>
          <p:cNvPr id="21" name="Freccia a destra 20"/>
          <p:cNvSpPr/>
          <p:nvPr/>
        </p:nvSpPr>
        <p:spPr>
          <a:xfrm>
            <a:off x="4000496" y="1285860"/>
            <a:ext cx="451953" cy="247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p:nvPr/>
        </p:nvPicPr>
        <p:blipFill>
          <a:blip r:embed="rId2" cstate="print"/>
          <a:srcRect l="20669" t="23622" b="14173"/>
          <a:stretch>
            <a:fillRect/>
          </a:stretch>
        </p:blipFill>
        <p:spPr bwMode="auto">
          <a:xfrm>
            <a:off x="500034" y="2239674"/>
            <a:ext cx="8215369" cy="4046845"/>
          </a:xfrm>
          <a:prstGeom prst="rect">
            <a:avLst/>
          </a:prstGeom>
          <a:noFill/>
          <a:ln w="9525">
            <a:noFill/>
            <a:miter lim="800000"/>
            <a:headEnd/>
            <a:tailEnd/>
          </a:ln>
        </p:spPr>
      </p:pic>
      <p:sp>
        <p:nvSpPr>
          <p:cNvPr id="2" name="Titolo 1"/>
          <p:cNvSpPr>
            <a:spLocks noGrp="1"/>
          </p:cNvSpPr>
          <p:nvPr>
            <p:ph type="title"/>
          </p:nvPr>
        </p:nvSpPr>
        <p:spPr>
          <a:xfrm>
            <a:off x="571472" y="0"/>
            <a:ext cx="8229600" cy="928670"/>
          </a:xfrm>
        </p:spPr>
        <p:txBody>
          <a:bodyPr/>
          <a:lstStyle/>
          <a:p>
            <a:r>
              <a:rPr lang="it-IT" sz="3600" dirty="0" smtClean="0"/>
              <a:t/>
            </a:r>
            <a:br>
              <a:rPr lang="it-IT" sz="3600" dirty="0" smtClean="0"/>
            </a:br>
            <a:r>
              <a:rPr lang="it-IT" sz="3600" dirty="0" smtClean="0"/>
              <a:t>6. Benefit</a:t>
            </a:r>
            <a:r>
              <a:rPr lang="it-IT" dirty="0" smtClean="0"/>
              <a:t/>
            </a:r>
            <a:br>
              <a:rPr lang="it-IT" dirty="0" smtClean="0"/>
            </a:br>
            <a:endParaRPr lang="it-IT" dirty="0"/>
          </a:p>
        </p:txBody>
      </p:sp>
      <p:sp>
        <p:nvSpPr>
          <p:cNvPr id="3" name="Segnaposto contenuto 2"/>
          <p:cNvSpPr>
            <a:spLocks noGrp="1"/>
          </p:cNvSpPr>
          <p:nvPr>
            <p:ph idx="1"/>
          </p:nvPr>
        </p:nvSpPr>
        <p:spPr>
          <a:xfrm>
            <a:off x="457200" y="857232"/>
            <a:ext cx="8229600" cy="5715040"/>
          </a:xfrm>
          <a:ln>
            <a:solidFill>
              <a:srgbClr val="FF9933"/>
            </a:solidFill>
          </a:ln>
        </p:spPr>
        <p:txBody>
          <a:bodyPr>
            <a:normAutofit/>
          </a:bodyPr>
          <a:lstStyle/>
          <a:p>
            <a:r>
              <a:rPr lang="it-IT" sz="2200" b="1" dirty="0" smtClean="0"/>
              <a:t>Cliccando sulla freccia a Fianco di Azioni </a:t>
            </a:r>
            <a:r>
              <a:rPr lang="it-IT" sz="2200" dirty="0" smtClean="0"/>
              <a:t>si può aggiungere il record allo Scaffale elettronico, inviarlo per e-mail o stamparlo, visualizzare il link permanente, esportarlo come citazione secondo vari stili, o anche esportarlo in </a:t>
            </a:r>
            <a:r>
              <a:rPr lang="it-IT" sz="2200" dirty="0" err="1" smtClean="0"/>
              <a:t>Endnote</a:t>
            </a:r>
            <a:r>
              <a:rPr lang="it-IT" sz="2200" dirty="0" smtClean="0"/>
              <a:t>, </a:t>
            </a:r>
            <a:r>
              <a:rPr lang="it-IT" sz="2200" dirty="0" err="1" smtClean="0"/>
              <a:t>Refworks</a:t>
            </a:r>
            <a:r>
              <a:rPr lang="it-IT" sz="2200" dirty="0" smtClean="0"/>
              <a:t> o </a:t>
            </a:r>
            <a:r>
              <a:rPr lang="it-IT" sz="2200" dirty="0" err="1" smtClean="0"/>
              <a:t>Delicious</a:t>
            </a:r>
            <a:endParaRPr lang="it-IT" sz="2200" dirty="0" smtClean="0"/>
          </a:p>
          <a:p>
            <a:endParaRPr lang="it-IT" dirty="0" smtClean="0"/>
          </a:p>
          <a:p>
            <a:endParaRPr lang="it-IT" dirty="0" smtClean="0"/>
          </a:p>
          <a:p>
            <a:endParaRPr lang="it-IT" dirty="0" smtClean="0"/>
          </a:p>
          <a:p>
            <a:endParaRPr lang="it-IT" dirty="0"/>
          </a:p>
        </p:txBody>
      </p:sp>
      <p:sp>
        <p:nvSpPr>
          <p:cNvPr id="4" name="Segnaposto data 3"/>
          <p:cNvSpPr>
            <a:spLocks noGrp="1"/>
          </p:cNvSpPr>
          <p:nvPr>
            <p:ph type="dt" sz="half" idx="10"/>
          </p:nvPr>
        </p:nvSpPr>
        <p:spPr/>
        <p:txBody>
          <a:bodyPr/>
          <a:lstStyle/>
          <a:p>
            <a:r>
              <a:rPr lang="it-IT" dirty="0"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40</a:t>
            </a:fld>
            <a:endParaRPr lang="it-IT"/>
          </a:p>
        </p:txBody>
      </p:sp>
      <p:sp>
        <p:nvSpPr>
          <p:cNvPr id="9" name="Rettangolo arrotondato 8"/>
          <p:cNvSpPr/>
          <p:nvPr/>
        </p:nvSpPr>
        <p:spPr>
          <a:xfrm>
            <a:off x="5929322" y="3500438"/>
            <a:ext cx="1571636" cy="2500330"/>
          </a:xfrm>
          <a:prstGeom prst="round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6. Benefit</a:t>
            </a:r>
            <a:br>
              <a:rPr lang="it-IT" dirty="0" smtClean="0"/>
            </a:br>
            <a:endParaRPr lang="it-IT" dirty="0"/>
          </a:p>
        </p:txBody>
      </p:sp>
      <p:sp>
        <p:nvSpPr>
          <p:cNvPr id="3" name="Segnaposto contenuto 2"/>
          <p:cNvSpPr>
            <a:spLocks noGrp="1"/>
          </p:cNvSpPr>
          <p:nvPr>
            <p:ph idx="1"/>
          </p:nvPr>
        </p:nvSpPr>
        <p:spPr/>
        <p:txBody>
          <a:bodyPr/>
          <a:lstStyle/>
          <a:p>
            <a:r>
              <a:rPr lang="it-IT" dirty="0" smtClean="0"/>
              <a:t>Per </a:t>
            </a:r>
            <a:r>
              <a:rPr lang="it-IT" b="1" dirty="0" smtClean="0"/>
              <a:t>esempio, per inviare un riferimento a </a:t>
            </a:r>
            <a:r>
              <a:rPr lang="it-IT" b="1" dirty="0" err="1" smtClean="0"/>
              <a:t>Refworks</a:t>
            </a:r>
            <a:r>
              <a:rPr lang="it-IT" b="1" dirty="0" smtClean="0"/>
              <a:t> </a:t>
            </a:r>
            <a:r>
              <a:rPr lang="it-IT" dirty="0" smtClean="0"/>
              <a:t>bisogna:</a:t>
            </a:r>
          </a:p>
          <a:p>
            <a:r>
              <a:rPr lang="it-IT" dirty="0" smtClean="0"/>
              <a:t>Autenticarsi in Uno per tutti</a:t>
            </a:r>
          </a:p>
          <a:p>
            <a:r>
              <a:rPr lang="it-IT" dirty="0" smtClean="0"/>
              <a:t>Avere un account </a:t>
            </a:r>
            <a:r>
              <a:rPr lang="it-IT" dirty="0" err="1" smtClean="0"/>
              <a:t>Refworks</a:t>
            </a:r>
            <a:endParaRPr lang="it-IT" dirty="0" smtClean="0"/>
          </a:p>
          <a:p>
            <a:r>
              <a:rPr lang="it-IT" dirty="0" smtClean="0"/>
              <a:t>Selezionare Azioni-&gt;</a:t>
            </a:r>
            <a:r>
              <a:rPr lang="it-IT" dirty="0" err="1" smtClean="0"/>
              <a:t>Refworks</a:t>
            </a:r>
            <a:r>
              <a:rPr lang="it-IT" dirty="0" smtClean="0"/>
              <a:t> (</a:t>
            </a:r>
            <a:r>
              <a:rPr lang="it-IT" dirty="0" err="1" smtClean="0"/>
              <a:t>Refworks</a:t>
            </a:r>
            <a:r>
              <a:rPr lang="it-IT" dirty="0" smtClean="0"/>
              <a:t> chiederà di inserire le proprie credenziali)</a:t>
            </a:r>
          </a:p>
          <a:p>
            <a:r>
              <a:rPr lang="it-IT" dirty="0" smtClean="0"/>
              <a:t>Il record di Uno per tutti verrà inviato automaticamente al proprio spazio personale in </a:t>
            </a:r>
            <a:r>
              <a:rPr lang="it-IT" dirty="0" err="1" smtClean="0"/>
              <a:t>Refworks</a:t>
            </a:r>
            <a:r>
              <a:rPr lang="it-IT" dirty="0" smtClean="0"/>
              <a:t> </a:t>
            </a:r>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41</a:t>
            </a:fld>
            <a:endParaRPr lang="it-IT"/>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6. Benefit</a:t>
            </a:r>
            <a:br>
              <a:rPr lang="it-IT" dirty="0" smtClean="0"/>
            </a:br>
            <a:endParaRPr lang="it-IT" dirty="0"/>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42</a:t>
            </a:fld>
            <a:endParaRPr lang="it-IT"/>
          </a:p>
        </p:txBody>
      </p:sp>
      <p:pic>
        <p:nvPicPr>
          <p:cNvPr id="8194" name="Picture 2"/>
          <p:cNvPicPr>
            <a:picLocks noChangeAspect="1" noChangeArrowheads="1"/>
          </p:cNvPicPr>
          <p:nvPr/>
        </p:nvPicPr>
        <p:blipFill>
          <a:blip r:embed="rId2" cstate="print"/>
          <a:srcRect/>
          <a:stretch>
            <a:fillRect/>
          </a:stretch>
        </p:blipFill>
        <p:spPr bwMode="auto">
          <a:xfrm>
            <a:off x="395535" y="1124744"/>
            <a:ext cx="8635019" cy="5071964"/>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
            </a:r>
            <a:br>
              <a:rPr lang="it-IT" sz="3600" dirty="0" smtClean="0"/>
            </a:br>
            <a:r>
              <a:rPr lang="it-IT" sz="3600" dirty="0" smtClean="0"/>
              <a:t>4.Visualizzazione  breve dei risultati </a:t>
            </a:r>
            <a:br>
              <a:rPr lang="it-IT" sz="3600" dirty="0" smtClean="0"/>
            </a:br>
            <a:r>
              <a:rPr lang="it-IT" sz="3600" dirty="0" smtClean="0"/>
              <a:t>e azioni possibili </a:t>
            </a:r>
            <a:r>
              <a:rPr lang="it-IT" dirty="0" smtClean="0"/>
              <a:t/>
            </a:r>
            <a:br>
              <a:rPr lang="it-IT" dirty="0" smtClean="0"/>
            </a:br>
            <a:endParaRPr lang="it-IT" dirty="0"/>
          </a:p>
        </p:txBody>
      </p:sp>
      <p:sp>
        <p:nvSpPr>
          <p:cNvPr id="3" name="Segnaposto contenuto 2"/>
          <p:cNvSpPr>
            <a:spLocks noGrp="1"/>
          </p:cNvSpPr>
          <p:nvPr>
            <p:ph idx="1"/>
          </p:nvPr>
        </p:nvSpPr>
        <p:spPr/>
        <p:txBody>
          <a:bodyPr>
            <a:normAutofit/>
          </a:bodyPr>
          <a:lstStyle/>
          <a:p>
            <a:pPr>
              <a:buNone/>
            </a:pPr>
            <a:endParaRPr lang="it-IT" dirty="0" smtClean="0"/>
          </a:p>
          <a:p>
            <a:pPr>
              <a:buNone/>
            </a:pPr>
            <a:endParaRPr lang="it-IT" dirty="0" smtClean="0"/>
          </a:p>
          <a:p>
            <a:pPr lvl="1"/>
            <a:endParaRPr lang="it-IT" dirty="0"/>
          </a:p>
          <a:p>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43</a:t>
            </a:fld>
            <a:endParaRPr lang="it-IT"/>
          </a:p>
        </p:txBody>
      </p:sp>
      <p:pic>
        <p:nvPicPr>
          <p:cNvPr id="4099" name="Picture 3"/>
          <p:cNvPicPr>
            <a:picLocks noChangeAspect="1" noChangeArrowheads="1"/>
          </p:cNvPicPr>
          <p:nvPr/>
        </p:nvPicPr>
        <p:blipFill>
          <a:blip r:embed="rId2" cstate="print"/>
          <a:srcRect b="24290"/>
          <a:stretch>
            <a:fillRect/>
          </a:stretch>
        </p:blipFill>
        <p:spPr bwMode="auto">
          <a:xfrm>
            <a:off x="0" y="0"/>
            <a:ext cx="8929718" cy="6858000"/>
          </a:xfrm>
          <a:prstGeom prst="rect">
            <a:avLst/>
          </a:prstGeom>
          <a:noFill/>
          <a:ln w="9525">
            <a:noFill/>
            <a:miter lim="800000"/>
            <a:headEnd/>
            <a:tailEnd/>
          </a:ln>
          <a:effectLst/>
        </p:spPr>
      </p:pic>
      <p:sp>
        <p:nvSpPr>
          <p:cNvPr id="8" name="Rettangolo arrotondato 7"/>
          <p:cNvSpPr/>
          <p:nvPr/>
        </p:nvSpPr>
        <p:spPr>
          <a:xfrm>
            <a:off x="1357290" y="3571876"/>
            <a:ext cx="5143536" cy="1214446"/>
          </a:xfrm>
          <a:prstGeom prst="round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6286512" y="1000108"/>
            <a:ext cx="2460930" cy="954107"/>
          </a:xfrm>
          <a:prstGeom prst="rect">
            <a:avLst/>
          </a:prstGeom>
          <a:noFill/>
        </p:spPr>
        <p:txBody>
          <a:bodyPr wrap="none" rtlCol="0">
            <a:spAutoFit/>
          </a:bodyPr>
          <a:lstStyle/>
          <a:p>
            <a:r>
              <a:rPr lang="it-IT" sz="2800" dirty="0" smtClean="0">
                <a:solidFill>
                  <a:srgbClr val="FF9933"/>
                </a:solidFill>
              </a:rPr>
              <a:t>6. Benefit.</a:t>
            </a:r>
          </a:p>
          <a:p>
            <a:r>
              <a:rPr lang="it-IT" sz="2800" dirty="0" smtClean="0">
                <a:solidFill>
                  <a:srgbClr val="FF9933"/>
                </a:solidFill>
              </a:rPr>
              <a:t>Es. </a:t>
            </a:r>
            <a:r>
              <a:rPr lang="it-IT" sz="2800" dirty="0" err="1" smtClean="0">
                <a:solidFill>
                  <a:srgbClr val="FF9933"/>
                </a:solidFill>
              </a:rPr>
              <a:t>Delicious</a:t>
            </a:r>
            <a:endParaRPr lang="it-IT" sz="2800" dirty="0">
              <a:solidFill>
                <a:srgbClr val="FF9933"/>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6. Benefit. Trova citazione</a:t>
            </a:r>
            <a:endParaRPr lang="it-IT" dirty="0"/>
          </a:p>
        </p:txBody>
      </p:sp>
      <p:sp>
        <p:nvSpPr>
          <p:cNvPr id="3" name="Segnaposto contenuto 2"/>
          <p:cNvSpPr>
            <a:spLocks noGrp="1"/>
          </p:cNvSpPr>
          <p:nvPr>
            <p:ph idx="1"/>
          </p:nvPr>
        </p:nvSpPr>
        <p:spPr/>
        <p:txBody>
          <a:bodyPr>
            <a:normAutofit lnSpcReduction="10000"/>
          </a:bodyPr>
          <a:lstStyle/>
          <a:p>
            <a:r>
              <a:rPr lang="it-IT" dirty="0" smtClean="0"/>
              <a:t>Lo strumento Trova citazione si trova nel menu e permette di recuperare una risorsa online e accedere al full-text a partire dalla citazione</a:t>
            </a:r>
          </a:p>
          <a:p>
            <a:endParaRPr lang="it-IT" dirty="0" smtClean="0"/>
          </a:p>
          <a:p>
            <a:endParaRPr lang="it-IT" dirty="0" smtClean="0"/>
          </a:p>
          <a:p>
            <a:endParaRPr lang="it-IT" dirty="0" smtClean="0"/>
          </a:p>
          <a:p>
            <a:r>
              <a:rPr lang="it-IT" dirty="0" smtClean="0"/>
              <a:t>Si consiglia di inserire quanti più dettagli possibile: p. esempio per accedere a un articolo a partire dalla citazione, inserire come criteri Titolo articolo, Titolo rivista, Anno, Volume</a:t>
            </a:r>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44</a:t>
            </a:fld>
            <a:endParaRPr lang="it-IT"/>
          </a:p>
        </p:txBody>
      </p:sp>
      <p:pic>
        <p:nvPicPr>
          <p:cNvPr id="9219" name="Picture 3"/>
          <p:cNvPicPr>
            <a:picLocks noChangeAspect="1" noChangeArrowheads="1"/>
          </p:cNvPicPr>
          <p:nvPr/>
        </p:nvPicPr>
        <p:blipFill>
          <a:blip r:embed="rId2" cstate="print"/>
          <a:srcRect/>
          <a:stretch>
            <a:fillRect/>
          </a:stretch>
        </p:blipFill>
        <p:spPr bwMode="auto">
          <a:xfrm>
            <a:off x="971600" y="3284984"/>
            <a:ext cx="5791200" cy="104775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6. Benefit. Trova citazione</a:t>
            </a:r>
            <a:endParaRPr lang="it-IT" dirty="0"/>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45</a:t>
            </a:fld>
            <a:endParaRPr lang="it-IT"/>
          </a:p>
        </p:txBody>
      </p:sp>
      <p:pic>
        <p:nvPicPr>
          <p:cNvPr id="10242" name="Picture 2"/>
          <p:cNvPicPr>
            <a:picLocks noChangeAspect="1" noChangeArrowheads="1"/>
          </p:cNvPicPr>
          <p:nvPr/>
        </p:nvPicPr>
        <p:blipFill>
          <a:blip r:embed="rId2" cstate="print"/>
          <a:srcRect/>
          <a:stretch>
            <a:fillRect/>
          </a:stretch>
        </p:blipFill>
        <p:spPr bwMode="auto">
          <a:xfrm>
            <a:off x="395536" y="1484784"/>
            <a:ext cx="6457950" cy="3962400"/>
          </a:xfrm>
          <a:prstGeom prst="rect">
            <a:avLst/>
          </a:prstGeom>
          <a:noFill/>
          <a:ln w="9525">
            <a:solidFill>
              <a:srgbClr val="FF9933"/>
            </a:solid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2295525" y="3543300"/>
            <a:ext cx="6848475" cy="3314700"/>
          </a:xfrm>
          <a:prstGeom prst="rect">
            <a:avLst/>
          </a:prstGeom>
          <a:noFill/>
          <a:ln w="9525">
            <a:solidFill>
              <a:srgbClr val="336699"/>
            </a:solidFill>
            <a:miter lim="800000"/>
            <a:headEnd/>
            <a:tailEnd/>
          </a:ln>
        </p:spPr>
      </p:pic>
      <p:sp>
        <p:nvSpPr>
          <p:cNvPr id="9" name="CasellaDiTesto 8"/>
          <p:cNvSpPr txBox="1"/>
          <p:nvPr/>
        </p:nvSpPr>
        <p:spPr>
          <a:xfrm>
            <a:off x="6660232" y="1628800"/>
            <a:ext cx="1944216" cy="1169551"/>
          </a:xfrm>
          <a:prstGeom prst="rect">
            <a:avLst/>
          </a:prstGeom>
          <a:solidFill>
            <a:srgbClr val="336699"/>
          </a:solidFill>
        </p:spPr>
        <p:txBody>
          <a:bodyPr wrap="square" rtlCol="0">
            <a:spAutoFit/>
          </a:bodyPr>
          <a:lstStyle/>
          <a:p>
            <a:r>
              <a:rPr lang="it-IT" dirty="0" smtClean="0"/>
              <a:t>Si apre il menu dei servizi SFX, che permetterà di accedere al full-text, se disponibile</a:t>
            </a:r>
            <a:endParaRPr lang="it-IT"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txBody>
          <a:bodyPr/>
          <a:lstStyle/>
          <a:p>
            <a:r>
              <a:rPr lang="it-IT" dirty="0" smtClean="0"/>
              <a:t>7. Ricerca avanzata e Ricerca per scorrimento</a:t>
            </a:r>
            <a:endParaRPr lang="it-IT" dirty="0"/>
          </a:p>
        </p:txBody>
      </p:sp>
      <p:sp>
        <p:nvSpPr>
          <p:cNvPr id="3" name="Segnaposto contenuto 2"/>
          <p:cNvSpPr>
            <a:spLocks noGrp="1"/>
          </p:cNvSpPr>
          <p:nvPr>
            <p:ph idx="1"/>
          </p:nvPr>
        </p:nvSpPr>
        <p:spPr>
          <a:xfrm>
            <a:off x="457200" y="1357298"/>
            <a:ext cx="8229600" cy="4768865"/>
          </a:xfrm>
        </p:spPr>
        <p:txBody>
          <a:bodyPr>
            <a:normAutofit fontScale="77500" lnSpcReduction="20000"/>
          </a:bodyPr>
          <a:lstStyle/>
          <a:p>
            <a:r>
              <a:rPr lang="it-IT" b="1" dirty="0" smtClean="0"/>
              <a:t>La ricerca avanzata permette di effettuare ricerche mirate e combinate per (parole del) Titolo, Autore, Soggetto</a:t>
            </a:r>
          </a:p>
          <a:p>
            <a:r>
              <a:rPr lang="it-IT" dirty="0" smtClean="0"/>
              <a:t>E’ possibile utilizzare gli operatori booleani AND, OR, NOT</a:t>
            </a:r>
          </a:p>
          <a:p>
            <a:r>
              <a:rPr lang="it-IT" dirty="0" smtClean="0"/>
              <a:t>E indicare se la stringa cercata è contenuta/è una frase esatta/inizia con</a:t>
            </a:r>
          </a:p>
          <a:p>
            <a:r>
              <a:rPr lang="it-IT" dirty="0" smtClean="0"/>
              <a:t>NB: l’opzione “Inizia con” è applicabile solo ai titoli e ai soggetti. Per gli autori si consiglia di usare l’opzione “Contiene”</a:t>
            </a:r>
          </a:p>
          <a:p>
            <a:endParaRPr lang="it-IT" dirty="0" smtClean="0"/>
          </a:p>
          <a:p>
            <a:r>
              <a:rPr lang="it-IT" dirty="0" smtClean="0"/>
              <a:t>E’ possibile anche applicare preventivamente filtri per data di pubblicazione (ultimo anno, 2, 5, 10 anni)</a:t>
            </a:r>
          </a:p>
          <a:p>
            <a:r>
              <a:rPr lang="it-IT" dirty="0" smtClean="0"/>
              <a:t>Tipo di materiale</a:t>
            </a:r>
          </a:p>
          <a:p>
            <a:r>
              <a:rPr lang="it-IT" dirty="0" smtClean="0"/>
              <a:t>Lingua</a:t>
            </a:r>
          </a:p>
          <a:p>
            <a:r>
              <a:rPr lang="it-IT" dirty="0" smtClean="0"/>
              <a:t>Base su cui si esegue la ricerca (solo catalogo, </a:t>
            </a:r>
            <a:r>
              <a:rPr lang="it-IT" dirty="0" err="1" smtClean="0"/>
              <a:t>catalogo+risorse</a:t>
            </a:r>
            <a:r>
              <a:rPr lang="it-IT" dirty="0" smtClean="0"/>
              <a:t> online)</a:t>
            </a:r>
          </a:p>
        </p:txBody>
      </p:sp>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7" name="Segnaposto numero diapositiva 6"/>
          <p:cNvSpPr>
            <a:spLocks noGrp="1"/>
          </p:cNvSpPr>
          <p:nvPr>
            <p:ph type="sldNum" sz="quarter" idx="12"/>
          </p:nvPr>
        </p:nvSpPr>
        <p:spPr/>
        <p:txBody>
          <a:bodyPr/>
          <a:lstStyle/>
          <a:p>
            <a:fld id="{42AD9DD4-A204-4552-BBA4-DF01B985D5CF}" type="slidenum">
              <a:rPr lang="it-IT" smtClean="0"/>
              <a:pPr/>
              <a:t>46</a:t>
            </a:fld>
            <a:endParaRPr lang="it-I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txBody>
          <a:bodyPr/>
          <a:lstStyle/>
          <a:p>
            <a:r>
              <a:rPr lang="it-IT" dirty="0" smtClean="0"/>
              <a:t>7. Ricerca avanzata e Ricerca per scorrimento</a:t>
            </a:r>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7" name="Segnaposto numero diapositiva 6"/>
          <p:cNvSpPr>
            <a:spLocks noGrp="1"/>
          </p:cNvSpPr>
          <p:nvPr>
            <p:ph type="sldNum" sz="quarter" idx="12"/>
          </p:nvPr>
        </p:nvSpPr>
        <p:spPr/>
        <p:txBody>
          <a:bodyPr/>
          <a:lstStyle/>
          <a:p>
            <a:fld id="{42AD9DD4-A204-4552-BBA4-DF01B985D5CF}" type="slidenum">
              <a:rPr lang="it-IT" smtClean="0"/>
              <a:pPr/>
              <a:t>47</a:t>
            </a:fld>
            <a:endParaRPr lang="it-IT"/>
          </a:p>
        </p:txBody>
      </p:sp>
      <p:pic>
        <p:nvPicPr>
          <p:cNvPr id="4098" name="Picture 2"/>
          <p:cNvPicPr>
            <a:picLocks noGrp="1" noChangeAspect="1" noChangeArrowheads="1"/>
          </p:cNvPicPr>
          <p:nvPr>
            <p:ph idx="1"/>
          </p:nvPr>
        </p:nvPicPr>
        <p:blipFill>
          <a:blip r:embed="rId2" cstate="print"/>
          <a:srcRect/>
          <a:stretch>
            <a:fillRect/>
          </a:stretch>
        </p:blipFill>
        <p:spPr bwMode="auto">
          <a:xfrm>
            <a:off x="357158" y="1357312"/>
            <a:ext cx="8501122" cy="50006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txBody>
          <a:bodyPr/>
          <a:lstStyle/>
          <a:p>
            <a:r>
              <a:rPr lang="it-IT" dirty="0" smtClean="0"/>
              <a:t>7. Ricerca avanzata e Ricerca per scorrimento</a:t>
            </a:r>
            <a:endParaRPr lang="it-IT" dirty="0"/>
          </a:p>
        </p:txBody>
      </p:sp>
      <p:sp>
        <p:nvSpPr>
          <p:cNvPr id="3" name="Segnaposto contenuto 2"/>
          <p:cNvSpPr>
            <a:spLocks noGrp="1"/>
          </p:cNvSpPr>
          <p:nvPr>
            <p:ph idx="1"/>
          </p:nvPr>
        </p:nvSpPr>
        <p:spPr>
          <a:xfrm>
            <a:off x="457200" y="1357298"/>
            <a:ext cx="8229600" cy="4768865"/>
          </a:xfrm>
        </p:spPr>
        <p:txBody>
          <a:bodyPr>
            <a:normAutofit fontScale="92500"/>
          </a:bodyPr>
          <a:lstStyle/>
          <a:p>
            <a:r>
              <a:rPr lang="it-IT" b="1" dirty="0" smtClean="0"/>
              <a:t>La ricerca per scorrimento è applicabile solo al catalogo </a:t>
            </a:r>
          </a:p>
          <a:p>
            <a:r>
              <a:rPr lang="it-IT" b="1" dirty="0" smtClean="0"/>
              <a:t>Permette di scorrere elenchi di titoli, autori, soggetti</a:t>
            </a:r>
          </a:p>
          <a:p>
            <a:r>
              <a:rPr lang="it-IT" dirty="0" smtClean="0"/>
              <a:t>Tra i titoli sono compresi anche i titoli uniformi</a:t>
            </a:r>
          </a:p>
          <a:p>
            <a:endParaRPr lang="it-IT" dirty="0" smtClean="0"/>
          </a:p>
          <a:p>
            <a:r>
              <a:rPr lang="it-IT" dirty="0" err="1" smtClean="0"/>
              <a:t>NB</a:t>
            </a:r>
            <a:r>
              <a:rPr lang="it-IT" dirty="0" smtClean="0"/>
              <a:t>. In questa versione la ricerca per scorrimento non funziona a partire dalle forme di rinvio</a:t>
            </a:r>
          </a:p>
          <a:p>
            <a:r>
              <a:rPr lang="it-IT" dirty="0" smtClean="0"/>
              <a:t>NB2. In caso in GEN01 (campo 7xx) uno stesso autore si presenti talvolta accompagnato dal $3 (VID SBN)</a:t>
            </a:r>
          </a:p>
          <a:p>
            <a:r>
              <a:rPr lang="it-IT" dirty="0" smtClean="0"/>
              <a:t>L’intestazione sembra apparentemente duplicata in Uno per tutti</a:t>
            </a:r>
          </a:p>
        </p:txBody>
      </p:sp>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7" name="Segnaposto numero diapositiva 6"/>
          <p:cNvSpPr>
            <a:spLocks noGrp="1"/>
          </p:cNvSpPr>
          <p:nvPr>
            <p:ph type="sldNum" sz="quarter" idx="12"/>
          </p:nvPr>
        </p:nvSpPr>
        <p:spPr/>
        <p:txBody>
          <a:bodyPr/>
          <a:lstStyle/>
          <a:p>
            <a:fld id="{42AD9DD4-A204-4552-BBA4-DF01B985D5CF}" type="slidenum">
              <a:rPr lang="it-IT" smtClean="0"/>
              <a:pPr/>
              <a:t>48</a:t>
            </a:fld>
            <a:endParaRPr lang="it-IT"/>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txBody>
          <a:bodyPr/>
          <a:lstStyle/>
          <a:p>
            <a:r>
              <a:rPr lang="it-IT" dirty="0" smtClean="0"/>
              <a:t>7. Ricerca avanzata e Ricerca per scorrimento</a:t>
            </a:r>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7" name="Segnaposto numero diapositiva 6"/>
          <p:cNvSpPr>
            <a:spLocks noGrp="1"/>
          </p:cNvSpPr>
          <p:nvPr>
            <p:ph type="sldNum" sz="quarter" idx="12"/>
          </p:nvPr>
        </p:nvSpPr>
        <p:spPr/>
        <p:txBody>
          <a:bodyPr/>
          <a:lstStyle/>
          <a:p>
            <a:fld id="{42AD9DD4-A204-4552-BBA4-DF01B985D5CF}" type="slidenum">
              <a:rPr lang="it-IT" smtClean="0"/>
              <a:pPr/>
              <a:t>49</a:t>
            </a:fld>
            <a:endParaRPr lang="it-IT"/>
          </a:p>
        </p:txBody>
      </p:sp>
      <p:pic>
        <p:nvPicPr>
          <p:cNvPr id="5122" name="Picture 2"/>
          <p:cNvPicPr>
            <a:picLocks noGrp="1" noChangeAspect="1" noChangeArrowheads="1"/>
          </p:cNvPicPr>
          <p:nvPr>
            <p:ph idx="1"/>
          </p:nvPr>
        </p:nvPicPr>
        <p:blipFill>
          <a:blip r:embed="rId2" cstate="print"/>
          <a:srcRect t="4724" r="44291" b="33071"/>
          <a:stretch>
            <a:fillRect/>
          </a:stretch>
        </p:blipFill>
        <p:spPr bwMode="auto">
          <a:xfrm>
            <a:off x="756920" y="1582650"/>
            <a:ext cx="5433633" cy="3792017"/>
          </a:xfrm>
          <a:prstGeom prst="rect">
            <a:avLst/>
          </a:prstGeom>
          <a:noFill/>
          <a:ln w="9525">
            <a:noFill/>
            <a:miter lim="800000"/>
            <a:headEnd/>
            <a:tailEnd/>
          </a:ln>
          <a:effectLst/>
        </p:spPr>
      </p:pic>
      <p:sp>
        <p:nvSpPr>
          <p:cNvPr id="8" name="CasellaDiTesto 7"/>
          <p:cNvSpPr txBox="1"/>
          <p:nvPr/>
        </p:nvSpPr>
        <p:spPr>
          <a:xfrm>
            <a:off x="5572132" y="2857496"/>
            <a:ext cx="3245319" cy="3108543"/>
          </a:xfrm>
          <a:prstGeom prst="rect">
            <a:avLst/>
          </a:prstGeom>
          <a:solidFill>
            <a:srgbClr val="336699"/>
          </a:solidFill>
        </p:spPr>
        <p:txBody>
          <a:bodyPr wrap="square" rtlCol="0">
            <a:spAutoFit/>
          </a:bodyPr>
          <a:lstStyle/>
          <a:p>
            <a:r>
              <a:rPr lang="it-IT" dirty="0" smtClean="0"/>
              <a:t>In questo caso la prima intestazione</a:t>
            </a:r>
          </a:p>
          <a:p>
            <a:r>
              <a:rPr lang="it-IT" dirty="0" smtClean="0"/>
              <a:t>è in </a:t>
            </a:r>
            <a:r>
              <a:rPr lang="it-IT" dirty="0" err="1" smtClean="0"/>
              <a:t>Aleph</a:t>
            </a:r>
            <a:r>
              <a:rPr lang="it-IT" dirty="0" smtClean="0"/>
              <a:t> </a:t>
            </a:r>
          </a:p>
          <a:p>
            <a:r>
              <a:rPr lang="it-IT" dirty="0" smtClean="0"/>
              <a:t>700 1 </a:t>
            </a:r>
            <a:r>
              <a:rPr lang="it-IT" dirty="0" err="1" smtClean="0"/>
              <a:t>$a</a:t>
            </a:r>
            <a:r>
              <a:rPr lang="it-IT" dirty="0" smtClean="0"/>
              <a:t> Morante, </a:t>
            </a:r>
            <a:r>
              <a:rPr lang="it-IT" dirty="0" err="1" smtClean="0"/>
              <a:t>$b</a:t>
            </a:r>
            <a:r>
              <a:rPr lang="it-IT" dirty="0" smtClean="0"/>
              <a:t> Elsa</a:t>
            </a:r>
          </a:p>
          <a:p>
            <a:endParaRPr lang="it-IT" dirty="0" smtClean="0"/>
          </a:p>
          <a:p>
            <a:r>
              <a:rPr lang="it-IT" dirty="0" smtClean="0"/>
              <a:t>La seconda intestazione è</a:t>
            </a:r>
          </a:p>
          <a:p>
            <a:r>
              <a:rPr lang="it-IT" dirty="0" smtClean="0"/>
              <a:t>700 1 </a:t>
            </a:r>
            <a:r>
              <a:rPr lang="it-IT" dirty="0" err="1" smtClean="0"/>
              <a:t>$a</a:t>
            </a:r>
            <a:r>
              <a:rPr lang="it-IT" dirty="0" smtClean="0"/>
              <a:t> Morante, </a:t>
            </a:r>
            <a:r>
              <a:rPr lang="it-IT" dirty="0" err="1" smtClean="0"/>
              <a:t>$b</a:t>
            </a:r>
            <a:r>
              <a:rPr lang="it-IT" dirty="0" smtClean="0"/>
              <a:t> Elsa </a:t>
            </a:r>
            <a:r>
              <a:rPr lang="it-IT" dirty="0" err="1" smtClean="0"/>
              <a:t>$f</a:t>
            </a:r>
            <a:r>
              <a:rPr lang="it-IT" dirty="0" smtClean="0"/>
              <a:t> &lt;1912-1985&gt;</a:t>
            </a:r>
          </a:p>
          <a:p>
            <a:endParaRPr lang="it-IT" dirty="0" smtClean="0"/>
          </a:p>
          <a:p>
            <a:r>
              <a:rPr lang="it-IT" dirty="0" smtClean="0"/>
              <a:t>La terza corrisponde a</a:t>
            </a:r>
          </a:p>
          <a:p>
            <a:r>
              <a:rPr lang="it-IT" dirty="0" smtClean="0"/>
              <a:t>700 1 </a:t>
            </a:r>
            <a:r>
              <a:rPr lang="it-IT" dirty="0" err="1" smtClean="0"/>
              <a:t>$a</a:t>
            </a:r>
            <a:r>
              <a:rPr lang="it-IT" dirty="0" smtClean="0"/>
              <a:t> Morante, </a:t>
            </a:r>
            <a:r>
              <a:rPr lang="it-IT" dirty="0" err="1" smtClean="0"/>
              <a:t>$b</a:t>
            </a:r>
            <a:r>
              <a:rPr lang="it-IT" dirty="0" smtClean="0"/>
              <a:t> Elsa </a:t>
            </a:r>
            <a:r>
              <a:rPr lang="it-IT" dirty="0" err="1" smtClean="0"/>
              <a:t>$f</a:t>
            </a:r>
            <a:r>
              <a:rPr lang="it-IT" dirty="0" smtClean="0"/>
              <a:t> &lt;1912-1985&gt; </a:t>
            </a:r>
          </a:p>
          <a:p>
            <a:r>
              <a:rPr lang="it-IT" dirty="0" smtClean="0"/>
              <a:t>$3 CFIV021875 $9 CFIV02187520050606171236.0</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3.La ricerca in UNO per tutti</a:t>
            </a:r>
            <a:endParaRPr lang="it-IT" dirty="0"/>
          </a:p>
        </p:txBody>
      </p:sp>
      <p:sp>
        <p:nvSpPr>
          <p:cNvPr id="3" name="Segnaposto contenuto 2"/>
          <p:cNvSpPr>
            <a:spLocks noGrp="1"/>
          </p:cNvSpPr>
          <p:nvPr>
            <p:ph idx="1"/>
          </p:nvPr>
        </p:nvSpPr>
        <p:spPr>
          <a:xfrm>
            <a:off x="457200" y="1600200"/>
            <a:ext cx="8229600" cy="4853136"/>
          </a:xfrm>
        </p:spPr>
        <p:txBody>
          <a:bodyPr>
            <a:normAutofit fontScale="70000" lnSpcReduction="20000"/>
          </a:bodyPr>
          <a:lstStyle/>
          <a:p>
            <a:pPr>
              <a:buNone/>
            </a:pPr>
            <a:r>
              <a:rPr lang="it-IT" b="1" dirty="0" smtClean="0"/>
              <a:t>La casella di ricerca centrale permette di ricercare</a:t>
            </a:r>
            <a:r>
              <a:rPr lang="it-IT" dirty="0" smtClean="0"/>
              <a:t>:</a:t>
            </a:r>
          </a:p>
          <a:p>
            <a:r>
              <a:rPr lang="it-IT" b="1" dirty="0" smtClean="0">
                <a:solidFill>
                  <a:srgbClr val="FF9933"/>
                </a:solidFill>
              </a:rPr>
              <a:t>Catalogo </a:t>
            </a:r>
            <a:r>
              <a:rPr lang="it-IT" b="1" dirty="0" err="1" smtClean="0">
                <a:solidFill>
                  <a:srgbClr val="FF9933"/>
                </a:solidFill>
              </a:rPr>
              <a:t>unificato+risorse</a:t>
            </a:r>
            <a:r>
              <a:rPr lang="it-IT" b="1" dirty="0" smtClean="0">
                <a:solidFill>
                  <a:srgbClr val="FF9933"/>
                </a:solidFill>
              </a:rPr>
              <a:t> online</a:t>
            </a:r>
          </a:p>
          <a:p>
            <a:r>
              <a:rPr lang="it-IT" b="1" dirty="0" smtClean="0">
                <a:solidFill>
                  <a:srgbClr val="FF9933"/>
                </a:solidFill>
              </a:rPr>
              <a:t>Solo il catalogo</a:t>
            </a:r>
          </a:p>
          <a:p>
            <a:r>
              <a:rPr lang="it-IT" b="1" dirty="0" smtClean="0">
                <a:solidFill>
                  <a:srgbClr val="FF9933"/>
                </a:solidFill>
              </a:rPr>
              <a:t>Uno dei raggruppamenti per area disciplinare</a:t>
            </a:r>
            <a:r>
              <a:rPr lang="it-IT" dirty="0" smtClean="0"/>
              <a:t>:</a:t>
            </a:r>
          </a:p>
          <a:p>
            <a:pPr lvl="1"/>
            <a:r>
              <a:rPr lang="it-IT" dirty="0" smtClean="0"/>
              <a:t>Scienze umanistiche</a:t>
            </a:r>
          </a:p>
          <a:p>
            <a:pPr lvl="1"/>
            <a:r>
              <a:rPr lang="it-IT" dirty="0" smtClean="0"/>
              <a:t>Scienze sociali</a:t>
            </a:r>
          </a:p>
          <a:p>
            <a:pPr lvl="1"/>
            <a:r>
              <a:rPr lang="it-IT" dirty="0" smtClean="0"/>
              <a:t>Scienze MFN</a:t>
            </a:r>
          </a:p>
          <a:p>
            <a:pPr lvl="1"/>
            <a:r>
              <a:rPr lang="it-IT" dirty="0" smtClean="0"/>
              <a:t>Scienze mediche e farmaceutiche</a:t>
            </a:r>
          </a:p>
          <a:p>
            <a:pPr lvl="1"/>
            <a:r>
              <a:rPr lang="it-IT" dirty="0" smtClean="0"/>
              <a:t>Architettura e Ingegneria</a:t>
            </a:r>
          </a:p>
          <a:p>
            <a:endParaRPr lang="it-IT" dirty="0" smtClean="0"/>
          </a:p>
          <a:p>
            <a:pPr>
              <a:buNone/>
            </a:pPr>
            <a:r>
              <a:rPr lang="it-IT" dirty="0" smtClean="0"/>
              <a:t>Immettendo nella casella di ricerca le prime lettere della prima parola</a:t>
            </a:r>
          </a:p>
          <a:p>
            <a:pPr>
              <a:buNone/>
            </a:pPr>
            <a:r>
              <a:rPr lang="it-IT" dirty="0" smtClean="0"/>
              <a:t>La funzione di </a:t>
            </a:r>
            <a:r>
              <a:rPr lang="it-IT" b="1" dirty="0" err="1" smtClean="0"/>
              <a:t>autocompletamento</a:t>
            </a:r>
            <a:r>
              <a:rPr lang="it-IT" b="1" dirty="0" smtClean="0"/>
              <a:t> </a:t>
            </a:r>
            <a:r>
              <a:rPr lang="it-IT" dirty="0" smtClean="0"/>
              <a:t>suggerisce possibili stringhe</a:t>
            </a:r>
          </a:p>
          <a:p>
            <a:pPr>
              <a:buNone/>
            </a:pPr>
            <a:endParaRPr lang="it-IT" dirty="0" smtClean="0"/>
          </a:p>
          <a:p>
            <a:pPr>
              <a:buNone/>
            </a:pPr>
            <a:r>
              <a:rPr lang="it-IT" dirty="0" smtClean="0"/>
              <a:t>Di fianco alla barra di ricerca ci sono altre 2 opzioni:</a:t>
            </a:r>
          </a:p>
          <a:p>
            <a:pPr>
              <a:buNone/>
            </a:pPr>
            <a:r>
              <a:rPr lang="it-IT" dirty="0" smtClean="0"/>
              <a:t> </a:t>
            </a:r>
            <a:r>
              <a:rPr lang="it-IT" b="1" dirty="0" smtClean="0"/>
              <a:t>ricerca avanzata e ricerca per scorrimento</a:t>
            </a:r>
          </a:p>
          <a:p>
            <a:pPr>
              <a:buNone/>
            </a:pPr>
            <a:r>
              <a:rPr lang="it-IT" dirty="0" smtClean="0"/>
              <a:t> NB: la ricerca per scorrimento interroga solo il catalogo</a:t>
            </a:r>
          </a:p>
          <a:p>
            <a:pPr lvl="1"/>
            <a:endParaRPr lang="it-IT" dirty="0" smtClean="0"/>
          </a:p>
          <a:p>
            <a:pPr lvl="2"/>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5</a:t>
            </a:fld>
            <a:endParaRPr lang="it-I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txBody>
          <a:bodyPr/>
          <a:lstStyle/>
          <a:p>
            <a:r>
              <a:rPr lang="it-IT" dirty="0" smtClean="0"/>
              <a:t>8. Cosa può fare un utente autenticato</a:t>
            </a:r>
            <a:endParaRPr lang="it-IT" dirty="0"/>
          </a:p>
        </p:txBody>
      </p:sp>
      <p:sp>
        <p:nvSpPr>
          <p:cNvPr id="3" name="Segnaposto contenuto 2"/>
          <p:cNvSpPr>
            <a:spLocks noGrp="1"/>
          </p:cNvSpPr>
          <p:nvPr>
            <p:ph idx="1"/>
          </p:nvPr>
        </p:nvSpPr>
        <p:spPr>
          <a:xfrm>
            <a:off x="457200" y="1357298"/>
            <a:ext cx="8229600" cy="4768865"/>
          </a:xfrm>
        </p:spPr>
        <p:txBody>
          <a:bodyPr>
            <a:normAutofit fontScale="92500" lnSpcReduction="20000"/>
          </a:bodyPr>
          <a:lstStyle/>
          <a:p>
            <a:r>
              <a:rPr lang="it-IT" dirty="0" smtClean="0"/>
              <a:t>L’utente autenticato può:</a:t>
            </a:r>
          </a:p>
          <a:p>
            <a:r>
              <a:rPr lang="it-IT" b="1" dirty="0" smtClean="0"/>
              <a:t>Prenotare una copia/Eliminare una prenotazione</a:t>
            </a:r>
          </a:p>
          <a:p>
            <a:r>
              <a:rPr lang="it-IT" b="1" dirty="0" smtClean="0"/>
              <a:t>Rinnovare un prestito</a:t>
            </a:r>
          </a:p>
          <a:p>
            <a:r>
              <a:rPr lang="it-IT" b="1" dirty="0" smtClean="0"/>
              <a:t>Visualizzare</a:t>
            </a:r>
            <a:r>
              <a:rPr lang="it-IT" dirty="0" smtClean="0"/>
              <a:t> i propri prestiti e prenotazioni correnti, lo storico dei prestiti</a:t>
            </a:r>
          </a:p>
          <a:p>
            <a:r>
              <a:rPr lang="it-IT" b="1" dirty="0" smtClean="0"/>
              <a:t>Salvare i risultati di una ricerca </a:t>
            </a:r>
            <a:r>
              <a:rPr lang="it-IT" dirty="0" smtClean="0"/>
              <a:t>in uno spazio personale permanente</a:t>
            </a:r>
          </a:p>
          <a:p>
            <a:r>
              <a:rPr lang="it-IT" b="1" dirty="0" smtClean="0"/>
              <a:t>Salvare una strategia di ricerca e porre un </a:t>
            </a:r>
            <a:r>
              <a:rPr lang="it-IT" b="1" dirty="0" err="1" smtClean="0"/>
              <a:t>alert</a:t>
            </a:r>
            <a:endParaRPr lang="it-IT" b="1" dirty="0" smtClean="0"/>
          </a:p>
          <a:p>
            <a:r>
              <a:rPr lang="it-IT" b="1" dirty="0" smtClean="0"/>
              <a:t>Cambiare le impostazioni di visualizzazione, la lingua dell’interfaccia</a:t>
            </a:r>
          </a:p>
          <a:p>
            <a:endParaRPr lang="it-IT" dirty="0" smtClean="0"/>
          </a:p>
          <a:p>
            <a:r>
              <a:rPr lang="it-IT" dirty="0" smtClean="0"/>
              <a:t>NB: per accedere utilizzare le credenziali </a:t>
            </a:r>
            <a:r>
              <a:rPr lang="it-IT" dirty="0" err="1" smtClean="0"/>
              <a:t>Aleph</a:t>
            </a:r>
            <a:endParaRPr lang="it-IT" dirty="0" smtClean="0"/>
          </a:p>
          <a:p>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7" name="Segnaposto numero diapositiva 6"/>
          <p:cNvSpPr>
            <a:spLocks noGrp="1"/>
          </p:cNvSpPr>
          <p:nvPr>
            <p:ph type="sldNum" sz="quarter" idx="12"/>
          </p:nvPr>
        </p:nvSpPr>
        <p:spPr/>
        <p:txBody>
          <a:bodyPr/>
          <a:lstStyle/>
          <a:p>
            <a:fld id="{42AD9DD4-A204-4552-BBA4-DF01B985D5CF}" type="slidenum">
              <a:rPr lang="it-IT" smtClean="0"/>
              <a:pPr/>
              <a:t>50</a:t>
            </a:fld>
            <a:endParaRPr lang="it-IT"/>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8. Cosa può fare un utente autenticato</a:t>
            </a:r>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51</a:t>
            </a:fld>
            <a:endParaRPr lang="it-IT"/>
          </a:p>
        </p:txBody>
      </p:sp>
      <p:pic>
        <p:nvPicPr>
          <p:cNvPr id="11266" name="Picture 2"/>
          <p:cNvPicPr>
            <a:picLocks noGrp="1" noChangeAspect="1" noChangeArrowheads="1"/>
          </p:cNvPicPr>
          <p:nvPr>
            <p:ph idx="1"/>
          </p:nvPr>
        </p:nvPicPr>
        <p:blipFill>
          <a:blip r:embed="rId2" cstate="print"/>
          <a:srcRect/>
          <a:stretch>
            <a:fillRect/>
          </a:stretch>
        </p:blipFill>
        <p:spPr bwMode="auto">
          <a:xfrm>
            <a:off x="457200" y="2378460"/>
            <a:ext cx="8229600" cy="2969443"/>
          </a:xfrm>
          <a:prstGeom prst="rect">
            <a:avLst/>
          </a:prstGeom>
          <a:noFill/>
          <a:ln w="9525">
            <a:noFill/>
            <a:miter lim="800000"/>
            <a:headEnd/>
            <a:tailEnd/>
          </a:ln>
        </p:spPr>
      </p:pic>
      <p:sp>
        <p:nvSpPr>
          <p:cNvPr id="8" name="CasellaDiTesto 7"/>
          <p:cNvSpPr txBox="1"/>
          <p:nvPr/>
        </p:nvSpPr>
        <p:spPr>
          <a:xfrm>
            <a:off x="899592" y="1700808"/>
            <a:ext cx="6728317" cy="523220"/>
          </a:xfrm>
          <a:prstGeom prst="rect">
            <a:avLst/>
          </a:prstGeom>
          <a:solidFill>
            <a:srgbClr val="336699"/>
          </a:solidFill>
        </p:spPr>
        <p:txBody>
          <a:bodyPr wrap="none" rtlCol="0">
            <a:spAutoFit/>
          </a:bodyPr>
          <a:lstStyle/>
          <a:p>
            <a:r>
              <a:rPr lang="it-IT" dirty="0" smtClean="0"/>
              <a:t>Esempio rinnovo: selezionare la copia e cliccare su “Rinnova selezionati”</a:t>
            </a:r>
          </a:p>
          <a:p>
            <a:r>
              <a:rPr lang="it-IT" dirty="0" smtClean="0"/>
              <a:t>Oppure per rinnovare tutte le copie cliccare su “Rinnova tutto”</a:t>
            </a:r>
            <a:endParaRPr lang="it-IT"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8. Cosa può fare un utente autenticato</a:t>
            </a:r>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52</a:t>
            </a:fld>
            <a:endParaRPr lang="it-IT"/>
          </a:p>
        </p:txBody>
      </p:sp>
      <p:sp>
        <p:nvSpPr>
          <p:cNvPr id="8" name="CasellaDiTesto 7"/>
          <p:cNvSpPr txBox="1"/>
          <p:nvPr/>
        </p:nvSpPr>
        <p:spPr>
          <a:xfrm>
            <a:off x="269711" y="1412776"/>
            <a:ext cx="9087424" cy="523220"/>
          </a:xfrm>
          <a:prstGeom prst="rect">
            <a:avLst/>
          </a:prstGeom>
          <a:solidFill>
            <a:srgbClr val="336699"/>
          </a:solidFill>
        </p:spPr>
        <p:txBody>
          <a:bodyPr wrap="none" rtlCol="0">
            <a:spAutoFit/>
          </a:bodyPr>
          <a:lstStyle/>
          <a:p>
            <a:r>
              <a:rPr lang="it-IT" dirty="0" smtClean="0"/>
              <a:t>Esempio salvataggio risultati: aggiungere i record allo scaffale elettronico, visualizzare il basket</a:t>
            </a:r>
          </a:p>
          <a:p>
            <a:r>
              <a:rPr lang="it-IT" dirty="0" smtClean="0"/>
              <a:t>E creare cartelle tematiche in cui archiviare i documenti salvati</a:t>
            </a:r>
            <a:endParaRPr lang="it-IT" dirty="0"/>
          </a:p>
        </p:txBody>
      </p:sp>
      <p:sp>
        <p:nvSpPr>
          <p:cNvPr id="10" name="Segnaposto contenuto 9"/>
          <p:cNvSpPr>
            <a:spLocks noGrp="1"/>
          </p:cNvSpPr>
          <p:nvPr>
            <p:ph idx="1"/>
          </p:nvPr>
        </p:nvSpPr>
        <p:spPr/>
        <p:txBody>
          <a:bodyPr/>
          <a:lstStyle/>
          <a:p>
            <a:endParaRPr lang="it-IT"/>
          </a:p>
        </p:txBody>
      </p:sp>
      <p:pic>
        <p:nvPicPr>
          <p:cNvPr id="12291" name="Picture 3"/>
          <p:cNvPicPr>
            <a:picLocks noChangeAspect="1" noChangeArrowheads="1"/>
          </p:cNvPicPr>
          <p:nvPr/>
        </p:nvPicPr>
        <p:blipFill>
          <a:blip r:embed="rId2" cstate="print"/>
          <a:srcRect/>
          <a:stretch>
            <a:fillRect/>
          </a:stretch>
        </p:blipFill>
        <p:spPr bwMode="auto">
          <a:xfrm>
            <a:off x="71438" y="2105025"/>
            <a:ext cx="9001125" cy="26479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8. Cosa può fare un utente autenticato</a:t>
            </a:r>
            <a:endParaRPr lang="it-IT" dirty="0"/>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r>
              <a:rPr lang="it-IT"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dirty="0"/>
          </a:p>
        </p:txBody>
      </p:sp>
      <p:sp>
        <p:nvSpPr>
          <p:cNvPr id="6" name="Segnaposto numero diapositiva 5"/>
          <p:cNvSpPr>
            <a:spLocks noGrp="1"/>
          </p:cNvSpPr>
          <p:nvPr>
            <p:ph type="sldNum" sz="quarter" idx="12"/>
          </p:nvPr>
        </p:nvSpPr>
        <p:spPr/>
        <p:txBody>
          <a:bodyPr/>
          <a:lstStyle/>
          <a:p>
            <a:fld id="{42AD9DD4-A204-4552-BBA4-DF01B985D5CF}" type="slidenum">
              <a:rPr lang="it-IT" smtClean="0"/>
              <a:pPr/>
              <a:t>53</a:t>
            </a:fld>
            <a:endParaRPr lang="it-IT"/>
          </a:p>
        </p:txBody>
      </p:sp>
      <p:pic>
        <p:nvPicPr>
          <p:cNvPr id="13314" name="Picture 2"/>
          <p:cNvPicPr>
            <a:picLocks noChangeAspect="1" noChangeArrowheads="1"/>
          </p:cNvPicPr>
          <p:nvPr/>
        </p:nvPicPr>
        <p:blipFill>
          <a:blip r:embed="rId2" cstate="print"/>
          <a:srcRect/>
          <a:stretch>
            <a:fillRect/>
          </a:stretch>
        </p:blipFill>
        <p:spPr bwMode="auto">
          <a:xfrm>
            <a:off x="611560" y="1628800"/>
            <a:ext cx="3953037" cy="1584176"/>
          </a:xfrm>
          <a:prstGeom prst="rect">
            <a:avLst/>
          </a:prstGeom>
          <a:noFill/>
          <a:ln w="9525">
            <a:solidFill>
              <a:srgbClr val="336699"/>
            </a:solidFill>
            <a:miter lim="800000"/>
            <a:headEnd/>
            <a:tailEnd/>
          </a:ln>
        </p:spPr>
      </p:pic>
      <p:sp>
        <p:nvSpPr>
          <p:cNvPr id="8" name="Rettangolo arrotondato 7"/>
          <p:cNvSpPr/>
          <p:nvPr/>
        </p:nvSpPr>
        <p:spPr>
          <a:xfrm>
            <a:off x="539552" y="2132856"/>
            <a:ext cx="2952328"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315" name="Picture 3"/>
          <p:cNvPicPr>
            <a:picLocks noChangeAspect="1" noChangeArrowheads="1"/>
          </p:cNvPicPr>
          <p:nvPr/>
        </p:nvPicPr>
        <p:blipFill>
          <a:blip r:embed="rId3" cstate="print"/>
          <a:srcRect/>
          <a:stretch>
            <a:fillRect/>
          </a:stretch>
        </p:blipFill>
        <p:spPr bwMode="auto">
          <a:xfrm>
            <a:off x="4572000" y="1772816"/>
            <a:ext cx="3457575" cy="2152650"/>
          </a:xfrm>
          <a:prstGeom prst="rect">
            <a:avLst/>
          </a:prstGeom>
          <a:noFill/>
          <a:ln w="9525">
            <a:solidFill>
              <a:srgbClr val="336699"/>
            </a:solidFill>
            <a:miter lim="800000"/>
            <a:headEnd/>
            <a:tailEnd/>
          </a:ln>
        </p:spPr>
      </p:pic>
      <p:pic>
        <p:nvPicPr>
          <p:cNvPr id="13316" name="Picture 4"/>
          <p:cNvPicPr>
            <a:picLocks noChangeAspect="1" noChangeArrowheads="1"/>
          </p:cNvPicPr>
          <p:nvPr/>
        </p:nvPicPr>
        <p:blipFill>
          <a:blip r:embed="rId4" cstate="print"/>
          <a:srcRect/>
          <a:stretch>
            <a:fillRect/>
          </a:stretch>
        </p:blipFill>
        <p:spPr bwMode="auto">
          <a:xfrm>
            <a:off x="611560" y="4365104"/>
            <a:ext cx="7867650" cy="1971675"/>
          </a:xfrm>
          <a:prstGeom prst="rect">
            <a:avLst/>
          </a:prstGeom>
          <a:noFill/>
          <a:ln w="9525">
            <a:solidFill>
              <a:srgbClr val="F68748"/>
            </a:solidFill>
            <a:miter lim="800000"/>
            <a:headEnd/>
            <a:tailEnd/>
          </a:ln>
        </p:spPr>
      </p:pic>
      <p:sp>
        <p:nvSpPr>
          <p:cNvPr id="11" name="CasellaDiTesto 10"/>
          <p:cNvSpPr txBox="1"/>
          <p:nvPr/>
        </p:nvSpPr>
        <p:spPr>
          <a:xfrm>
            <a:off x="611560" y="3356992"/>
            <a:ext cx="3744416" cy="954107"/>
          </a:xfrm>
          <a:prstGeom prst="rect">
            <a:avLst/>
          </a:prstGeom>
          <a:solidFill>
            <a:srgbClr val="336699"/>
          </a:solidFill>
        </p:spPr>
        <p:txBody>
          <a:bodyPr wrap="square" rtlCol="0">
            <a:spAutoFit/>
          </a:bodyPr>
          <a:lstStyle/>
          <a:p>
            <a:r>
              <a:rPr lang="it-IT" dirty="0" smtClean="0"/>
              <a:t>Salvare una strategia di ricerca e rieseguirla in futuro</a:t>
            </a:r>
          </a:p>
          <a:p>
            <a:r>
              <a:rPr lang="it-IT" dirty="0" smtClean="0"/>
              <a:t>,oppure porre un </a:t>
            </a:r>
            <a:r>
              <a:rPr lang="it-IT" dirty="0" err="1" smtClean="0"/>
              <a:t>alert</a:t>
            </a:r>
            <a:r>
              <a:rPr lang="it-IT" dirty="0" smtClean="0"/>
              <a:t> per essere avvisati di nuovi materiali inerenti</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54032"/>
          </a:xfrm>
        </p:spPr>
        <p:txBody>
          <a:bodyPr/>
          <a:lstStyle/>
          <a:p>
            <a:r>
              <a:rPr lang="it-IT" dirty="0" smtClean="0"/>
              <a:t>3.La ricerca in UNO per tutti</a:t>
            </a:r>
            <a:endParaRPr lang="it-IT" dirty="0"/>
          </a:p>
        </p:txBody>
      </p:sp>
      <p:sp>
        <p:nvSpPr>
          <p:cNvPr id="4" name="Segnaposto data 3"/>
          <p:cNvSpPr>
            <a:spLocks noGrp="1"/>
          </p:cNvSpPr>
          <p:nvPr>
            <p:ph type="dt" sz="half" idx="10"/>
          </p:nvPr>
        </p:nvSpPr>
        <p:spPr/>
        <p:txBody>
          <a:bodyPr/>
          <a:lstStyle/>
          <a:p>
            <a:r>
              <a:rPr lang="it-IT" dirty="0"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6</a:t>
            </a:fld>
            <a:endParaRPr lang="it-IT"/>
          </a:p>
        </p:txBody>
      </p:sp>
      <p:pic>
        <p:nvPicPr>
          <p:cNvPr id="1026" name="Picture 2"/>
          <p:cNvPicPr>
            <a:picLocks noGrp="1" noChangeAspect="1" noChangeArrowheads="1"/>
          </p:cNvPicPr>
          <p:nvPr>
            <p:ph idx="1"/>
          </p:nvPr>
        </p:nvPicPr>
        <p:blipFill>
          <a:blip r:embed="rId2" cstate="print"/>
          <a:srcRect t="15748" r="29528" b="36745"/>
          <a:stretch>
            <a:fillRect/>
          </a:stretch>
        </p:blipFill>
        <p:spPr bwMode="auto">
          <a:xfrm>
            <a:off x="716755" y="1877560"/>
            <a:ext cx="8248268" cy="3909636"/>
          </a:xfrm>
          <a:prstGeom prst="rect">
            <a:avLst/>
          </a:prstGeom>
          <a:noFill/>
          <a:ln w="9525">
            <a:noFill/>
            <a:miter lim="800000"/>
            <a:headEnd/>
            <a:tailEnd/>
          </a:ln>
        </p:spPr>
      </p:pic>
      <p:sp>
        <p:nvSpPr>
          <p:cNvPr id="8" name="CasellaDiTesto 7"/>
          <p:cNvSpPr txBox="1"/>
          <p:nvPr/>
        </p:nvSpPr>
        <p:spPr>
          <a:xfrm>
            <a:off x="2987824" y="2060848"/>
            <a:ext cx="1999971" cy="307777"/>
          </a:xfrm>
          <a:prstGeom prst="rect">
            <a:avLst/>
          </a:prstGeom>
          <a:solidFill>
            <a:srgbClr val="336699"/>
          </a:solidFill>
        </p:spPr>
        <p:txBody>
          <a:bodyPr wrap="none" rtlCol="0">
            <a:spAutoFit/>
          </a:bodyPr>
          <a:lstStyle/>
          <a:p>
            <a:r>
              <a:rPr lang="it-IT" dirty="0" err="1" smtClean="0"/>
              <a:t>Autocompletamento</a:t>
            </a:r>
            <a:endParaRPr lang="it-IT" dirty="0"/>
          </a:p>
        </p:txBody>
      </p:sp>
      <p:sp>
        <p:nvSpPr>
          <p:cNvPr id="9" name="Freccia a sinistra 8"/>
          <p:cNvSpPr/>
          <p:nvPr/>
        </p:nvSpPr>
        <p:spPr>
          <a:xfrm rot="19186908">
            <a:off x="2369967" y="2439737"/>
            <a:ext cx="45886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54032"/>
          </a:xfrm>
        </p:spPr>
        <p:txBody>
          <a:bodyPr/>
          <a:lstStyle/>
          <a:p>
            <a:r>
              <a:rPr lang="it-IT" dirty="0" smtClean="0"/>
              <a:t>3.La ricerca in UNO per tutti</a:t>
            </a:r>
            <a:endParaRPr lang="it-IT" dirty="0"/>
          </a:p>
        </p:txBody>
      </p:sp>
      <p:sp>
        <p:nvSpPr>
          <p:cNvPr id="3" name="Segnaposto contenuto 2"/>
          <p:cNvSpPr>
            <a:spLocks noGrp="1"/>
          </p:cNvSpPr>
          <p:nvPr>
            <p:ph idx="1"/>
          </p:nvPr>
        </p:nvSpPr>
        <p:spPr>
          <a:xfrm>
            <a:off x="428596" y="1000108"/>
            <a:ext cx="8501122" cy="5572164"/>
          </a:xfrm>
        </p:spPr>
        <p:txBody>
          <a:bodyPr>
            <a:normAutofit fontScale="55000" lnSpcReduction="20000"/>
          </a:bodyPr>
          <a:lstStyle/>
          <a:p>
            <a:pPr>
              <a:buNone/>
            </a:pPr>
            <a:endParaRPr lang="it-IT" b="1" dirty="0" smtClean="0"/>
          </a:p>
          <a:p>
            <a:pPr>
              <a:buNone/>
            </a:pPr>
            <a:r>
              <a:rPr lang="it-IT" b="1" dirty="0" smtClean="0"/>
              <a:t>NOTA BENE: </a:t>
            </a:r>
            <a:r>
              <a:rPr lang="it-IT" sz="3200" b="1" dirty="0" smtClean="0"/>
              <a:t>Per quanto riguarda le risorse del catalogo i record sono disponibili in Uno per tutti il giorno dopo la creazione.</a:t>
            </a:r>
          </a:p>
          <a:p>
            <a:pPr>
              <a:buNone/>
            </a:pPr>
            <a:r>
              <a:rPr lang="it-IT" sz="3200" dirty="0" smtClean="0"/>
              <a:t>Anche gli aggiornamenti  si vedono a partire dal giorno dopo</a:t>
            </a:r>
          </a:p>
          <a:p>
            <a:pPr>
              <a:buNone/>
            </a:pPr>
            <a:r>
              <a:rPr lang="it-IT" sz="3200" dirty="0" smtClean="0"/>
              <a:t>Così pure le nuove copie di un record già esistente si vedono il giorno successivo</a:t>
            </a:r>
          </a:p>
          <a:p>
            <a:pPr>
              <a:buNone/>
            </a:pPr>
            <a:r>
              <a:rPr lang="it-IT" sz="3200" b="1" dirty="0" smtClean="0"/>
              <a:t>Le modifiche alle copie già esistenti si vedono invece subito (prestiti, collocazione ecc.)</a:t>
            </a:r>
          </a:p>
          <a:p>
            <a:pPr>
              <a:buNone/>
            </a:pPr>
            <a:endParaRPr lang="it-IT" sz="3200" dirty="0" smtClean="0"/>
          </a:p>
          <a:p>
            <a:pPr>
              <a:buNone/>
            </a:pPr>
            <a:r>
              <a:rPr lang="it-IT" sz="3200" b="1" dirty="0" smtClean="0"/>
              <a:t>La ricerca in UNO per tutti funziona diversamente rispetto all’</a:t>
            </a:r>
            <a:r>
              <a:rPr lang="it-IT" sz="3200" b="1" dirty="0" err="1" smtClean="0"/>
              <a:t>Opac</a:t>
            </a:r>
            <a:r>
              <a:rPr lang="it-IT" sz="3200" b="1" dirty="0" smtClean="0"/>
              <a:t> di </a:t>
            </a:r>
            <a:r>
              <a:rPr lang="it-IT" sz="3200" b="1" dirty="0" err="1" smtClean="0"/>
              <a:t>Aleph</a:t>
            </a:r>
            <a:r>
              <a:rPr lang="it-IT" sz="3200" b="1" dirty="0" smtClean="0"/>
              <a:t>.</a:t>
            </a:r>
            <a:r>
              <a:rPr lang="it-IT" sz="3200" dirty="0" smtClean="0"/>
              <a:t> </a:t>
            </a:r>
            <a:br>
              <a:rPr lang="it-IT" sz="3200" dirty="0" smtClean="0"/>
            </a:br>
            <a:r>
              <a:rPr lang="it-IT" sz="3200" dirty="0" smtClean="0"/>
              <a:t>Per le risorse online la ricerca funziona  come già in </a:t>
            </a:r>
            <a:r>
              <a:rPr lang="it-IT" sz="3200" dirty="0" err="1" smtClean="0"/>
              <a:t>Genualib</a:t>
            </a:r>
            <a:r>
              <a:rPr lang="it-IT" sz="3200" dirty="0" smtClean="0"/>
              <a:t> Plus</a:t>
            </a:r>
          </a:p>
          <a:p>
            <a:pPr>
              <a:buNone/>
            </a:pPr>
            <a:r>
              <a:rPr lang="it-IT" sz="3200" dirty="0" smtClean="0"/>
              <a:t/>
            </a:r>
            <a:br>
              <a:rPr lang="it-IT" sz="3200" dirty="0" smtClean="0"/>
            </a:br>
            <a:r>
              <a:rPr lang="it-IT" sz="3200" dirty="0" smtClean="0"/>
              <a:t>Per quanto riguarda il catalogo la ricerca agisce su:</a:t>
            </a:r>
          </a:p>
          <a:p>
            <a:pPr lvl="1"/>
            <a:r>
              <a:rPr lang="it-IT" sz="3000" dirty="0" smtClean="0"/>
              <a:t>Titolo – Autori – Soggetti – Editore – Anno pubblicazione – CDD</a:t>
            </a:r>
          </a:p>
          <a:p>
            <a:pPr lvl="1"/>
            <a:r>
              <a:rPr lang="it-IT" sz="3000" dirty="0" smtClean="0"/>
              <a:t>ISBN - ISSN </a:t>
            </a:r>
          </a:p>
          <a:p>
            <a:pPr lvl="1"/>
            <a:r>
              <a:rPr lang="it-IT" sz="3000" dirty="0" smtClean="0"/>
              <a:t>Titoli correlati (Titolo uniforme - Titolo originale – Titoli varianti - Titolo di serie)</a:t>
            </a:r>
          </a:p>
          <a:p>
            <a:pPr lvl="1"/>
            <a:r>
              <a:rPr lang="it-IT" sz="3000" dirty="0" smtClean="0"/>
              <a:t>Titoli di opere collegate (4xx in generale, ma non le opere in relazione gerarchica)</a:t>
            </a:r>
          </a:p>
          <a:p>
            <a:pPr lvl="1"/>
            <a:r>
              <a:rPr lang="it-IT" sz="3000" dirty="0" smtClean="0"/>
              <a:t>Note di contenuto (327), di tesi (328), di </a:t>
            </a:r>
            <a:r>
              <a:rPr lang="it-IT" sz="3000" dirty="0" err="1" smtClean="0"/>
              <a:t>abstract</a:t>
            </a:r>
            <a:r>
              <a:rPr lang="it-IT" sz="3000" dirty="0" smtClean="0"/>
              <a:t> (330), di destinazione (333)</a:t>
            </a:r>
          </a:p>
          <a:p>
            <a:pPr lvl="1"/>
            <a:r>
              <a:rPr lang="it-IT" sz="3000" b="1" dirty="0" smtClean="0"/>
              <a:t>Non</a:t>
            </a:r>
            <a:r>
              <a:rPr lang="it-IT" sz="3000" dirty="0" smtClean="0"/>
              <a:t> sono compresi nella ricerca altri tipi di note</a:t>
            </a:r>
          </a:p>
          <a:p>
            <a:endParaRPr lang="it-IT" sz="3200" dirty="0" smtClean="0"/>
          </a:p>
          <a:p>
            <a:pPr>
              <a:buNone/>
            </a:pPr>
            <a:r>
              <a:rPr lang="it-IT" sz="3200" b="1" dirty="0" smtClean="0"/>
              <a:t>	Sempre per il catalogo sono comprese nella ricerca base (e in quella avanzata) le forme scartate degli autori e dei titoli uniformi</a:t>
            </a:r>
          </a:p>
        </p:txBody>
      </p:sp>
      <p:sp>
        <p:nvSpPr>
          <p:cNvPr id="4" name="Segnaposto data 3"/>
          <p:cNvSpPr>
            <a:spLocks noGrp="1"/>
          </p:cNvSpPr>
          <p:nvPr>
            <p:ph type="dt" sz="half" idx="10"/>
          </p:nvPr>
        </p:nvSpPr>
        <p:spPr/>
        <p:txBody>
          <a:bodyPr/>
          <a:lstStyle/>
          <a:p>
            <a:r>
              <a:rPr lang="it-IT" dirty="0"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7</a:t>
            </a:fld>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260648"/>
            <a:ext cx="8501122" cy="6292244"/>
          </a:xfrm>
        </p:spPr>
        <p:txBody>
          <a:bodyPr>
            <a:normAutofit/>
          </a:bodyPr>
          <a:lstStyle/>
          <a:p>
            <a:pPr>
              <a:buNone/>
            </a:pPr>
            <a:r>
              <a:rPr lang="it-IT" sz="2400" dirty="0" smtClean="0"/>
              <a:t>Come in </a:t>
            </a:r>
            <a:r>
              <a:rPr lang="it-IT" sz="2400" dirty="0" err="1" smtClean="0"/>
              <a:t>Aleph</a:t>
            </a:r>
            <a:r>
              <a:rPr lang="it-IT" sz="2400" dirty="0" smtClean="0"/>
              <a:t> </a:t>
            </a:r>
            <a:r>
              <a:rPr lang="it-IT" sz="2400" b="1" dirty="0" smtClean="0"/>
              <a:t>è possibile utilizzare caratteri di altri alfabeti</a:t>
            </a:r>
            <a:r>
              <a:rPr lang="it-IT" sz="2400" dirty="0" smtClean="0"/>
              <a:t>. </a:t>
            </a:r>
            <a:br>
              <a:rPr lang="it-IT" sz="2400" dirty="0" smtClean="0"/>
            </a:br>
            <a:r>
              <a:rPr lang="it-IT" sz="2400" dirty="0" smtClean="0"/>
              <a:t>Si può usare una delle </a:t>
            </a:r>
            <a:r>
              <a:rPr lang="it-IT" sz="2400" dirty="0" smtClean="0">
                <a:hlinkClick r:id="rId2"/>
              </a:rPr>
              <a:t>tastiere virtuali </a:t>
            </a:r>
            <a:r>
              <a:rPr lang="it-IT" sz="2400" dirty="0" smtClean="0"/>
              <a:t>linkate nelle FAQ</a:t>
            </a:r>
          </a:p>
          <a:p>
            <a:pPr>
              <a:buNone/>
            </a:pPr>
            <a:r>
              <a:rPr lang="it-IT" sz="2400" dirty="0" smtClean="0"/>
              <a:t>I documenti </a:t>
            </a:r>
            <a:r>
              <a:rPr lang="it-IT" sz="2400" dirty="0" err="1" smtClean="0"/>
              <a:t>estartti</a:t>
            </a:r>
            <a:r>
              <a:rPr lang="it-IT" sz="2400" dirty="0" smtClean="0"/>
              <a:t> vengono recuperati sia dal catalogo che da Primo </a:t>
            </a:r>
            <a:r>
              <a:rPr lang="it-IT" sz="2400" dirty="0" err="1" smtClean="0"/>
              <a:t>Central</a:t>
            </a:r>
            <a:endParaRPr lang="it-IT" sz="2400" dirty="0" smtClean="0"/>
          </a:p>
          <a:p>
            <a:pPr>
              <a:buNone/>
            </a:pPr>
            <a:endParaRPr lang="it-IT" sz="2400" dirty="0" smtClean="0"/>
          </a:p>
          <a:p>
            <a:pPr>
              <a:buNone/>
            </a:pPr>
            <a:endParaRPr lang="it-IT" sz="3200" dirty="0" smtClean="0"/>
          </a:p>
          <a:p>
            <a:pPr>
              <a:buNone/>
            </a:pPr>
            <a:endParaRPr lang="it-IT" sz="3200" dirty="0" smtClean="0"/>
          </a:p>
          <a:p>
            <a:pPr>
              <a:buNone/>
            </a:pPr>
            <a:endParaRPr lang="it-IT" sz="2600" b="1" dirty="0" smtClean="0"/>
          </a:p>
          <a:p>
            <a:pPr>
              <a:buNone/>
            </a:pPr>
            <a:endParaRPr lang="it-IT" sz="2600" b="1" dirty="0" smtClean="0"/>
          </a:p>
          <a:p>
            <a:pPr>
              <a:buNone/>
            </a:pPr>
            <a:endParaRPr lang="it-IT" sz="3200" dirty="0" smtClean="0"/>
          </a:p>
        </p:txBody>
      </p:sp>
      <p:sp>
        <p:nvSpPr>
          <p:cNvPr id="4" name="Segnaposto data 3"/>
          <p:cNvSpPr>
            <a:spLocks noGrp="1"/>
          </p:cNvSpPr>
          <p:nvPr>
            <p:ph type="dt" sz="half" idx="10"/>
          </p:nvPr>
        </p:nvSpPr>
        <p:spPr/>
        <p:txBody>
          <a:bodyPr/>
          <a:lstStyle/>
          <a:p>
            <a:r>
              <a:rPr lang="it-IT" dirty="0"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8</a:t>
            </a:fld>
            <a:endParaRPr lang="it-IT"/>
          </a:p>
        </p:txBody>
      </p:sp>
      <p:pic>
        <p:nvPicPr>
          <p:cNvPr id="1027" name="Picture 3"/>
          <p:cNvPicPr>
            <a:picLocks noChangeAspect="1" noChangeArrowheads="1"/>
          </p:cNvPicPr>
          <p:nvPr/>
        </p:nvPicPr>
        <p:blipFill>
          <a:blip r:embed="rId3" cstate="print"/>
          <a:srcRect/>
          <a:stretch>
            <a:fillRect/>
          </a:stretch>
        </p:blipFill>
        <p:spPr bwMode="auto">
          <a:xfrm>
            <a:off x="1187624" y="2276872"/>
            <a:ext cx="5652120" cy="13049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39552" y="1844824"/>
            <a:ext cx="7800975" cy="5429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b="17703"/>
          <a:stretch>
            <a:fillRect/>
          </a:stretch>
        </p:blipFill>
        <p:spPr bwMode="auto">
          <a:xfrm>
            <a:off x="2987824" y="3356992"/>
            <a:ext cx="5838825" cy="3347163"/>
          </a:xfrm>
          <a:prstGeom prst="rect">
            <a:avLst/>
          </a:prstGeom>
          <a:noFill/>
          <a:ln w="9525">
            <a:noFill/>
            <a:miter lim="800000"/>
            <a:headEnd/>
            <a:tailEnd/>
          </a:ln>
        </p:spPr>
      </p:pic>
      <p:sp>
        <p:nvSpPr>
          <p:cNvPr id="11" name="CasellaDiTesto 10"/>
          <p:cNvSpPr txBox="1"/>
          <p:nvPr/>
        </p:nvSpPr>
        <p:spPr>
          <a:xfrm>
            <a:off x="1043608" y="4077072"/>
            <a:ext cx="1300356" cy="307777"/>
          </a:xfrm>
          <a:prstGeom prst="rect">
            <a:avLst/>
          </a:prstGeom>
          <a:solidFill>
            <a:srgbClr val="336699"/>
          </a:solidFill>
        </p:spPr>
        <p:txBody>
          <a:bodyPr wrap="none" rtlCol="0">
            <a:spAutoFit/>
          </a:bodyPr>
          <a:lstStyle/>
          <a:p>
            <a:r>
              <a:rPr lang="it-IT" dirty="0" smtClean="0"/>
              <a:t>Dal catalogo</a:t>
            </a:r>
            <a:endParaRPr lang="it-IT" dirty="0"/>
          </a:p>
        </p:txBody>
      </p:sp>
      <p:sp>
        <p:nvSpPr>
          <p:cNvPr id="12" name="CasellaDiTesto 11"/>
          <p:cNvSpPr txBox="1"/>
          <p:nvPr/>
        </p:nvSpPr>
        <p:spPr>
          <a:xfrm>
            <a:off x="1115616" y="5877272"/>
            <a:ext cx="1771703" cy="307777"/>
          </a:xfrm>
          <a:prstGeom prst="rect">
            <a:avLst/>
          </a:prstGeom>
          <a:solidFill>
            <a:srgbClr val="FF9933"/>
          </a:solidFill>
        </p:spPr>
        <p:txBody>
          <a:bodyPr wrap="none" rtlCol="0">
            <a:spAutoFit/>
          </a:bodyPr>
          <a:lstStyle/>
          <a:p>
            <a:r>
              <a:rPr lang="it-IT" dirty="0" smtClean="0"/>
              <a:t>Dal Primo </a:t>
            </a:r>
            <a:r>
              <a:rPr lang="it-IT" dirty="0" err="1" smtClean="0"/>
              <a:t>Central</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54032"/>
          </a:xfrm>
        </p:spPr>
        <p:txBody>
          <a:bodyPr/>
          <a:lstStyle/>
          <a:p>
            <a:r>
              <a:rPr lang="it-IT" dirty="0" smtClean="0"/>
              <a:t>3.La ricerca in UNO per tutti</a:t>
            </a:r>
            <a:endParaRPr lang="it-IT" dirty="0"/>
          </a:p>
        </p:txBody>
      </p:sp>
      <p:sp>
        <p:nvSpPr>
          <p:cNvPr id="3" name="Segnaposto contenuto 2"/>
          <p:cNvSpPr>
            <a:spLocks noGrp="1"/>
          </p:cNvSpPr>
          <p:nvPr>
            <p:ph idx="1"/>
          </p:nvPr>
        </p:nvSpPr>
        <p:spPr>
          <a:xfrm>
            <a:off x="395536" y="980728"/>
            <a:ext cx="8501122" cy="5572164"/>
          </a:xfrm>
        </p:spPr>
        <p:txBody>
          <a:bodyPr>
            <a:normAutofit lnSpcReduction="10000"/>
          </a:bodyPr>
          <a:lstStyle/>
          <a:p>
            <a:pPr>
              <a:buNone/>
            </a:pPr>
            <a:r>
              <a:rPr lang="it-IT" sz="2600" b="1" dirty="0" smtClean="0"/>
              <a:t>Possono essere usati anche caratteri che normalmente in </a:t>
            </a:r>
            <a:r>
              <a:rPr lang="it-IT" sz="2600" b="1" dirty="0" err="1" smtClean="0"/>
              <a:t>Aleph</a:t>
            </a:r>
            <a:r>
              <a:rPr lang="it-IT" sz="2600" b="1" dirty="0" smtClean="0"/>
              <a:t> non si inseriscono nella stringa di ricerca (. ; </a:t>
            </a:r>
            <a:r>
              <a:rPr lang="it-IT" sz="2600" b="1" dirty="0" err="1" smtClean="0"/>
              <a:t>ecc.</a:t>
            </a:r>
            <a:r>
              <a:rPr lang="it-IT" sz="2600" b="1" dirty="0" smtClean="0"/>
              <a:t>)</a:t>
            </a:r>
          </a:p>
          <a:p>
            <a:pPr>
              <a:buNone/>
            </a:pPr>
            <a:r>
              <a:rPr lang="it-IT" sz="2200" b="1" dirty="0" smtClean="0">
                <a:solidFill>
                  <a:schemeClr val="bg1">
                    <a:lumMod val="50000"/>
                  </a:schemeClr>
                </a:solidFill>
              </a:rPr>
              <a:t>	Es.  </a:t>
            </a:r>
            <a:r>
              <a:rPr lang="it-IT" sz="2200" b="1" dirty="0" err="1" smtClean="0">
                <a:solidFill>
                  <a:schemeClr val="bg1">
                    <a:lumMod val="50000"/>
                  </a:schemeClr>
                </a:solidFill>
              </a:rPr>
              <a:t>Amazon.com</a:t>
            </a:r>
            <a:r>
              <a:rPr lang="it-IT" sz="2200" b="1" dirty="0" smtClean="0">
                <a:solidFill>
                  <a:schemeClr val="bg1">
                    <a:lumMod val="50000"/>
                  </a:schemeClr>
                </a:solidFill>
              </a:rPr>
              <a:t>   330.945</a:t>
            </a:r>
          </a:p>
          <a:p>
            <a:pPr>
              <a:buNone/>
            </a:pPr>
            <a:r>
              <a:rPr lang="it-IT" sz="2200" b="1" dirty="0" smtClean="0">
                <a:solidFill>
                  <a:schemeClr val="bg1">
                    <a:lumMod val="50000"/>
                  </a:schemeClr>
                </a:solidFill>
              </a:rPr>
              <a:t>	Ma non è una cosa seria ; Il gioco delle parti</a:t>
            </a:r>
          </a:p>
          <a:p>
            <a:pPr>
              <a:buNone/>
            </a:pPr>
            <a:r>
              <a:rPr lang="it-IT" b="1" dirty="0" smtClean="0"/>
              <a:t>Per effettuare una ricerca su una stringa esatta racchiudere tra virgolette la stringa</a:t>
            </a:r>
          </a:p>
          <a:p>
            <a:pPr>
              <a:buNone/>
            </a:pPr>
            <a:endParaRPr lang="it-IT" b="1" dirty="0" smtClean="0"/>
          </a:p>
          <a:p>
            <a:pPr>
              <a:buNone/>
            </a:pPr>
            <a:endParaRPr lang="it-IT" b="1" dirty="0" smtClean="0"/>
          </a:p>
          <a:p>
            <a:pPr>
              <a:buNone/>
            </a:pPr>
            <a:endParaRPr lang="it-IT" b="1" dirty="0" smtClean="0"/>
          </a:p>
          <a:p>
            <a:pPr>
              <a:buNone/>
            </a:pPr>
            <a:r>
              <a:rPr lang="it-IT" b="1" dirty="0" smtClean="0"/>
              <a:t>Per ricercare (solo nel catalogo) per numero di sistema:</a:t>
            </a:r>
          </a:p>
          <a:p>
            <a:pPr>
              <a:buNone/>
            </a:pPr>
            <a:r>
              <a:rPr lang="it-IT" b="1" dirty="0" smtClean="0"/>
              <a:t>39GEN_Aleph_GEN01</a:t>
            </a:r>
            <a:r>
              <a:rPr lang="it-IT" dirty="0" smtClean="0">
                <a:solidFill>
                  <a:srgbClr val="F68748"/>
                </a:solidFill>
              </a:rPr>
              <a:t>001162762</a:t>
            </a:r>
          </a:p>
          <a:p>
            <a:pPr>
              <a:buNone/>
            </a:pPr>
            <a:r>
              <a:rPr lang="it-IT" sz="2400" b="1" dirty="0" smtClean="0">
                <a:solidFill>
                  <a:schemeClr val="bg1">
                    <a:lumMod val="50000"/>
                  </a:schemeClr>
                </a:solidFill>
              </a:rPr>
              <a:t>Dove l’ultima parte della stringa è data dal n. </a:t>
            </a:r>
            <a:r>
              <a:rPr lang="it-IT" sz="2400" b="1" dirty="0" err="1" smtClean="0">
                <a:solidFill>
                  <a:schemeClr val="bg1">
                    <a:lumMod val="50000"/>
                  </a:schemeClr>
                </a:solidFill>
              </a:rPr>
              <a:t>sys</a:t>
            </a:r>
            <a:r>
              <a:rPr lang="it-IT" sz="2400" b="1" dirty="0" smtClean="0">
                <a:solidFill>
                  <a:schemeClr val="bg1">
                    <a:lumMod val="50000"/>
                  </a:schemeClr>
                </a:solidFill>
              </a:rPr>
              <a:t>. </a:t>
            </a:r>
            <a:r>
              <a:rPr lang="it-IT" sz="2400" b="1" dirty="0" err="1" smtClean="0">
                <a:solidFill>
                  <a:schemeClr val="bg1">
                    <a:lumMod val="50000"/>
                  </a:schemeClr>
                </a:solidFill>
              </a:rPr>
              <a:t>Aleph</a:t>
            </a:r>
            <a:r>
              <a:rPr lang="it-IT" sz="2400" b="1" dirty="0" smtClean="0">
                <a:solidFill>
                  <a:schemeClr val="bg1">
                    <a:lumMod val="50000"/>
                  </a:schemeClr>
                </a:solidFill>
              </a:rPr>
              <a:t> (9 cifre)</a:t>
            </a:r>
          </a:p>
          <a:p>
            <a:pPr>
              <a:buNone/>
            </a:pPr>
            <a:endParaRPr lang="it-IT" sz="3200" dirty="0" smtClean="0"/>
          </a:p>
        </p:txBody>
      </p:sp>
      <p:sp>
        <p:nvSpPr>
          <p:cNvPr id="4" name="Segnaposto data 3"/>
          <p:cNvSpPr>
            <a:spLocks noGrp="1"/>
          </p:cNvSpPr>
          <p:nvPr>
            <p:ph type="dt" sz="half" idx="10"/>
          </p:nvPr>
        </p:nvSpPr>
        <p:spPr/>
        <p:txBody>
          <a:bodyPr/>
          <a:lstStyle/>
          <a:p>
            <a:r>
              <a:rPr lang="it-IT" dirty="0" smtClean="0"/>
              <a:t>Università di Genova, 3-4-11.6.2015</a:t>
            </a:r>
            <a:endParaRPr lang="it-IT" dirty="0"/>
          </a:p>
        </p:txBody>
      </p:sp>
      <p:sp>
        <p:nvSpPr>
          <p:cNvPr id="5" name="Segnaposto piè di pagina 4"/>
          <p:cNvSpPr>
            <a:spLocks noGrp="1"/>
          </p:cNvSpPr>
          <p:nvPr>
            <p:ph type="ftr" sz="quarter" idx="11"/>
          </p:nvPr>
        </p:nvSpPr>
        <p:spPr/>
        <p:txBody>
          <a:bodyPr/>
          <a:lstStyle/>
          <a:p>
            <a:r>
              <a:rPr lang="it-IT" smtClean="0"/>
              <a:t>UNO per tutti</a:t>
            </a:r>
            <a:endParaRPr lang="it-IT"/>
          </a:p>
        </p:txBody>
      </p:sp>
      <p:sp>
        <p:nvSpPr>
          <p:cNvPr id="6" name="Segnaposto numero diapositiva 5"/>
          <p:cNvSpPr>
            <a:spLocks noGrp="1"/>
          </p:cNvSpPr>
          <p:nvPr>
            <p:ph type="sldNum" sz="quarter" idx="12"/>
          </p:nvPr>
        </p:nvSpPr>
        <p:spPr/>
        <p:txBody>
          <a:bodyPr/>
          <a:lstStyle/>
          <a:p>
            <a:fld id="{42AD9DD4-A204-4552-BBA4-DF01B985D5CF}" type="slidenum">
              <a:rPr lang="it-IT" smtClean="0"/>
              <a:pPr/>
              <a:t>9</a:t>
            </a:fld>
            <a:endParaRPr lang="it-IT"/>
          </a:p>
        </p:txBody>
      </p:sp>
      <p:pic>
        <p:nvPicPr>
          <p:cNvPr id="2050" name="Picture 2"/>
          <p:cNvPicPr>
            <a:picLocks noChangeAspect="1" noChangeArrowheads="1"/>
          </p:cNvPicPr>
          <p:nvPr/>
        </p:nvPicPr>
        <p:blipFill>
          <a:blip r:embed="rId2" cstate="print"/>
          <a:srcRect/>
          <a:stretch>
            <a:fillRect/>
          </a:stretch>
        </p:blipFill>
        <p:spPr bwMode="auto">
          <a:xfrm>
            <a:off x="1043608" y="3356992"/>
            <a:ext cx="7200800" cy="13287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13395</TotalTime>
  <Words>2863</Words>
  <Application>Microsoft Office PowerPoint</Application>
  <PresentationFormat>Lucidi</PresentationFormat>
  <Paragraphs>493</Paragraphs>
  <Slides>53</Slides>
  <Notes>1</Notes>
  <HiddenSlides>0</HiddenSlides>
  <MMClips>0</MMClips>
  <ScaleCrop>false</ScaleCrop>
  <HeadingPairs>
    <vt:vector size="4" baseType="variant">
      <vt:variant>
        <vt:lpstr>Tema</vt:lpstr>
      </vt:variant>
      <vt:variant>
        <vt:i4>1</vt:i4>
      </vt:variant>
      <vt:variant>
        <vt:lpstr>Titoli diapositive</vt:lpstr>
      </vt:variant>
      <vt:variant>
        <vt:i4>53</vt:i4>
      </vt:variant>
    </vt:vector>
  </HeadingPairs>
  <TitlesOfParts>
    <vt:vector size="54" baseType="lpstr">
      <vt:lpstr>Tema di Office</vt:lpstr>
      <vt:lpstr> UNO per tutti un unico punto di accesso a libri, articoli di riviste, e-book, e-journal, banche dati, audio e video</vt:lpstr>
      <vt:lpstr>Indice</vt:lpstr>
      <vt:lpstr>1.Cos’è UNO per tutti*</vt:lpstr>
      <vt:lpstr>2.Home page e barre funzionali</vt:lpstr>
      <vt:lpstr>3.La ricerca in UNO per tutti</vt:lpstr>
      <vt:lpstr>3.La ricerca in UNO per tutti</vt:lpstr>
      <vt:lpstr>3.La ricerca in UNO per tutti</vt:lpstr>
      <vt:lpstr>Diapositiva 8</vt:lpstr>
      <vt:lpstr>3.La ricerca in UNO per tutti</vt:lpstr>
      <vt:lpstr> 4. Ricerca base, Visualizzazione  breve dei risultati e azioni possibili  </vt:lpstr>
      <vt:lpstr> 4. Ricerca base, Visualizzazione  breve dei risultati e azioni possibili  </vt:lpstr>
      <vt:lpstr>Diapositiva 12</vt:lpstr>
      <vt:lpstr> 4. Ricerca base, Visualizzazione  breve dei risultati e azioni possibili  </vt:lpstr>
      <vt:lpstr> 4. Ricerca base, Visualizzazione  breve dei risultati e azioni possibili  </vt:lpstr>
      <vt:lpstr>Diapositiva 15</vt:lpstr>
      <vt:lpstr>  4. Ricerca base, Visualizzazione  breve dei risultati e azioni possibili  </vt:lpstr>
      <vt:lpstr>Diapositiva 17</vt:lpstr>
      <vt:lpstr> 4. Ricerca base, Visualizzazione  breve dei risultati e azioni possibili  </vt:lpstr>
      <vt:lpstr> 4. Ricerca base, Visualizzazione  breve dei risultati e azioni possibili  </vt:lpstr>
      <vt:lpstr>  4. Ricerca base, Visualizzazione  breve … </vt:lpstr>
      <vt:lpstr>   4. Ricerca base, Visualizzazione  breve dei risultati e azioni possibili  </vt:lpstr>
      <vt:lpstr>   4. Ricerca base, Visualizzazione  breve … </vt:lpstr>
      <vt:lpstr>   5.Tab: Risorsa online, Localizzazioni, Dettagli e link, Vicini sullo scaffale </vt:lpstr>
      <vt:lpstr>   5.Tab: Risorsa online, Localizzazioni, Dettagli e link, Vicini sullo scaffale  </vt:lpstr>
      <vt:lpstr>   5.Tab: Risorsa online, Localizzazioni, Dettagli e link, Vicini sullo scaffale  </vt:lpstr>
      <vt:lpstr> 5.Tab: Risorsa online, Localizzazioni, Dettagli e link, Vicini sullo scaffale</vt:lpstr>
      <vt:lpstr>  5.Tab: Risorsa online, Localizzazioni, Dettagli e link, Vicini sullo scaffale</vt:lpstr>
      <vt:lpstr>5.Tab: Risorsa online, Localizzazioni, Dettagli e link, Vicini sullo scaffale</vt:lpstr>
      <vt:lpstr> 5.Tab: Risorsa online, Localizzazioni, Dettagli e link, Vicini sullo scaffale </vt:lpstr>
      <vt:lpstr> 5.Tab: Risorsa online, Localizzazioni, Dettagli e link, Vicini sullo scaffale </vt:lpstr>
      <vt:lpstr> 5.Tab: Risorsa online, Localizzazioni, Dettagli e link, Vicini sullo scaffale </vt:lpstr>
      <vt:lpstr> 5.Tab: Risorsa online, Localizzazioni, Dettagli e link, Vicini sullo scaffale </vt:lpstr>
      <vt:lpstr> 5.Tab: Risorsa online, Localizzazioni, Dettagli e link, Vicini sullo scaffale </vt:lpstr>
      <vt:lpstr>5.Tab: Risorsa online, Localizzazioni, Dettagli e link, Vicini sullo scaffale</vt:lpstr>
      <vt:lpstr>5.Tab: Risorsa online, Localizzazioni, Dettagli e link, Vicini sullo scaffale</vt:lpstr>
      <vt:lpstr>5.Tab: Risorsa online, Localizzazioni, Dettagli e link, Vicini sullo scaffale</vt:lpstr>
      <vt:lpstr>5.Tab: Risorsa online, Localizzazioni, Dettagli e link, Vicini sullo scaffale</vt:lpstr>
      <vt:lpstr>5.Tab: Risorsa online, Localizzazioni, Dettagli e link, Vicini sullo scaffale, Num. Citazioni</vt:lpstr>
      <vt:lpstr>6. Benefit</vt:lpstr>
      <vt:lpstr> 6. Benefit </vt:lpstr>
      <vt:lpstr>6. Benefit </vt:lpstr>
      <vt:lpstr>6. Benefit </vt:lpstr>
      <vt:lpstr> 4.Visualizzazione  breve dei risultati  e azioni possibili  </vt:lpstr>
      <vt:lpstr>6. Benefit. Trova citazione</vt:lpstr>
      <vt:lpstr>6. Benefit. Trova citazione</vt:lpstr>
      <vt:lpstr>7. Ricerca avanzata e Ricerca per scorrimento</vt:lpstr>
      <vt:lpstr>7. Ricerca avanzata e Ricerca per scorrimento</vt:lpstr>
      <vt:lpstr>7. Ricerca avanzata e Ricerca per scorrimento</vt:lpstr>
      <vt:lpstr>7. Ricerca avanzata e Ricerca per scorrimento</vt:lpstr>
      <vt:lpstr>8. Cosa può fare un utente autenticato</vt:lpstr>
      <vt:lpstr>8. Cosa può fare un utente autenticato</vt:lpstr>
      <vt:lpstr>8. Cosa può fare un utente autenticato</vt:lpstr>
      <vt:lpstr>8. Cosa può fare un utente autenticato</vt:lpstr>
    </vt:vector>
  </TitlesOfParts>
  <Company>unige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moduli CAT e ACQ/SER: Periodici</dc:title>
  <dc:creator>L.Marinelli-N.Gianelli</dc:creator>
  <cp:lastModifiedBy>Libera Marinelli</cp:lastModifiedBy>
  <cp:revision>1605</cp:revision>
  <cp:lastPrinted>1999-04-15T15:06:04Z</cp:lastPrinted>
  <dcterms:created xsi:type="dcterms:W3CDTF">1998-04-27T08:30:16Z</dcterms:created>
  <dcterms:modified xsi:type="dcterms:W3CDTF">2016-02-25T14:12:00Z</dcterms:modified>
</cp:coreProperties>
</file>